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3" r:id="rId4"/>
    <p:sldId id="270" r:id="rId5"/>
    <p:sldId id="271" r:id="rId6"/>
    <p:sldId id="272" r:id="rId7"/>
    <p:sldId id="274" r:id="rId8"/>
    <p:sldId id="277" r:id="rId9"/>
    <p:sldId id="278" r:id="rId10"/>
    <p:sldId id="276" r:id="rId11"/>
    <p:sldId id="259" r:id="rId12"/>
    <p:sldId id="258" r:id="rId13"/>
    <p:sldId id="279" r:id="rId14"/>
    <p:sldId id="260" r:id="rId15"/>
    <p:sldId id="280" r:id="rId16"/>
    <p:sldId id="257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294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C0AF8-09C4-45C3-BF88-48A87BB5BCF6}" type="datetimeFigureOut">
              <a:rPr lang="en-GB"/>
              <a:pPr>
                <a:defRPr/>
              </a:pPr>
              <a:t>03/10/2013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DFA497-10CB-4763-A622-A6BA519911B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545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B038B-A616-429C-AC88-EF43EEFAEB63}" type="datetimeFigureOut">
              <a:rPr lang="en-GB"/>
              <a:pPr>
                <a:defRPr/>
              </a:pPr>
              <a:t>03/10/2013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0E853-77BF-4B9B-85F2-B45B16B0CD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771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AAE6A-4252-4C85-BD4A-451962723462}" type="datetimeFigureOut">
              <a:rPr lang="en-GB"/>
              <a:pPr>
                <a:defRPr/>
              </a:pPr>
              <a:t>03/10/2013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44487-29F9-4432-A2CA-6CAF8DB7D5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121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55FF894-6E2A-41FA-9BA0-F1DEAC6E8E04}" type="datetimeFigureOut">
              <a:rPr lang="en-US"/>
              <a:pPr>
                <a:defRPr/>
              </a:pPr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C0537D8-099B-418A-AAC7-C3733A6DAC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2759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103CE37-E3AD-4A71-BB81-0ACA6F6E180A}" type="datetimeFigureOut">
              <a:rPr lang="en-US"/>
              <a:pPr>
                <a:defRPr/>
              </a:pPr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3187CB0-5BA5-4843-B1CE-26AA304FE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3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EE41C9E-2128-4F25-92C4-97CAA18F8D46}" type="datetimeFigureOut">
              <a:rPr lang="en-US"/>
              <a:pPr>
                <a:defRPr/>
              </a:pPr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3AA3B66-C274-4ABC-B41A-580C93FD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523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322F1EC-CEB0-4263-AE70-8E56275B5F59}" type="datetimeFigureOut">
              <a:rPr lang="en-US"/>
              <a:pPr>
                <a:defRPr/>
              </a:pPr>
              <a:t>10/3/2013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AA0202D-DB95-4F22-90D1-3778FD0CFD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9437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86CC5BC-A7BF-4ABC-80E3-1A0E1CD4FCF5}" type="datetimeFigureOut">
              <a:rPr lang="en-US"/>
              <a:pPr>
                <a:defRPr/>
              </a:pPr>
              <a:t>10/3/2013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6FDC775-E05F-40D1-A252-248EB7CAB0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0920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8A58A69-12F6-4A66-AF69-DE8720C1F59F}" type="datetimeFigureOut">
              <a:rPr lang="en-US"/>
              <a:pPr>
                <a:defRPr/>
              </a:pPr>
              <a:t>10/3/2013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3B07A30-673B-44A1-A3B7-DC1C24F36A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1823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F0CB5BB-1ADC-45A0-80E8-D07D67E008B8}" type="datetimeFigureOut">
              <a:rPr lang="en-US"/>
              <a:pPr>
                <a:defRPr/>
              </a:pPr>
              <a:t>10/3/2013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7654214-20C5-4548-81C0-80B3A65F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195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43DB12D-F135-4670-940B-E2DEAF74A47C}" type="datetimeFigureOut">
              <a:rPr lang="en-US"/>
              <a:pPr>
                <a:defRPr/>
              </a:pPr>
              <a:t>10/3/2013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BC4A21A-EF04-42A3-A54E-DEE8358EC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977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85370-33EC-45F8-AAEF-B642C34F477A}" type="datetimeFigureOut">
              <a:rPr lang="en-GB"/>
              <a:pPr>
                <a:defRPr/>
              </a:pPr>
              <a:t>03/10/2013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39A988-B3A3-4373-9D2A-6A28E4603F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66969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C8919AE-CAD6-4BC2-960E-4964CB09DEDB}" type="datetimeFigureOut">
              <a:rPr lang="en-US"/>
              <a:pPr>
                <a:defRPr/>
              </a:pPr>
              <a:t>10/3/2013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CF9E275-416E-4215-8C9A-CA48AD4889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0141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E7B660B-6047-4CC8-8839-2013AE2367F6}" type="datetimeFigureOut">
              <a:rPr lang="en-US"/>
              <a:pPr>
                <a:defRPr/>
              </a:pPr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0EB502D-6377-4B07-ACC4-986C07E27B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996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18E4113-A53E-4AA6-9F00-1C187D5C1C8B}" type="datetimeFigureOut">
              <a:rPr lang="en-US"/>
              <a:pPr>
                <a:defRPr/>
              </a:pPr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97C8950-C573-4E20-92FA-F3774FE07E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348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4057D-C6F4-4395-96BB-ED8BAAD808D5}" type="datetimeFigureOut">
              <a:rPr lang="en-GB"/>
              <a:pPr>
                <a:defRPr/>
              </a:pPr>
              <a:t>03/10/2013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17C08-D9EA-4112-B50B-DC3CEAA523D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983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3E184-EA03-4F1D-9B3D-89BCE9610ACC}" type="datetimeFigureOut">
              <a:rPr lang="en-GB"/>
              <a:pPr>
                <a:defRPr/>
              </a:pPr>
              <a:t>03/10/2013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78563-3BD4-4D32-959F-1E9D63948F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171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AB781-ACC3-4C53-A44E-776B410752C7}" type="datetimeFigureOut">
              <a:rPr lang="en-GB"/>
              <a:pPr>
                <a:defRPr/>
              </a:pPr>
              <a:t>03/10/2013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56264-3C4D-4804-AA38-17F4304821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072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2829C-9C3F-498D-A281-54BD7944C675}" type="datetimeFigureOut">
              <a:rPr lang="en-GB"/>
              <a:pPr>
                <a:defRPr/>
              </a:pPr>
              <a:t>03/10/2013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94B97-C0A9-4C74-8C36-B1A542E4E8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143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607D3-E370-48F1-BA8F-30C99C7133F0}" type="datetimeFigureOut">
              <a:rPr lang="en-GB"/>
              <a:pPr>
                <a:defRPr/>
              </a:pPr>
              <a:t>03/10/2013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73BBB-6C34-42E8-83ED-0168F466EB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43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DE934-94F4-4A51-AC89-5905CC2474CD}" type="datetimeFigureOut">
              <a:rPr lang="en-GB"/>
              <a:pPr>
                <a:defRPr/>
              </a:pPr>
              <a:t>03/10/2013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901B0-769B-41C7-BFE3-E82E1A203E5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8959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CB742-3354-4FDA-9D23-55E9E32F5B7A}" type="datetimeFigureOut">
              <a:rPr lang="en-GB"/>
              <a:pPr>
                <a:defRPr/>
              </a:pPr>
              <a:t>03/10/2013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8AC6E-400C-43B8-B2BB-815F2505AE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041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9DE1C2E-631D-4E03-AEC2-B7AAD1E68B15}" type="datetimeFigureOut">
              <a:rPr lang="en-GB"/>
              <a:pPr>
                <a:defRPr/>
              </a:pPr>
              <a:t>03/10/2013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56D8C73-51AF-4208-8394-D1F66C3857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23F7C96-CE4A-4F8A-B797-758C10B61A53}" type="datetimeFigureOut">
              <a:rPr lang="en-US"/>
              <a:pPr>
                <a:defRPr/>
              </a:pPr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756BE79-D79A-4D19-B468-B3781F9750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4.png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Basic probability</a:t>
            </a:r>
            <a:br>
              <a:rPr lang="en-GB" smtClean="0"/>
            </a:br>
            <a:r>
              <a:rPr lang="en-GB" smtClean="0"/>
              <a:t>and Bayes rule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97425"/>
            <a:ext cx="6400800" cy="841375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400" dirty="0" smtClean="0"/>
              <a:t>Nikolaus Kriegeskorte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400" dirty="0" smtClean="0"/>
              <a:t>1 October 2013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probability:</a:t>
            </a:r>
            <a:br>
              <a:rPr lang="en-GB" dirty="0" smtClean="0"/>
            </a:br>
            <a:r>
              <a:rPr lang="en-GB" dirty="0" smtClean="0"/>
              <a:t>sum and product rules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Sum rule</a:t>
            </a:r>
          </a:p>
        </p:txBody>
      </p:sp>
      <p:grpSp>
        <p:nvGrpSpPr>
          <p:cNvPr id="25604" name="Group 4"/>
          <p:cNvGrpSpPr>
            <a:grpSpLocks/>
          </p:cNvGrpSpPr>
          <p:nvPr/>
        </p:nvGrpSpPr>
        <p:grpSpPr bwMode="auto">
          <a:xfrm>
            <a:off x="447675" y="2852738"/>
            <a:ext cx="3444875" cy="3581400"/>
            <a:chOff x="2151905" y="1711027"/>
            <a:chExt cx="4840191" cy="5030341"/>
          </a:xfrm>
        </p:grpSpPr>
        <p:pic>
          <p:nvPicPr>
            <p:cNvPr id="2560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1905" y="1711027"/>
              <a:ext cx="4840191" cy="50303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2176441" y="1916165"/>
              <a:ext cx="1313765" cy="28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25608" name="TextBox 7"/>
            <p:cNvSpPr txBox="1">
              <a:spLocks noChangeArrowheads="1"/>
            </p:cNvSpPr>
            <p:nvPr/>
          </p:nvSpPr>
          <p:spPr bwMode="auto">
            <a:xfrm>
              <a:off x="2843808" y="1844824"/>
              <a:ext cx="41796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GB" sz="2800" b="1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5598032" y="2203803"/>
              <a:ext cx="1311536" cy="3366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25610" name="TextBox 9"/>
            <p:cNvSpPr txBox="1">
              <a:spLocks noChangeArrowheads="1"/>
            </p:cNvSpPr>
            <p:nvPr/>
          </p:nvSpPr>
          <p:spPr bwMode="auto">
            <a:xfrm>
              <a:off x="5831063" y="2204864"/>
              <a:ext cx="41796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GB" sz="2800" b="1">
                  <a:solidFill>
                    <a:srgbClr val="00B0F0"/>
                  </a:solidFill>
                </a:rPr>
                <a:t>y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292080" y="1682544"/>
                <a:ext cx="3102196" cy="1185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GB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GB" sz="28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GB" sz="2800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GB" sz="28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GB" sz="2800" b="0" i="1" smtClean="0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GB" sz="2800" b="0" i="1" smtClean="0">
                              <a:latin typeface="Cambria Math"/>
                              <a:ea typeface="Cambria Math"/>
                            </a:rPr>
                            <m:t>𝑌</m:t>
                          </m:r>
                        </m:sub>
                        <m:sup/>
                        <m:e>
                          <m:r>
                            <a:rPr lang="en-GB" sz="2800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𝑃</m:t>
                          </m:r>
                          <m:r>
                            <a:rPr lang="en-GB" sz="2800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GB" sz="2800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2800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GB" sz="2800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𝑦</m:t>
                          </m:r>
                          <m:r>
                            <a:rPr lang="en-GB" sz="2800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1682544"/>
                <a:ext cx="3102196" cy="118596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292080" y="3319979"/>
                <a:ext cx="3107646" cy="11378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B0F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GB" sz="2800" b="0" i="1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GB" sz="28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GB" sz="2800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GB" sz="28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2800" b="0" i="1" smtClean="0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GB" sz="2800" b="0" i="1" smtClean="0">
                              <a:latin typeface="Cambria Math"/>
                              <a:ea typeface="Cambria Math"/>
                            </a:rPr>
                            <m:t>𝑋</m:t>
                          </m:r>
                        </m:sub>
                        <m:sup/>
                        <m:e>
                          <m:r>
                            <a:rPr lang="en-GB" sz="2800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𝑃</m:t>
                          </m:r>
                          <m:r>
                            <a:rPr lang="en-GB" sz="2800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GB" sz="2800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2800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GB" sz="2800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𝑦</m:t>
                          </m:r>
                          <m:r>
                            <a:rPr lang="en-GB" sz="2800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3319979"/>
                <a:ext cx="3107646" cy="113787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4" name="Group 4"/>
          <p:cNvGrpSpPr>
            <a:grpSpLocks/>
          </p:cNvGrpSpPr>
          <p:nvPr/>
        </p:nvGrpSpPr>
        <p:grpSpPr bwMode="auto">
          <a:xfrm>
            <a:off x="447675" y="2852738"/>
            <a:ext cx="3444875" cy="3581400"/>
            <a:chOff x="2151905" y="1711027"/>
            <a:chExt cx="4840191" cy="5030341"/>
          </a:xfrm>
        </p:grpSpPr>
        <p:pic>
          <p:nvPicPr>
            <p:cNvPr id="2560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1905" y="1711027"/>
              <a:ext cx="4840191" cy="50303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2176441" y="1916165"/>
              <a:ext cx="1313765" cy="28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25608" name="TextBox 7"/>
            <p:cNvSpPr txBox="1">
              <a:spLocks noChangeArrowheads="1"/>
            </p:cNvSpPr>
            <p:nvPr/>
          </p:nvSpPr>
          <p:spPr bwMode="auto">
            <a:xfrm>
              <a:off x="2843808" y="1844824"/>
              <a:ext cx="41796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GB" sz="2800" b="1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5598032" y="2203803"/>
              <a:ext cx="1311536" cy="3366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25610" name="TextBox 9"/>
            <p:cNvSpPr txBox="1">
              <a:spLocks noChangeArrowheads="1"/>
            </p:cNvSpPr>
            <p:nvPr/>
          </p:nvSpPr>
          <p:spPr bwMode="auto">
            <a:xfrm>
              <a:off x="5831063" y="2204864"/>
              <a:ext cx="41796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GB" sz="2800" b="1">
                  <a:solidFill>
                    <a:srgbClr val="00B0F0"/>
                  </a:solidFill>
                </a:rPr>
                <a:t>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3424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892550" y="1692913"/>
                <a:ext cx="4562974" cy="6463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0" i="1" smtClean="0">
                          <a:solidFill>
                            <a:srgbClr val="00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GB" sz="3600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sz="3600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3600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GB" sz="3600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GB" sz="3600" b="0" i="1" smtClean="0">
                          <a:latin typeface="Cambria Math"/>
                        </a:rPr>
                        <m:t>=</m:t>
                      </m:r>
                      <m:r>
                        <a:rPr lang="en-GB" sz="3600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GB" sz="36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sz="3600" b="0" i="1" smtClean="0">
                              <a:latin typeface="Cambria Math"/>
                            </a:rPr>
                            <m:t>𝑥</m:t>
                          </m:r>
                        </m:e>
                        <m:e>
                          <m:r>
                            <a:rPr lang="en-GB" sz="3600" b="0" i="1" smtClean="0"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GB" sz="3600" b="0" i="1" smtClean="0">
                          <a:solidFill>
                            <a:srgbClr val="00B0F0"/>
                          </a:solidFill>
                          <a:latin typeface="Cambria Math"/>
                        </a:rPr>
                        <m:t>𝑃</m:t>
                      </m:r>
                      <m:r>
                        <a:rPr lang="en-GB" sz="3600" b="0" i="1" smtClean="0">
                          <a:solidFill>
                            <a:srgbClr val="00B0F0"/>
                          </a:solidFill>
                          <a:latin typeface="Cambria Math"/>
                        </a:rPr>
                        <m:t>(</m:t>
                      </m:r>
                      <m:r>
                        <a:rPr lang="en-GB" sz="3600" b="0" i="1" smtClean="0">
                          <a:solidFill>
                            <a:srgbClr val="00B0F0"/>
                          </a:solidFill>
                          <a:latin typeface="Cambria Math"/>
                        </a:rPr>
                        <m:t>𝑦</m:t>
                      </m:r>
                      <m:r>
                        <a:rPr lang="en-GB" sz="3600" b="0" i="1" smtClean="0">
                          <a:solidFill>
                            <a:srgbClr val="00B0F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3600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2550" y="1692913"/>
                <a:ext cx="4562974" cy="64632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389272" y="2301670"/>
                <a:ext cx="3063335" cy="6463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0" i="1" smtClean="0">
                          <a:latin typeface="Cambria Math"/>
                        </a:rPr>
                        <m:t>=</m:t>
                      </m:r>
                      <m:r>
                        <a:rPr lang="en-GB" sz="3600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GB" sz="36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sz="3600" b="0" i="1" smtClean="0">
                              <a:latin typeface="Cambria Math"/>
                            </a:rPr>
                            <m:t>𝑦</m:t>
                          </m:r>
                        </m:e>
                        <m:e>
                          <m:r>
                            <a:rPr lang="en-GB" sz="36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GB" sz="3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𝑃</m:t>
                      </m:r>
                      <m:r>
                        <a:rPr lang="en-GB" sz="3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(</m:t>
                      </m:r>
                      <m:r>
                        <a:rPr lang="en-GB" sz="3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sz="3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9272" y="2301670"/>
                <a:ext cx="3063335" cy="64632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Product rule</a:t>
            </a:r>
          </a:p>
        </p:txBody>
      </p:sp>
      <p:grpSp>
        <p:nvGrpSpPr>
          <p:cNvPr id="26628" name="Group 6"/>
          <p:cNvGrpSpPr>
            <a:grpSpLocks/>
          </p:cNvGrpSpPr>
          <p:nvPr/>
        </p:nvGrpSpPr>
        <p:grpSpPr bwMode="auto">
          <a:xfrm>
            <a:off x="447675" y="2852738"/>
            <a:ext cx="3444875" cy="3581400"/>
            <a:chOff x="2151905" y="1711027"/>
            <a:chExt cx="4840191" cy="5030341"/>
          </a:xfrm>
        </p:grpSpPr>
        <p:pic>
          <p:nvPicPr>
            <p:cNvPr id="26631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1905" y="1711027"/>
              <a:ext cx="4840191" cy="50303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" name="Rectangle 8"/>
            <p:cNvSpPr/>
            <p:nvPr/>
          </p:nvSpPr>
          <p:spPr>
            <a:xfrm>
              <a:off x="2176441" y="1916165"/>
              <a:ext cx="1313765" cy="28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26633" name="TextBox 9"/>
            <p:cNvSpPr txBox="1">
              <a:spLocks noChangeArrowheads="1"/>
            </p:cNvSpPr>
            <p:nvPr/>
          </p:nvSpPr>
          <p:spPr bwMode="auto">
            <a:xfrm>
              <a:off x="2843808" y="1844824"/>
              <a:ext cx="41796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GB" sz="2800" b="1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598032" y="2203803"/>
              <a:ext cx="1311536" cy="3366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26635" name="TextBox 11"/>
            <p:cNvSpPr txBox="1">
              <a:spLocks noChangeArrowheads="1"/>
            </p:cNvSpPr>
            <p:nvPr/>
          </p:nvSpPr>
          <p:spPr bwMode="auto">
            <a:xfrm>
              <a:off x="5831062" y="2204864"/>
              <a:ext cx="417960" cy="7350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GB" sz="2800" b="1">
                  <a:solidFill>
                    <a:srgbClr val="00B0F0"/>
                  </a:solidFill>
                </a:rPr>
                <a:t>y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211960" y="4622356"/>
                <a:ext cx="4408921" cy="10049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2800" i="1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GB" sz="2800" i="1">
                                  <a:solidFill>
                                    <a:srgbClr val="00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sz="2800" i="1">
                                  <a:solidFill>
                                    <a:srgbClr val="00FF00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2800" i="1">
                                  <a:solidFill>
                                    <a:srgbClr val="00FF00"/>
                                  </a:solidFill>
                                  <a:latin typeface="Cambria Math"/>
                                </a:rPr>
                                <m:t>,</m:t>
                              </m:r>
                              <m:r>
                                <a:rPr lang="en-GB" sz="2800" i="1">
                                  <a:solidFill>
                                    <a:srgbClr val="00FF00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e>
                          </m:d>
                        </m:num>
                        <m:den>
                          <m:r>
                            <a:rPr lang="en-GB" sz="2800" i="1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𝑃</m:t>
                          </m:r>
                          <m:r>
                            <a:rPr lang="en-GB" sz="2800" i="1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GB" sz="2800" b="0" i="1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𝑦</m:t>
                          </m:r>
                          <m:r>
                            <a:rPr lang="en-GB" sz="2800" i="1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en-GB" sz="2800" dirty="0">
                              <a:solidFill>
                                <a:srgbClr val="FF0000"/>
                              </a:solidFill>
                            </a:rPr>
                            <m:t> </m:t>
                          </m:r>
                        </m:den>
                      </m:f>
                      <m:r>
                        <a:rPr lang="en-GB" sz="2800" b="0" i="1" smtClean="0">
                          <a:latin typeface="Cambria Math"/>
                        </a:rPr>
                        <m:t>=</m:t>
                      </m:r>
                      <m:r>
                        <a:rPr lang="en-GB" sz="2800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GB" sz="28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/>
                            </a:rPr>
                            <m:t>𝑥</m:t>
                          </m:r>
                        </m:e>
                        <m:e>
                          <m:r>
                            <a:rPr lang="en-GB" sz="2800" b="0" i="1" smtClean="0"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960" y="4622356"/>
                <a:ext cx="4408921" cy="100495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Bayes rule</a:t>
            </a:r>
          </a:p>
        </p:txBody>
      </p:sp>
      <p:grpSp>
        <p:nvGrpSpPr>
          <p:cNvPr id="26628" name="Group 6"/>
          <p:cNvGrpSpPr>
            <a:grpSpLocks/>
          </p:cNvGrpSpPr>
          <p:nvPr/>
        </p:nvGrpSpPr>
        <p:grpSpPr bwMode="auto">
          <a:xfrm>
            <a:off x="447675" y="2852738"/>
            <a:ext cx="3444875" cy="3581400"/>
            <a:chOff x="2151905" y="1711027"/>
            <a:chExt cx="4840191" cy="5030341"/>
          </a:xfrm>
        </p:grpSpPr>
        <p:pic>
          <p:nvPicPr>
            <p:cNvPr id="26631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1905" y="1711027"/>
              <a:ext cx="4840191" cy="50303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" name="Rectangle 8"/>
            <p:cNvSpPr/>
            <p:nvPr/>
          </p:nvSpPr>
          <p:spPr>
            <a:xfrm>
              <a:off x="2176441" y="1916165"/>
              <a:ext cx="1313765" cy="28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26633" name="TextBox 9"/>
            <p:cNvSpPr txBox="1">
              <a:spLocks noChangeArrowheads="1"/>
            </p:cNvSpPr>
            <p:nvPr/>
          </p:nvSpPr>
          <p:spPr bwMode="auto">
            <a:xfrm>
              <a:off x="2843808" y="1844824"/>
              <a:ext cx="417960" cy="7349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GB" sz="2800" b="1" dirty="0" smtClean="0">
                  <a:solidFill>
                    <a:srgbClr val="FF0000"/>
                  </a:solidFill>
                </a:rPr>
                <a:t>m</a:t>
              </a:r>
              <a:endParaRPr lang="en-GB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598032" y="2203803"/>
              <a:ext cx="1311536" cy="3366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26635" name="TextBox 11"/>
            <p:cNvSpPr txBox="1">
              <a:spLocks noChangeArrowheads="1"/>
            </p:cNvSpPr>
            <p:nvPr/>
          </p:nvSpPr>
          <p:spPr bwMode="auto">
            <a:xfrm>
              <a:off x="5831062" y="2204864"/>
              <a:ext cx="417960" cy="7350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GB" sz="2800" b="1" dirty="0" smtClean="0">
                  <a:solidFill>
                    <a:srgbClr val="00B0F0"/>
                  </a:solidFill>
                </a:rPr>
                <a:t>d</a:t>
              </a:r>
              <a:endParaRPr lang="en-GB" sz="2800" b="1" dirty="0">
                <a:solidFill>
                  <a:srgbClr val="00B0F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283968" y="2805051"/>
                <a:ext cx="4408921" cy="1036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28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𝑑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|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</m:d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𝑃</m:t>
                          </m:r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𝑚</m:t>
                          </m:r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)</m:t>
                          </m:r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′∈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𝑀</m:t>
                              </m:r>
                            </m:sub>
                            <m:sup/>
                            <m:e>
                              <m:r>
                                <a:rPr lang="en-GB" sz="2800" i="1">
                                  <a:latin typeface="Cambria Math"/>
                                </a:rPr>
                                <m:t>𝑃</m:t>
                              </m:r>
                              <m:d>
                                <m:dPr>
                                  <m:ctrlPr>
                                    <a:rPr lang="en-GB" sz="2800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sz="2800" i="1">
                                      <a:latin typeface="Cambria Math"/>
                                    </a:rPr>
                                    <m:t>𝑑</m:t>
                                  </m:r>
                                </m:e>
                                <m:e>
                                  <m:sSup>
                                    <m:sSupPr>
                                      <m:ctrlPr>
                                        <a:rPr lang="en-GB" sz="2800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2800" i="1">
                                          <a:latin typeface="Cambria Math"/>
                                        </a:rPr>
                                        <m:t>𝑚</m:t>
                                      </m:r>
                                    </m:e>
                                    <m:sup>
                                      <m:r>
                                        <a:rPr lang="en-GB" sz="2800" b="0" i="1" smtClean="0">
                                          <a:latin typeface="Cambria Math"/>
                                        </a:rPr>
                                        <m:t>′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2800" b="0" i="1" smtClean="0">
                                  <a:latin typeface="Cambria Math"/>
                                </a:rPr>
                                <m:t>𝑃</m:t>
                              </m:r>
                              <m:r>
                                <a:rPr lang="en-GB" sz="28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GB" sz="2800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GB" sz="2800" b="0" i="1" smtClean="0">
                                  <a:latin typeface="Cambria Math"/>
                                </a:rPr>
                                <m:t>′)</m:t>
                              </m:r>
                            </m:e>
                          </m:nary>
                          <m:r>
                            <m:rPr>
                              <m:nor/>
                            </m:rPr>
                            <a:rPr lang="en-GB" sz="2800" dirty="0">
                              <a:solidFill>
                                <a:schemeClr val="tx1"/>
                              </a:solidFill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en-GB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968" y="2805051"/>
                <a:ext cx="4408921" cy="103675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106940" y="1700808"/>
                <a:ext cx="4408921" cy="10049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GB" sz="28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/>
                            </a:rPr>
                            <m:t>𝑚</m:t>
                          </m:r>
                        </m:e>
                        <m:e>
                          <m:r>
                            <a:rPr lang="en-GB" sz="2800" b="0" i="1" smtClean="0">
                              <a:latin typeface="Cambria Math"/>
                            </a:rPr>
                            <m:t>𝑑</m:t>
                          </m:r>
                        </m:e>
                      </m:d>
                      <m:r>
                        <a:rPr lang="en-GB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𝑑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|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</m:d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𝑃</m:t>
                          </m:r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𝑚</m:t>
                          </m:r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GB" sz="2800" i="1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𝑃</m:t>
                          </m:r>
                          <m:r>
                            <a:rPr lang="en-GB" sz="2800" i="1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GB" sz="2800" b="0" i="1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𝑑</m:t>
                          </m:r>
                          <m:r>
                            <a:rPr lang="en-GB" sz="2800" i="1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en-GB" sz="2800" dirty="0">
                              <a:solidFill>
                                <a:srgbClr val="FF0000"/>
                              </a:solidFill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en-GB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6940" y="1700808"/>
                <a:ext cx="4408921" cy="100495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4163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179388" y="274638"/>
            <a:ext cx="8785225" cy="1143000"/>
          </a:xfrm>
        </p:spPr>
        <p:txBody>
          <a:bodyPr/>
          <a:lstStyle/>
          <a:p>
            <a:r>
              <a:rPr lang="en-GB" sz="3600" smtClean="0">
                <a:latin typeface="Arial" charset="0"/>
                <a:cs typeface="Arial" charset="0"/>
              </a:rPr>
              <a:t>Sample and population correlation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0" y="1773238"/>
            <a:ext cx="7021513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235825" y="5857875"/>
            <a:ext cx="182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1400" b="1">
                <a:solidFill>
                  <a:srgbClr val="FF0000"/>
                </a:solidFill>
                <a:latin typeface="Arial" charset="0"/>
              </a:rPr>
              <a:t>p(sample r | </a:t>
            </a:r>
          </a:p>
          <a:p>
            <a:r>
              <a:rPr lang="en-GB" sz="1400" b="1">
                <a:solidFill>
                  <a:srgbClr val="FF0000"/>
                </a:solidFill>
                <a:latin typeface="Arial" charset="0"/>
              </a:rPr>
              <a:t>population r </a:t>
            </a:r>
            <a:r>
              <a:rPr lang="en-GB" sz="1400">
                <a:solidFill>
                  <a:srgbClr val="FF0000"/>
                </a:solidFill>
                <a:latin typeface="Arial" charset="0"/>
              </a:rPr>
              <a:t>= 0.65</a:t>
            </a:r>
            <a:r>
              <a:rPr lang="en-GB" sz="1400" b="1">
                <a:solidFill>
                  <a:srgbClr val="FF0000"/>
                </a:solidFill>
                <a:latin typeface="Arial" charset="0"/>
              </a:rPr>
              <a:t>)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03225" y="4652963"/>
            <a:ext cx="13525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1200" b="1">
                <a:solidFill>
                  <a:srgbClr val="00CC00"/>
                </a:solidFill>
                <a:latin typeface="Arial" charset="0"/>
              </a:rPr>
              <a:t>p(population r | </a:t>
            </a:r>
          </a:p>
          <a:p>
            <a:r>
              <a:rPr lang="en-GB" sz="1200" b="1">
                <a:solidFill>
                  <a:srgbClr val="00CC00"/>
                </a:solidFill>
                <a:latin typeface="Arial" charset="0"/>
              </a:rPr>
              <a:t>sample r </a:t>
            </a:r>
            <a:r>
              <a:rPr lang="en-GB" sz="1200">
                <a:solidFill>
                  <a:srgbClr val="00CC00"/>
                </a:solidFill>
                <a:latin typeface="Arial" charset="0"/>
              </a:rPr>
              <a:t>= 0.65</a:t>
            </a:r>
            <a:r>
              <a:rPr lang="en-GB" sz="1200" b="1">
                <a:solidFill>
                  <a:srgbClr val="00CC00"/>
                </a:solidFill>
                <a:latin typeface="Arial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Overview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Counts, probabilities and continuous densities</a:t>
            </a:r>
          </a:p>
          <a:p>
            <a:r>
              <a:rPr lang="en-GB" smtClean="0"/>
              <a:t>Frequentist versus Bayesian:</a:t>
            </a:r>
            <a:br>
              <a:rPr lang="en-GB" smtClean="0"/>
            </a:br>
            <a:r>
              <a:rPr lang="en-GB" smtClean="0"/>
              <a:t>What’s the probability that your significant result is true?</a:t>
            </a:r>
          </a:p>
          <a:p>
            <a:r>
              <a:rPr lang="en-GB" smtClean="0"/>
              <a:t>Joint probabilities and conditional probabilities</a:t>
            </a:r>
          </a:p>
          <a:p>
            <a:r>
              <a:rPr lang="en-GB" smtClean="0"/>
              <a:t>Sum and product rule</a:t>
            </a:r>
          </a:p>
          <a:p>
            <a:r>
              <a:rPr lang="en-GB" smtClean="0"/>
              <a:t>Bayes rule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probabilities and</a:t>
            </a:r>
            <a:br>
              <a:rPr lang="en-GB" dirty="0" smtClean="0"/>
            </a:br>
            <a:r>
              <a:rPr lang="en-GB" dirty="0" smtClean="0"/>
              <a:t>probability densities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213" y="1703388"/>
            <a:ext cx="5362575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11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Counts, probabilities, and densities</a:t>
            </a:r>
          </a:p>
        </p:txBody>
      </p:sp>
      <p:sp>
        <p:nvSpPr>
          <p:cNvPr id="9" name="Text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067944" y="2263915"/>
            <a:ext cx="692754" cy="369332"/>
          </a:xfrm>
          <a:prstGeom prst="rect">
            <a:avLst/>
          </a:prstGeom>
          <a:blipFill rotWithShape="1">
            <a:blip r:embed="rId3"/>
            <a:stretch>
              <a:fillRect b="-11475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3213" y="5300663"/>
            <a:ext cx="5362575" cy="1223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68300" y="1725613"/>
            <a:ext cx="5362575" cy="17287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6" name="TextBox 1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74591" y="3866788"/>
            <a:ext cx="443583" cy="369332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6550" y="3500438"/>
            <a:ext cx="5362575" cy="17287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362200" y="1557338"/>
            <a:ext cx="1489075" cy="489585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213" y="1703388"/>
            <a:ext cx="5362575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Counts, probabilities, and densities</a:t>
            </a:r>
          </a:p>
        </p:txBody>
      </p:sp>
      <p:sp>
        <p:nvSpPr>
          <p:cNvPr id="5" name="TextBox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752836" y="2072147"/>
            <a:ext cx="1330492" cy="924805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8" name="TextBox 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752836" y="3853354"/>
            <a:ext cx="1145185" cy="765531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9" name="Text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067944" y="2263915"/>
            <a:ext cx="692754" cy="369332"/>
          </a:xfrm>
          <a:prstGeom prst="rect">
            <a:avLst/>
          </a:prstGeom>
          <a:blipFill rotWithShape="1">
            <a:blip r:embed="rId5"/>
            <a:stretch>
              <a:fillRect b="-11475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10" name="TextBox 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74591" y="3866788"/>
            <a:ext cx="443583" cy="369332"/>
          </a:xfrm>
          <a:prstGeom prst="rect">
            <a:avLst/>
          </a:prstGeom>
          <a:blipFill rotWithShape="1">
            <a:blip r:embed="rId6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11" name="TextBox 1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752836" y="5723964"/>
            <a:ext cx="1457579" cy="369332"/>
          </a:xfrm>
          <a:prstGeom prst="rect">
            <a:avLst/>
          </a:prstGeom>
          <a:blipFill rotWithShape="1">
            <a:blip r:embed="rId7"/>
            <a:stretch>
              <a:fillRect b="-11475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Frequentist versus Bayesian:</a:t>
            </a:r>
            <a:br>
              <a:rPr lang="en-GB" dirty="0" smtClean="0"/>
            </a:br>
            <a:r>
              <a:rPr lang="en-GB" dirty="0" smtClean="0"/>
              <a:t>What’s the probability that your significant result is true?</a:t>
            </a:r>
            <a:br>
              <a:rPr lang="en-GB" dirty="0" smtClean="0"/>
            </a:br>
            <a:endParaRPr lang="en-GB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15938" y="1844675"/>
          <a:ext cx="3768726" cy="1198660"/>
        </p:xfrm>
        <a:graphic>
          <a:graphicData uri="http://schemas.openxmlformats.org/drawingml/2006/table">
            <a:tbl>
              <a:tblPr firstRow="1" bandRow="1">
                <a:tableStyleId>{5202B0CA-FC54-4496-8BCA-5EF66A818D29}</a:tableStyleId>
              </a:tblPr>
              <a:tblGrid>
                <a:gridCol w="936264"/>
                <a:gridCol w="1416231"/>
                <a:gridCol w="1416231"/>
              </a:tblGrid>
              <a:tr h="457079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rgbClr val="000000"/>
                          </a:solidFill>
                        </a:rPr>
                        <a:t>likelihood</a:t>
                      </a:r>
                      <a:endParaRPr lang="en-GB" sz="1400" dirty="0">
                        <a:solidFill>
                          <a:srgbClr val="000000"/>
                        </a:solidFill>
                      </a:endParaRP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specificity:</a:t>
                      </a:r>
                    </a:p>
                    <a:p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p(</a:t>
                      </a:r>
                      <a:r>
                        <a:rPr lang="en-GB" sz="1200" b="0" dirty="0" err="1" smtClean="0">
                          <a:solidFill>
                            <a:srgbClr val="000000"/>
                          </a:solidFill>
                        </a:rPr>
                        <a:t>signif|false</a:t>
                      </a:r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)=0.05</a:t>
                      </a:r>
                      <a:endParaRPr lang="en-GB" sz="1200" b="0" dirty="0">
                        <a:solidFill>
                          <a:srgbClr val="000000"/>
                        </a:solidFill>
                      </a:endParaRP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smtClean="0">
                          <a:solidFill>
                            <a:srgbClr val="000000"/>
                          </a:solidFill>
                        </a:rPr>
                        <a:t>sensitivity (power):</a:t>
                      </a:r>
                    </a:p>
                    <a:p>
                      <a:r>
                        <a:rPr lang="en-GB" sz="1200" b="0" smtClean="0">
                          <a:solidFill>
                            <a:srgbClr val="000000"/>
                          </a:solidFill>
                        </a:rPr>
                        <a:t>p(signif|true)=0.5</a:t>
                      </a:r>
                      <a:endParaRPr lang="en-GB" sz="1200" b="0" dirty="0">
                        <a:solidFill>
                          <a:srgbClr val="000000"/>
                        </a:solidFill>
                      </a:endParaRP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742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rgbClr val="000000"/>
                          </a:solidFill>
                        </a:rPr>
                        <a:t>prior</a:t>
                      </a:r>
                      <a:endParaRPr lang="en-GB" sz="1400" b="1" dirty="0">
                        <a:solidFill>
                          <a:srgbClr val="000000"/>
                        </a:solidFill>
                      </a:endParaRP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p(false) = 0.5</a:t>
                      </a:r>
                      <a:endParaRPr lang="en-GB" sz="1200" b="0" dirty="0">
                        <a:solidFill>
                          <a:srgbClr val="000000"/>
                        </a:solidFill>
                      </a:endParaRP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p(true) = 0.5</a:t>
                      </a: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742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rgbClr val="000000"/>
                          </a:solidFill>
                        </a:rPr>
                        <a:t>posterior</a:t>
                      </a:r>
                      <a:endParaRPr lang="en-GB" sz="1400" b="1" dirty="0">
                        <a:solidFill>
                          <a:srgbClr val="000000"/>
                        </a:solidFill>
                      </a:endParaRP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p(</a:t>
                      </a:r>
                      <a:r>
                        <a:rPr lang="en-GB" sz="1200" b="0" dirty="0" err="1" smtClean="0">
                          <a:solidFill>
                            <a:srgbClr val="000000"/>
                          </a:solidFill>
                        </a:rPr>
                        <a:t>false|signif</a:t>
                      </a:r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)=0.09</a:t>
                      </a: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p(</a:t>
                      </a:r>
                      <a:r>
                        <a:rPr lang="en-GB" sz="1200" b="0" dirty="0" err="1" smtClean="0">
                          <a:solidFill>
                            <a:srgbClr val="000000"/>
                          </a:solidFill>
                        </a:rPr>
                        <a:t>true|signif</a:t>
                      </a:r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)=0.91</a:t>
                      </a: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2864380" y="2668588"/>
            <a:ext cx="1576387" cy="3905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2859617" y="2295525"/>
            <a:ext cx="1497013" cy="3889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475317" y="2295525"/>
            <a:ext cx="1385888" cy="3889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What’s the probability that your significant result is true?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979988" y="1844675"/>
          <a:ext cx="3768726" cy="1198660"/>
        </p:xfrm>
        <a:graphic>
          <a:graphicData uri="http://schemas.openxmlformats.org/drawingml/2006/table">
            <a:tbl>
              <a:tblPr firstRow="1" bandRow="1">
                <a:tableStyleId>{5202B0CA-FC54-4496-8BCA-5EF66A818D29}</a:tableStyleId>
              </a:tblPr>
              <a:tblGrid>
                <a:gridCol w="936264"/>
                <a:gridCol w="1416231"/>
                <a:gridCol w="1416231"/>
              </a:tblGrid>
              <a:tr h="457079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rgbClr val="000000"/>
                          </a:solidFill>
                        </a:rPr>
                        <a:t>likelihood</a:t>
                      </a:r>
                      <a:endParaRPr lang="en-GB" sz="1400" dirty="0">
                        <a:solidFill>
                          <a:srgbClr val="000000"/>
                        </a:solidFill>
                      </a:endParaRP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specificity:</a:t>
                      </a:r>
                    </a:p>
                    <a:p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p(</a:t>
                      </a:r>
                      <a:r>
                        <a:rPr lang="en-GB" sz="1200" b="0" dirty="0" err="1" smtClean="0">
                          <a:solidFill>
                            <a:srgbClr val="000000"/>
                          </a:solidFill>
                        </a:rPr>
                        <a:t>signif|false</a:t>
                      </a:r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)=0.05</a:t>
                      </a:r>
                      <a:endParaRPr lang="en-GB" sz="1200" b="0" dirty="0">
                        <a:solidFill>
                          <a:srgbClr val="000000"/>
                        </a:solidFill>
                      </a:endParaRP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smtClean="0">
                          <a:solidFill>
                            <a:srgbClr val="000000"/>
                          </a:solidFill>
                        </a:rPr>
                        <a:t>sensitivity (power):</a:t>
                      </a:r>
                    </a:p>
                    <a:p>
                      <a:r>
                        <a:rPr lang="en-GB" sz="1200" b="0" smtClean="0">
                          <a:solidFill>
                            <a:srgbClr val="000000"/>
                          </a:solidFill>
                        </a:rPr>
                        <a:t>p(signif|true)=0.5</a:t>
                      </a:r>
                      <a:endParaRPr lang="en-GB" sz="1200" b="0" dirty="0">
                        <a:solidFill>
                          <a:srgbClr val="000000"/>
                        </a:solidFill>
                      </a:endParaRP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742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rgbClr val="000000"/>
                          </a:solidFill>
                        </a:rPr>
                        <a:t>prior</a:t>
                      </a:r>
                      <a:endParaRPr lang="en-GB" sz="1400" b="1" dirty="0">
                        <a:solidFill>
                          <a:srgbClr val="000000"/>
                        </a:solidFill>
                      </a:endParaRP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u="sng" dirty="0" smtClean="0">
                          <a:solidFill>
                            <a:srgbClr val="000000"/>
                          </a:solidFill>
                        </a:rPr>
                        <a:t>p(false) = 0.9</a:t>
                      </a:r>
                      <a:endParaRPr lang="en-GB" sz="1200" b="0" u="sng" dirty="0">
                        <a:solidFill>
                          <a:srgbClr val="000000"/>
                        </a:solidFill>
                      </a:endParaRP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u="sng" dirty="0" smtClean="0">
                          <a:solidFill>
                            <a:srgbClr val="000000"/>
                          </a:solidFill>
                        </a:rPr>
                        <a:t>p(true) = 0.1</a:t>
                      </a: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742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rgbClr val="000000"/>
                          </a:solidFill>
                        </a:rPr>
                        <a:t>posterior</a:t>
                      </a:r>
                      <a:endParaRPr lang="en-GB" sz="1400" b="1" dirty="0">
                        <a:solidFill>
                          <a:srgbClr val="000000"/>
                        </a:solidFill>
                      </a:endParaRP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p(</a:t>
                      </a:r>
                      <a:r>
                        <a:rPr lang="en-GB" sz="1200" b="0" dirty="0" err="1" smtClean="0">
                          <a:solidFill>
                            <a:srgbClr val="000000"/>
                          </a:solidFill>
                        </a:rPr>
                        <a:t>false|signif</a:t>
                      </a:r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)=0.47</a:t>
                      </a: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p(</a:t>
                      </a:r>
                      <a:r>
                        <a:rPr lang="en-GB" sz="1200" b="0" dirty="0" err="1" smtClean="0">
                          <a:solidFill>
                            <a:srgbClr val="000000"/>
                          </a:solidFill>
                        </a:rPr>
                        <a:t>true|signif</a:t>
                      </a:r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)=0.53</a:t>
                      </a: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1400" y="3148013"/>
            <a:ext cx="3968750" cy="352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068638"/>
            <a:ext cx="4460875" cy="376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467255" y="1770063"/>
            <a:ext cx="1008062" cy="8985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466850" y="1846792"/>
            <a:ext cx="1385888" cy="4556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2852738" y="1838325"/>
            <a:ext cx="149542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458912" y="2676525"/>
            <a:ext cx="1428221" cy="3905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468313" y="2660650"/>
            <a:ext cx="998537" cy="4873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0" animBg="1"/>
      <p:bldP spid="12" grpId="0" animBg="1"/>
      <p:bldP spid="9" grpId="0" animBg="1"/>
      <p:bldP spid="10" grpId="0" animBg="1"/>
      <p:bldP spid="11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What’s the probability that your significant result is true?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15938" y="1844675"/>
          <a:ext cx="3768726" cy="1198660"/>
        </p:xfrm>
        <a:graphic>
          <a:graphicData uri="http://schemas.openxmlformats.org/drawingml/2006/table">
            <a:tbl>
              <a:tblPr firstRow="1" bandRow="1">
                <a:tableStyleId>{5202B0CA-FC54-4496-8BCA-5EF66A818D29}</a:tableStyleId>
              </a:tblPr>
              <a:tblGrid>
                <a:gridCol w="936264"/>
                <a:gridCol w="1416231"/>
                <a:gridCol w="1416231"/>
              </a:tblGrid>
              <a:tr h="457079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rgbClr val="000000"/>
                          </a:solidFill>
                        </a:rPr>
                        <a:t>likelihood</a:t>
                      </a:r>
                      <a:endParaRPr lang="en-GB" sz="1400" dirty="0">
                        <a:solidFill>
                          <a:srgbClr val="000000"/>
                        </a:solidFill>
                      </a:endParaRP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specificity:</a:t>
                      </a:r>
                    </a:p>
                    <a:p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p(</a:t>
                      </a:r>
                      <a:r>
                        <a:rPr lang="en-GB" sz="1200" b="0" dirty="0" err="1" smtClean="0">
                          <a:solidFill>
                            <a:srgbClr val="000000"/>
                          </a:solidFill>
                        </a:rPr>
                        <a:t>signif|false</a:t>
                      </a:r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)=0.05</a:t>
                      </a:r>
                      <a:endParaRPr lang="en-GB" sz="1200" b="0" dirty="0">
                        <a:solidFill>
                          <a:srgbClr val="000000"/>
                        </a:solidFill>
                      </a:endParaRP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smtClean="0">
                          <a:solidFill>
                            <a:srgbClr val="000000"/>
                          </a:solidFill>
                        </a:rPr>
                        <a:t>sensitivity (power):</a:t>
                      </a:r>
                    </a:p>
                    <a:p>
                      <a:r>
                        <a:rPr lang="en-GB" sz="1200" b="0" smtClean="0">
                          <a:solidFill>
                            <a:srgbClr val="000000"/>
                          </a:solidFill>
                        </a:rPr>
                        <a:t>p(signif|true)=0.5</a:t>
                      </a:r>
                      <a:endParaRPr lang="en-GB" sz="1200" b="0" dirty="0">
                        <a:solidFill>
                          <a:srgbClr val="000000"/>
                        </a:solidFill>
                      </a:endParaRP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742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rgbClr val="000000"/>
                          </a:solidFill>
                        </a:rPr>
                        <a:t>prior</a:t>
                      </a:r>
                      <a:endParaRPr lang="en-GB" sz="1400" b="1" dirty="0">
                        <a:solidFill>
                          <a:srgbClr val="000000"/>
                        </a:solidFill>
                      </a:endParaRP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p(false) = 0.5</a:t>
                      </a:r>
                      <a:endParaRPr lang="en-GB" sz="1200" b="0" dirty="0">
                        <a:solidFill>
                          <a:srgbClr val="000000"/>
                        </a:solidFill>
                      </a:endParaRP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p(true) = 0.5</a:t>
                      </a: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742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rgbClr val="000000"/>
                          </a:solidFill>
                        </a:rPr>
                        <a:t>posterior</a:t>
                      </a:r>
                      <a:endParaRPr lang="en-GB" sz="1400" b="1" dirty="0">
                        <a:solidFill>
                          <a:srgbClr val="000000"/>
                        </a:solidFill>
                      </a:endParaRP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p(</a:t>
                      </a:r>
                      <a:r>
                        <a:rPr lang="en-GB" sz="1200" b="0" dirty="0" err="1" smtClean="0">
                          <a:solidFill>
                            <a:srgbClr val="000000"/>
                          </a:solidFill>
                        </a:rPr>
                        <a:t>false|signif</a:t>
                      </a:r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)=0.09</a:t>
                      </a: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p(</a:t>
                      </a:r>
                      <a:r>
                        <a:rPr lang="en-GB" sz="1200" b="0" dirty="0" err="1" smtClean="0">
                          <a:solidFill>
                            <a:srgbClr val="000000"/>
                          </a:solidFill>
                        </a:rPr>
                        <a:t>true|signif</a:t>
                      </a:r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)=0.91</a:t>
                      </a: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979988" y="1844675"/>
          <a:ext cx="3768726" cy="1198660"/>
        </p:xfrm>
        <a:graphic>
          <a:graphicData uri="http://schemas.openxmlformats.org/drawingml/2006/table">
            <a:tbl>
              <a:tblPr firstRow="1" bandRow="1">
                <a:tableStyleId>{5202B0CA-FC54-4496-8BCA-5EF66A818D29}</a:tableStyleId>
              </a:tblPr>
              <a:tblGrid>
                <a:gridCol w="936264"/>
                <a:gridCol w="1416231"/>
                <a:gridCol w="1416231"/>
              </a:tblGrid>
              <a:tr h="457079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rgbClr val="000000"/>
                          </a:solidFill>
                        </a:rPr>
                        <a:t>likelihood</a:t>
                      </a:r>
                      <a:endParaRPr lang="en-GB" sz="1400" dirty="0">
                        <a:solidFill>
                          <a:srgbClr val="000000"/>
                        </a:solidFill>
                      </a:endParaRP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specificity:</a:t>
                      </a:r>
                    </a:p>
                    <a:p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p(</a:t>
                      </a:r>
                      <a:r>
                        <a:rPr lang="en-GB" sz="1200" b="0" dirty="0" err="1" smtClean="0">
                          <a:solidFill>
                            <a:srgbClr val="000000"/>
                          </a:solidFill>
                        </a:rPr>
                        <a:t>signif|false</a:t>
                      </a:r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)=0.05</a:t>
                      </a:r>
                      <a:endParaRPr lang="en-GB" sz="1200" b="0" dirty="0">
                        <a:solidFill>
                          <a:srgbClr val="000000"/>
                        </a:solidFill>
                      </a:endParaRP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smtClean="0">
                          <a:solidFill>
                            <a:srgbClr val="000000"/>
                          </a:solidFill>
                        </a:rPr>
                        <a:t>sensitivity (power):</a:t>
                      </a:r>
                    </a:p>
                    <a:p>
                      <a:r>
                        <a:rPr lang="en-GB" sz="1200" b="0" smtClean="0">
                          <a:solidFill>
                            <a:srgbClr val="000000"/>
                          </a:solidFill>
                        </a:rPr>
                        <a:t>p(signif|true)=0.5</a:t>
                      </a:r>
                      <a:endParaRPr lang="en-GB" sz="1200" b="0" dirty="0">
                        <a:solidFill>
                          <a:srgbClr val="000000"/>
                        </a:solidFill>
                      </a:endParaRP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742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rgbClr val="000000"/>
                          </a:solidFill>
                        </a:rPr>
                        <a:t>prior</a:t>
                      </a:r>
                      <a:endParaRPr lang="en-GB" sz="1400" b="1" dirty="0">
                        <a:solidFill>
                          <a:srgbClr val="000000"/>
                        </a:solidFill>
                      </a:endParaRP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u="sng" dirty="0" smtClean="0">
                          <a:solidFill>
                            <a:srgbClr val="000000"/>
                          </a:solidFill>
                        </a:rPr>
                        <a:t>p(false) = 0.9</a:t>
                      </a:r>
                      <a:endParaRPr lang="en-GB" sz="1200" b="0" u="sng" dirty="0">
                        <a:solidFill>
                          <a:srgbClr val="000000"/>
                        </a:solidFill>
                      </a:endParaRP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u="sng" dirty="0" smtClean="0">
                          <a:solidFill>
                            <a:srgbClr val="000000"/>
                          </a:solidFill>
                        </a:rPr>
                        <a:t>p(true) = 0.1</a:t>
                      </a: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742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rgbClr val="000000"/>
                          </a:solidFill>
                        </a:rPr>
                        <a:t>posterior</a:t>
                      </a:r>
                      <a:endParaRPr lang="en-GB" sz="1400" b="1" dirty="0">
                        <a:solidFill>
                          <a:srgbClr val="000000"/>
                        </a:solidFill>
                      </a:endParaRP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p(</a:t>
                      </a:r>
                      <a:r>
                        <a:rPr lang="en-GB" sz="1200" b="0" dirty="0" err="1" smtClean="0">
                          <a:solidFill>
                            <a:srgbClr val="000000"/>
                          </a:solidFill>
                        </a:rPr>
                        <a:t>false|signif</a:t>
                      </a:r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)=0.47</a:t>
                      </a: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p(</a:t>
                      </a:r>
                      <a:r>
                        <a:rPr lang="en-GB" sz="1200" b="0" dirty="0" err="1" smtClean="0">
                          <a:solidFill>
                            <a:srgbClr val="000000"/>
                          </a:solidFill>
                        </a:rPr>
                        <a:t>true|signif</a:t>
                      </a:r>
                      <a:r>
                        <a:rPr lang="en-GB" sz="1200" b="0" dirty="0" smtClean="0">
                          <a:solidFill>
                            <a:srgbClr val="000000"/>
                          </a:solidFill>
                        </a:rPr>
                        <a:t>)=0.53</a:t>
                      </a:r>
                    </a:p>
                  </a:txBody>
                  <a:tcPr marL="91456" marR="91456" marT="45708" marB="4570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25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1400" y="3148013"/>
            <a:ext cx="3968750" cy="352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6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068638"/>
            <a:ext cx="4460875" cy="376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444500"/>
            <a:ext cx="8229600" cy="6224588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GB" sz="1600" b="1" dirty="0" smtClean="0">
                <a:solidFill>
                  <a:srgbClr val="228B22"/>
                </a:solidFill>
                <a:latin typeface="Courier New"/>
              </a:rPr>
              <a:t>% </a:t>
            </a:r>
            <a:r>
              <a:rPr lang="en-GB" sz="1600" b="1" dirty="0" err="1" smtClean="0">
                <a:solidFill>
                  <a:srgbClr val="228B22"/>
                </a:solidFill>
                <a:latin typeface="Courier New"/>
              </a:rPr>
              <a:t>truthOfSignificantResult.m</a:t>
            </a:r>
            <a:endParaRPr lang="en-GB" sz="1600" b="1" dirty="0" smtClean="0">
              <a:solidFill>
                <a:srgbClr val="228B22"/>
              </a:solidFill>
              <a:latin typeface="Courier New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GB" sz="1100" dirty="0" smtClean="0">
                <a:solidFill>
                  <a:srgbClr val="228B22"/>
                </a:solidFill>
                <a:latin typeface="Courier New"/>
              </a:rPr>
              <a:t> 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100" b="1" dirty="0" smtClean="0">
                <a:solidFill>
                  <a:srgbClr val="228B22"/>
                </a:solidFill>
                <a:latin typeface="Courier New"/>
              </a:rPr>
              <a:t>%% likelihood: p(</a:t>
            </a:r>
            <a:r>
              <a:rPr lang="en-GB" sz="1100" b="1" dirty="0" err="1" smtClean="0">
                <a:solidFill>
                  <a:srgbClr val="228B22"/>
                </a:solidFill>
                <a:latin typeface="Courier New"/>
              </a:rPr>
              <a:t>data|truth</a:t>
            </a:r>
            <a:r>
              <a:rPr lang="en-GB" sz="1100" b="1" dirty="0" smtClean="0">
                <a:solidFill>
                  <a:srgbClr val="228B22"/>
                </a:solidFill>
                <a:latin typeface="Courier New"/>
              </a:rPr>
              <a:t>)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pSignifGivenTrue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=0.5;</a:t>
            </a:r>
            <a:r>
              <a:rPr lang="en-GB" sz="1100" dirty="0">
                <a:solidFill>
                  <a:srgbClr val="228B22"/>
                </a:solidFill>
                <a:latin typeface="Courier New"/>
              </a:rPr>
              <a:t> % sensitivity (= power)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pSignifGivenFalse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=0.05; </a:t>
            </a:r>
            <a:r>
              <a:rPr lang="en-GB" sz="1100" dirty="0" smtClean="0">
                <a:solidFill>
                  <a:srgbClr val="228B22"/>
                </a:solidFill>
                <a:latin typeface="Courier New"/>
              </a:rPr>
              <a:t>% specificity (= false pos. rate)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100" b="1" dirty="0" smtClean="0">
                <a:solidFill>
                  <a:srgbClr val="228B22"/>
                </a:solidFill>
                <a:latin typeface="Courier New"/>
              </a:rPr>
              <a:t>%% prior: p(truth)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pTrue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=0.1;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pFalse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=1-pTrue;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prior=[</a:t>
            </a: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pFalse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pTrue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];</a:t>
            </a:r>
          </a:p>
          <a:p>
            <a:pPr marL="0" indent="0">
              <a:buFont typeface="Arial" charset="0"/>
              <a:buNone/>
              <a:defRPr/>
            </a:pPr>
            <a:endParaRPr lang="en-GB" sz="1100" dirty="0" smtClean="0">
              <a:solidFill>
                <a:srgbClr val="000000"/>
              </a:solidFill>
              <a:latin typeface="Courier New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GB" sz="1100" b="1" dirty="0">
                <a:solidFill>
                  <a:srgbClr val="228B22"/>
                </a:solidFill>
                <a:latin typeface="Courier New"/>
              </a:rPr>
              <a:t>%% joint probability mass function 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PMF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=[</a:t>
            </a: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pSignifGivenFalse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*</a:t>
            </a: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pFalse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pSignifGivenTrue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*</a:t>
            </a: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pTrue</a:t>
            </a:r>
            <a:endParaRPr lang="en-GB" sz="1100" dirty="0" smtClean="0">
              <a:solidFill>
                <a:srgbClr val="000000"/>
              </a:solidFill>
              <a:latin typeface="Courier New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    (1-pSignifGivenFalse)*</a:t>
            </a: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pFalse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 (1-pSignifGivenTrue)*</a:t>
            </a: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pTrue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];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100" b="1" dirty="0" smtClean="0">
                <a:solidFill>
                  <a:srgbClr val="228B22"/>
                </a:solidFill>
                <a:latin typeface="Courier New"/>
              </a:rPr>
              <a:t>%% posterior (Bayesian inference)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pTrueGivenSignif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 = </a:t>
            </a: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pSignifGivenTrue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*</a:t>
            </a: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pTrue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/(</a:t>
            </a: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pSignifGivenFalse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*</a:t>
            </a: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pFalse+pSignifGivenTrue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*</a:t>
            </a: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pTrue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);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100" b="1" dirty="0" smtClean="0">
                <a:solidFill>
                  <a:srgbClr val="228B22"/>
                </a:solidFill>
                <a:latin typeface="Courier New"/>
              </a:rPr>
              <a:t>%% visualise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h=figure(200); set(h,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'</a:t>
            </a:r>
            <a:r>
              <a:rPr lang="en-GB" sz="1100" dirty="0" err="1" smtClean="0">
                <a:solidFill>
                  <a:srgbClr val="A020F0"/>
                </a:solidFill>
                <a:latin typeface="Courier New"/>
              </a:rPr>
              <a:t>Color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'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'w'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); </a:t>
            </a: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clf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;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bar3(</a:t>
            </a: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PMF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); view(-35,55); axis 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equal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;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xlabel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'\</a:t>
            </a:r>
            <a:r>
              <a:rPr lang="en-GB" sz="1100" dirty="0" err="1" smtClean="0">
                <a:solidFill>
                  <a:srgbClr val="A020F0"/>
                </a:solidFill>
                <a:latin typeface="Courier New"/>
              </a:rPr>
              <a:t>bfhypothesis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'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); </a:t>
            </a: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ylabel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'\</a:t>
            </a:r>
            <a:r>
              <a:rPr lang="en-GB" sz="1100" dirty="0" err="1" smtClean="0">
                <a:solidFill>
                  <a:srgbClr val="A020F0"/>
                </a:solidFill>
                <a:latin typeface="Courier New"/>
              </a:rPr>
              <a:t>bfdata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'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); </a:t>
            </a: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zlabel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'probability'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);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set(</a:t>
            </a: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gca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'</a:t>
            </a:r>
            <a:r>
              <a:rPr lang="en-GB" sz="1100" dirty="0" err="1" smtClean="0">
                <a:solidFill>
                  <a:srgbClr val="A020F0"/>
                </a:solidFill>
                <a:latin typeface="Courier New"/>
              </a:rPr>
              <a:t>XTickLabel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'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,{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'</a:t>
            </a:r>
            <a:r>
              <a:rPr lang="en-GB" sz="1100" dirty="0" err="1" smtClean="0">
                <a:solidFill>
                  <a:srgbClr val="A020F0"/>
                </a:solidFill>
                <a:latin typeface="Courier New"/>
              </a:rPr>
              <a:t>false'</a:t>
            </a: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en-GB" sz="1100" dirty="0" err="1" smtClean="0">
                <a:solidFill>
                  <a:srgbClr val="A020F0"/>
                </a:solidFill>
                <a:latin typeface="Courier New"/>
              </a:rPr>
              <a:t>'true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'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},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'</a:t>
            </a:r>
            <a:r>
              <a:rPr lang="en-GB" sz="1100" dirty="0" err="1" smtClean="0">
                <a:solidFill>
                  <a:srgbClr val="A020F0"/>
                </a:solidFill>
                <a:latin typeface="Courier New"/>
              </a:rPr>
              <a:t>YTickLabel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'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,{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'significant'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'</a:t>
            </a:r>
            <a:r>
              <a:rPr lang="en-GB" sz="1100" dirty="0" err="1" smtClean="0">
                <a:solidFill>
                  <a:srgbClr val="A020F0"/>
                </a:solidFill>
                <a:latin typeface="Courier New"/>
              </a:rPr>
              <a:t>n.s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.'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});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title({[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'false-pos. rate: p(</a:t>
            </a:r>
            <a:r>
              <a:rPr lang="en-GB" sz="1100" dirty="0" err="1" smtClean="0">
                <a:solidFill>
                  <a:srgbClr val="A020F0"/>
                </a:solidFill>
                <a:latin typeface="Courier New"/>
              </a:rPr>
              <a:t>signif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 | false) = '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,num2str(</a:t>
            </a: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pSignifGivenFalse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),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',  power: p(</a:t>
            </a:r>
            <a:r>
              <a:rPr lang="en-GB" sz="1100" dirty="0" err="1" smtClean="0">
                <a:solidFill>
                  <a:srgbClr val="A020F0"/>
                </a:solidFill>
                <a:latin typeface="Courier New"/>
              </a:rPr>
              <a:t>signif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 | true) = '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,num2str(</a:t>
            </a: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pSignifGivenTrue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)],[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'prior: p(false) = '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,num2str(</a:t>
            </a: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pFalse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),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', p(true) = '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,num2str(</a:t>
            </a:r>
            <a:r>
              <a:rPr lang="en-GB" sz="1100" dirty="0" err="1" smtClean="0">
                <a:solidFill>
                  <a:srgbClr val="000000"/>
                </a:solidFill>
                <a:latin typeface="Courier New"/>
              </a:rPr>
              <a:t>pTrue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)],[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'posterior: p(false | </a:t>
            </a:r>
            <a:r>
              <a:rPr lang="en-GB" sz="1100" dirty="0" err="1" smtClean="0">
                <a:solidFill>
                  <a:srgbClr val="A020F0"/>
                </a:solidFill>
                <a:latin typeface="Courier New"/>
              </a:rPr>
              <a:t>signif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)='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,num2str(1-pTrueGivenSignif,2),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', p(true | </a:t>
            </a:r>
            <a:r>
              <a:rPr lang="en-GB" sz="1100" dirty="0" err="1" smtClean="0">
                <a:solidFill>
                  <a:srgbClr val="A020F0"/>
                </a:solidFill>
                <a:latin typeface="Courier New"/>
              </a:rPr>
              <a:t>signif</a:t>
            </a:r>
            <a:r>
              <a:rPr lang="en-GB" sz="1100" dirty="0" smtClean="0">
                <a:solidFill>
                  <a:srgbClr val="A020F0"/>
                </a:solidFill>
                <a:latin typeface="Courier New"/>
              </a:rPr>
              <a:t>)='</a:t>
            </a:r>
            <a:r>
              <a:rPr lang="en-GB" sz="1100" dirty="0" smtClean="0">
                <a:solidFill>
                  <a:srgbClr val="000000"/>
                </a:solidFill>
                <a:latin typeface="Courier New"/>
              </a:rPr>
              <a:t>,num2str(pTrueGivenSignif,2)]});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050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pPr marL="0" indent="0">
              <a:buFont typeface="Arial" charset="0"/>
              <a:buNone/>
              <a:defRPr/>
            </a:pPr>
            <a:endParaRPr lang="en-GB" sz="1050" dirty="0" smtClean="0"/>
          </a:p>
          <a:p>
            <a:pPr marL="0" indent="0">
              <a:buFont typeface="Arial" charset="0"/>
              <a:buNone/>
              <a:defRPr/>
            </a:pPr>
            <a:endParaRPr lang="en-GB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503</Words>
  <Application>Microsoft Office PowerPoint</Application>
  <PresentationFormat>On-screen Show (4:3)</PresentationFormat>
  <Paragraphs>116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1_Office Theme</vt:lpstr>
      <vt:lpstr>Basic probability and Bayes rule</vt:lpstr>
      <vt:lpstr>Overview</vt:lpstr>
      <vt:lpstr>probabilities and probability densities</vt:lpstr>
      <vt:lpstr>Counts, probabilities, and densities</vt:lpstr>
      <vt:lpstr>Counts, probabilities, and densities</vt:lpstr>
      <vt:lpstr>Frequentist versus Bayesian: What’s the probability that your significant result is true? </vt:lpstr>
      <vt:lpstr>What’s the probability that your significant result is true?</vt:lpstr>
      <vt:lpstr>What’s the probability that your significant result is true?</vt:lpstr>
      <vt:lpstr>PowerPoint Presentation</vt:lpstr>
      <vt:lpstr>probability: sum and product rules</vt:lpstr>
      <vt:lpstr>Sum rule</vt:lpstr>
      <vt:lpstr>PowerPoint Presentation</vt:lpstr>
      <vt:lpstr>Product rule</vt:lpstr>
      <vt:lpstr>Bayes rule</vt:lpstr>
      <vt:lpstr>Sample and population correlation</vt:lpstr>
    </vt:vector>
  </TitlesOfParts>
  <Company>Medical Research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Nikolaus Kriegeskorte</dc:creator>
  <cp:lastModifiedBy>Jenna Parker</cp:lastModifiedBy>
  <cp:revision>23</cp:revision>
  <dcterms:created xsi:type="dcterms:W3CDTF">2013-09-30T22:37:07Z</dcterms:created>
  <dcterms:modified xsi:type="dcterms:W3CDTF">2013-10-03T14:59:30Z</dcterms:modified>
</cp:coreProperties>
</file>