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4" r:id="rId3"/>
    <p:sldId id="268" r:id="rId4"/>
    <p:sldId id="288" r:id="rId5"/>
    <p:sldId id="269" r:id="rId6"/>
    <p:sldId id="270" r:id="rId7"/>
    <p:sldId id="271" r:id="rId8"/>
    <p:sldId id="272" r:id="rId9"/>
    <p:sldId id="305" r:id="rId10"/>
    <p:sldId id="278" r:id="rId11"/>
    <p:sldId id="289" r:id="rId12"/>
    <p:sldId id="306" r:id="rId13"/>
    <p:sldId id="283" r:id="rId14"/>
    <p:sldId id="284" r:id="rId15"/>
    <p:sldId id="285" r:id="rId16"/>
    <p:sldId id="286" r:id="rId17"/>
    <p:sldId id="287" r:id="rId18"/>
    <p:sldId id="307" r:id="rId19"/>
    <p:sldId id="274" r:id="rId20"/>
    <p:sldId id="275" r:id="rId21"/>
    <p:sldId id="279" r:id="rId22"/>
    <p:sldId id="280" r:id="rId23"/>
    <p:sldId id="281" r:id="rId24"/>
    <p:sldId id="282" r:id="rId25"/>
    <p:sldId id="308" r:id="rId26"/>
    <p:sldId id="297" r:id="rId27"/>
    <p:sldId id="293" r:id="rId28"/>
    <p:sldId id="298" r:id="rId29"/>
    <p:sldId id="294" r:id="rId30"/>
    <p:sldId id="295" r:id="rId31"/>
    <p:sldId id="296" r:id="rId32"/>
    <p:sldId id="302" r:id="rId33"/>
    <p:sldId id="309" r:id="rId34"/>
    <p:sldId id="299" r:id="rId35"/>
    <p:sldId id="276" r:id="rId36"/>
    <p:sldId id="303" r:id="rId37"/>
    <p:sldId id="301" r:id="rId38"/>
    <p:sldId id="300" r:id="rId39"/>
    <p:sldId id="258" r:id="rId40"/>
    <p:sldId id="263" r:id="rId41"/>
    <p:sldId id="264" r:id="rId4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4660"/>
  </p:normalViewPr>
  <p:slideViewPr>
    <p:cSldViewPr>
      <p:cViewPr>
        <p:scale>
          <a:sx n="100" d="100"/>
          <a:sy n="100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4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wmf"/><Relationship Id="rId1" Type="http://schemas.openxmlformats.org/officeDocument/2006/relationships/image" Target="../media/image18.wmf"/><Relationship Id="rId4" Type="http://schemas.openxmlformats.org/officeDocument/2006/relationships/image" Target="../media/image20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png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79CEC-B7CD-4B4E-AE01-8C9449F927FD}" type="datetimeFigureOut">
              <a:rPr lang="en-GB"/>
              <a:pPr>
                <a:defRPr/>
              </a:pPr>
              <a:t>06/11/2013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46F09-092D-4FBD-81B5-DCB127343F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2141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1A304-2941-4F12-9B30-29BA35975360}" type="datetimeFigureOut">
              <a:rPr lang="en-GB"/>
              <a:pPr>
                <a:defRPr/>
              </a:pPr>
              <a:t>06/11/2013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64E63-2330-4645-9CE4-3F847B60BA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950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F94A0-0776-467B-80C6-B510ED0CB9B5}" type="datetimeFigureOut">
              <a:rPr lang="en-GB"/>
              <a:pPr>
                <a:defRPr/>
              </a:pPr>
              <a:t>06/11/2013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87CC0-F9B6-4F6B-ABE1-CDCE1B9496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4974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EDACC22-A95E-4ACC-A6AB-E4E2605DDE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051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AA5FC-2350-4B92-8066-A3EB6C95D09C}" type="datetimeFigureOut">
              <a:rPr lang="en-GB"/>
              <a:pPr>
                <a:defRPr/>
              </a:pPr>
              <a:t>06/11/2013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6D56C-E016-4594-9775-48E44102E0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356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6775D-4350-453C-B2E9-20DA42753AFB}" type="datetimeFigureOut">
              <a:rPr lang="en-GB"/>
              <a:pPr>
                <a:defRPr/>
              </a:pPr>
              <a:t>06/11/2013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1F9CE-4244-4CA2-9888-2C0B0A0D1D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882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217E2-2D14-4573-802F-EDC2BDB521AB}" type="datetimeFigureOut">
              <a:rPr lang="en-GB"/>
              <a:pPr>
                <a:defRPr/>
              </a:pPr>
              <a:t>06/11/2013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5CE65-0137-45F3-B791-E171E46DED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265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BC62D-41B5-44D3-BDB5-36E492BF7398}" type="datetimeFigureOut">
              <a:rPr lang="en-GB"/>
              <a:pPr>
                <a:defRPr/>
              </a:pPr>
              <a:t>06/11/2013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D27BD-92DA-4E4F-B9AC-F8D708CA75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2666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8B0A0-A396-4891-99D6-2BE2B3C8D568}" type="datetimeFigureOut">
              <a:rPr lang="en-GB"/>
              <a:pPr>
                <a:defRPr/>
              </a:pPr>
              <a:t>06/11/2013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F025A-81DC-4363-AC41-39605CF4E7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557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C052B-1480-440A-BDFE-D0EA77ECFB8C}" type="datetimeFigureOut">
              <a:rPr lang="en-GB"/>
              <a:pPr>
                <a:defRPr/>
              </a:pPr>
              <a:t>06/11/2013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52AEF-2741-4C8B-AB34-162789AE90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200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61496-0AEA-4B03-A77C-CC7CBA8CED9F}" type="datetimeFigureOut">
              <a:rPr lang="en-GB"/>
              <a:pPr>
                <a:defRPr/>
              </a:pPr>
              <a:t>06/11/2013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C5D23-3DCE-4A56-842C-2E248A74B9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130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01C5B-C486-4E4B-859F-E4EDA7EBB536}" type="datetimeFigureOut">
              <a:rPr lang="en-GB"/>
              <a:pPr>
                <a:defRPr/>
              </a:pPr>
              <a:t>06/11/2013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CB635-1B93-43AF-BF03-094CA151B9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940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77A433-582D-4CD9-9F9E-06077A013DA0}" type="datetimeFigureOut">
              <a:rPr lang="en-GB"/>
              <a:pPr>
                <a:defRPr/>
              </a:pPr>
              <a:t>06/11/2013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2F6924C-B4BC-43F4-81A4-A8F7D8B314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5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png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7.wmf"/><Relationship Id="rId4" Type="http://schemas.openxmlformats.org/officeDocument/2006/relationships/image" Target="../media/image14.png"/><Relationship Id="rId9" Type="http://schemas.openxmlformats.org/officeDocument/2006/relationships/oleObject" Target="../embeddings/oleObject7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20.png"/><Relationship Id="rId4" Type="http://schemas.openxmlformats.org/officeDocument/2006/relationships/image" Target="../media/image18.wmf"/><Relationship Id="rId9" Type="http://schemas.openxmlformats.org/officeDocument/2006/relationships/oleObject" Target="../embeddings/oleObject1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microsoft.com/office/2007/relationships/hdphoto" Target="../media/hdphoto2.wdp"/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microsoft.com/office/2007/relationships/hdphoto" Target="../media/hdphoto1.wdp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microsoft.com/office/2007/relationships/hdphoto" Target="../media/hdphoto3.wdp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3.png"/><Relationship Id="rId7" Type="http://schemas.openxmlformats.org/officeDocument/2006/relationships/image" Target="../media/image34.png"/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microsoft.com/office/2007/relationships/hdphoto" Target="../media/hdphoto3.wdp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41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47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3600" dirty="0" smtClean="0"/>
              <a:t>Graphical models, conditional independence and explaining away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4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b="1" dirty="0" smtClean="0"/>
              <a:t>Nikolaus Kriegeskorte, 29 October 2013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/>
              <a:t>9. What is a graphical model and how is it related to a multivariate probability distribution?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/>
              <a:t>10. What is a Bayesian network (or Bayes net)?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/>
              <a:t>11. What is “explaining away”?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/>
              <a:t>12. How can Bayesian inference be performed on complex models?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Independence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4486363"/>
              </p:ext>
            </p:extLst>
          </p:nvPr>
        </p:nvGraphicFramePr>
        <p:xfrm>
          <a:off x="1979712" y="1988840"/>
          <a:ext cx="5246162" cy="2520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6" name="CorelPhotoPaint.Image.11" r:id="rId3" imgW="4361905" imgH="2095238" progId="CorelPhotoPaint.Image.11">
                  <p:embed/>
                </p:oleObj>
              </mc:Choice>
              <mc:Fallback>
                <p:oleObj name="CorelPhotoPaint.Image.11" r:id="rId3" imgW="4361905" imgH="2095238" progId="CorelPhotoPaint.Image.11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1988840"/>
                        <a:ext cx="5246162" cy="25202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43808" y="4581128"/>
            <a:ext cx="4233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p( x | y=y1 ) = p( x | y=y2 ), for all y1, y2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57739" y="5116542"/>
            <a:ext cx="1883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x,y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) = p(x) p(y)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66634" y="2348880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p(x)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82077" y="2483604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p(y)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696" y="3861048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x,y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)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00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Independence</a:t>
            </a:r>
            <a:endParaRPr lang="en-US" dirty="0"/>
          </a:p>
        </p:txBody>
      </p:sp>
      <p:sp>
        <p:nvSpPr>
          <p:cNvPr id="519171" name="Text Box 3"/>
          <p:cNvSpPr txBox="1">
            <a:spLocks noChangeArrowheads="1"/>
          </p:cNvSpPr>
          <p:nvPr/>
        </p:nvSpPr>
        <p:spPr bwMode="auto">
          <a:xfrm>
            <a:off x="2438400" y="6019800"/>
            <a:ext cx="4502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sz="1800" b="0"/>
              <a:t>Stone, Trends in Cognitive Sciences, 2002</a:t>
            </a:r>
          </a:p>
        </p:txBody>
      </p:sp>
      <p:pic>
        <p:nvPicPr>
          <p:cNvPr id="51917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362200"/>
            <a:ext cx="8229600" cy="2209800"/>
          </a:xfrm>
          <a:noFill/>
          <a:ln/>
        </p:spPr>
      </p:pic>
      <p:sp>
        <p:nvSpPr>
          <p:cNvPr id="2" name="TextBox 1"/>
          <p:cNvSpPr txBox="1"/>
          <p:nvPr/>
        </p:nvSpPr>
        <p:spPr>
          <a:xfrm>
            <a:off x="431444" y="1491516"/>
            <a:ext cx="8281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 which of the following bivariate distributions are X and Y </a:t>
            </a:r>
            <a:r>
              <a:rPr lang="en-GB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indpendent</a:t>
            </a:r>
            <a:r>
              <a:rPr lang="en-GB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GB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5760" y="2132856"/>
            <a:ext cx="8892480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1403648" y="458112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X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41128" y="3356992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Y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7557497" y="4819799"/>
            <a:ext cx="6286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smtClean="0">
                <a:sym typeface="Wingdings"/>
              </a:rPr>
              <a:t></a:t>
            </a:r>
            <a:endParaRPr lang="en-GB" sz="4400" dirty="0"/>
          </a:p>
        </p:txBody>
      </p:sp>
      <p:sp>
        <p:nvSpPr>
          <p:cNvPr id="10" name="TextBox 9"/>
          <p:cNvSpPr txBox="1"/>
          <p:nvPr/>
        </p:nvSpPr>
        <p:spPr>
          <a:xfrm>
            <a:off x="5396413" y="4819799"/>
            <a:ext cx="5437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GB" sz="4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47864" y="4819799"/>
            <a:ext cx="5437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GB" sz="4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99315" y="4819799"/>
            <a:ext cx="5437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GB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32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(3) </a:t>
            </a:r>
            <a:r>
              <a:rPr lang="en-GB" dirty="0" err="1" smtClean="0"/>
              <a:t>multinormal</a:t>
            </a:r>
            <a:r>
              <a:rPr lang="en-GB" dirty="0" smtClean="0"/>
              <a:t> distribution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636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Multivariate normal distribution</a:t>
            </a: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800600" cy="4525963"/>
          </a:xfrm>
        </p:spPr>
        <p:txBody>
          <a:bodyPr/>
          <a:lstStyle/>
          <a:p>
            <a:r>
              <a:rPr lang="en-US" sz="2300" smtClean="0"/>
              <a:t>any multidimensional distribution that </a:t>
            </a:r>
            <a:r>
              <a:rPr lang="en-US" sz="2300" b="1" i="1" smtClean="0"/>
              <a:t>can be obtained as the outer product of univariate Gaussians</a:t>
            </a:r>
            <a:r>
              <a:rPr lang="en-US" sz="2300" i="1" smtClean="0"/>
              <a:t> </a:t>
            </a:r>
            <a:r>
              <a:rPr lang="en-US" sz="2300" smtClean="0"/>
              <a:t>along orthogonal axes.</a:t>
            </a:r>
          </a:p>
          <a:p>
            <a:endParaRPr lang="en-US" sz="2300" smtClean="0"/>
          </a:p>
          <a:p>
            <a:r>
              <a:rPr lang="en-US" sz="2300" smtClean="0"/>
              <a:t>Axes need not coincide with the original axes (can be rotated).</a:t>
            </a:r>
          </a:p>
          <a:p>
            <a:endParaRPr lang="en-US" sz="2300" smtClean="0"/>
          </a:p>
          <a:p>
            <a:r>
              <a:rPr lang="en-US" sz="2300" smtClean="0"/>
              <a:t>Widths of unidimensional Gaussians may vary.</a:t>
            </a:r>
          </a:p>
        </p:txBody>
      </p:sp>
      <p:graphicFrame>
        <p:nvGraphicFramePr>
          <p:cNvPr id="6148" name="Object 3"/>
          <p:cNvGraphicFramePr>
            <a:graphicFrameLocks noChangeAspect="1"/>
          </p:cNvGraphicFramePr>
          <p:nvPr/>
        </p:nvGraphicFramePr>
        <p:xfrm>
          <a:off x="5181600" y="1752600"/>
          <a:ext cx="3475038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9" name="CorelPhotoPaint.Image.11" r:id="rId3" imgW="9739683" imgH="11390476" progId="CorelPhotoPaint.Image.11">
                  <p:embed/>
                </p:oleObj>
              </mc:Choice>
              <mc:Fallback>
                <p:oleObj name="CorelPhotoPaint.Image.11" r:id="rId3" imgW="9739683" imgH="11390476" progId="CorelPhotoPaint.Image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752600"/>
                        <a:ext cx="3475038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359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Conditional probability</a:t>
            </a:r>
          </a:p>
        </p:txBody>
      </p:sp>
      <p:graphicFrame>
        <p:nvGraphicFramePr>
          <p:cNvPr id="516099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2300288" y="1600200"/>
          <a:ext cx="4541837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3" name="CorelPhotoPaint.Image.11" r:id="rId3" imgW="6161486" imgH="6141016" progId="CorelPhotoPaint.Image.11">
                  <p:embed/>
                </p:oleObj>
              </mc:Choice>
              <mc:Fallback>
                <p:oleObj name="CorelPhotoPaint.Image.11" r:id="rId3" imgW="6161486" imgH="6141016" progId="CorelPhotoPaint.Image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0288" y="1600200"/>
                        <a:ext cx="4541837" cy="452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277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15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887788" y="627063"/>
          <a:ext cx="4797425" cy="479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6" name="Image" r:id="rId3" imgW="4571622" imgH="4571622" progId="Photoshop.Image.7">
                  <p:embed/>
                </p:oleObj>
              </mc:Choice>
              <mc:Fallback>
                <p:oleObj name="Image" r:id="rId3" imgW="4571622" imgH="4571622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7788" y="627063"/>
                        <a:ext cx="4797425" cy="4797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3" name="Object 17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3886200" y="625475"/>
          <a:ext cx="4800600" cy="48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7" name="Image" r:id="rId5" imgW="4571622" imgH="4571622" progId="Photoshop.Image.7">
                  <p:embed/>
                </p:oleObj>
              </mc:Choice>
              <mc:Fallback>
                <p:oleObj name="Image" r:id="rId5" imgW="4571622" imgH="4571622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625475"/>
                        <a:ext cx="4800600" cy="480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Outer product of two identical Gaussians</a:t>
            </a:r>
            <a:br>
              <a:rPr lang="en-US" sz="3200" dirty="0" smtClean="0">
                <a:latin typeface="Arial" pitchFamily="34" charset="0"/>
                <a:cs typeface="Arial" pitchFamily="34" charset="0"/>
              </a:rPr>
            </a:br>
            <a:r>
              <a:rPr lang="en-US" sz="3200" dirty="0" smtClean="0">
                <a:latin typeface="Arial" pitchFamily="34" charset="0"/>
                <a:cs typeface="Arial" pitchFamily="34" charset="0"/>
              </a:rPr>
              <a:t>is rotation-invariant</a:t>
            </a:r>
          </a:p>
        </p:txBody>
      </p:sp>
      <p:sp>
        <p:nvSpPr>
          <p:cNvPr id="7173" name="Rectangle 11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4724400"/>
            <a:ext cx="7848600" cy="1401763"/>
          </a:xfrm>
          <a:noFill/>
        </p:spPr>
        <p:txBody>
          <a:bodyPr anchor="b" anchorCtr="1"/>
          <a:lstStyle/>
          <a:p>
            <a:pPr>
              <a:buFontTx/>
              <a:buNone/>
            </a:pPr>
            <a:r>
              <a:rPr lang="en-US" sz="2400" smtClean="0">
                <a:latin typeface="Arial" pitchFamily="34" charset="0"/>
                <a:cs typeface="Arial" pitchFamily="34" charset="0"/>
              </a:rPr>
              <a:t>Thus:</a:t>
            </a:r>
          </a:p>
          <a:p>
            <a:r>
              <a:rPr lang="en-US" sz="2400" smtClean="0">
                <a:latin typeface="Arial" pitchFamily="34" charset="0"/>
                <a:cs typeface="Arial" pitchFamily="34" charset="0"/>
              </a:rPr>
              <a:t>any oblique marginal sum is Gaussian</a:t>
            </a:r>
          </a:p>
          <a:p>
            <a:r>
              <a:rPr lang="en-US" sz="2400" smtClean="0">
                <a:latin typeface="Arial" pitchFamily="34" charset="0"/>
                <a:cs typeface="Arial" pitchFamily="34" charset="0"/>
              </a:rPr>
              <a:t>any oblique slice is Gaussian (conditional probability)</a:t>
            </a: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7229475" y="2560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175" name="Rectangle 8"/>
          <p:cNvSpPr>
            <a:spLocks noChangeArrowheads="1"/>
          </p:cNvSpPr>
          <p:nvPr/>
        </p:nvSpPr>
        <p:spPr bwMode="auto">
          <a:xfrm>
            <a:off x="5851525" y="28082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176" name="Rectangle 10"/>
          <p:cNvSpPr>
            <a:spLocks noChangeArrowheads="1"/>
          </p:cNvSpPr>
          <p:nvPr/>
        </p:nvSpPr>
        <p:spPr bwMode="auto">
          <a:xfrm>
            <a:off x="4637088" y="60023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7177" name="Object 9"/>
          <p:cNvGraphicFramePr>
            <a:graphicFrameLocks noChangeAspect="1"/>
          </p:cNvGraphicFramePr>
          <p:nvPr/>
        </p:nvGraphicFramePr>
        <p:xfrm>
          <a:off x="685800" y="2362200"/>
          <a:ext cx="28511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8" name="Equation" r:id="rId7" imgW="1282700" imgH="203200" progId="Equation.3">
                  <p:embed/>
                </p:oleObj>
              </mc:Choice>
              <mc:Fallback>
                <p:oleObj name="Equation" r:id="rId7" imgW="12827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362200"/>
                        <a:ext cx="285115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8" name="Object 12"/>
          <p:cNvGraphicFramePr>
            <a:graphicFrameLocks noChangeAspect="1"/>
          </p:cNvGraphicFramePr>
          <p:nvPr/>
        </p:nvGraphicFramePr>
        <p:xfrm>
          <a:off x="685800" y="2971800"/>
          <a:ext cx="3500438" cy="5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9" name="Equation" r:id="rId9" imgW="1574800" imgH="228600" progId="Equation.3">
                  <p:embed/>
                </p:oleObj>
              </mc:Choice>
              <mc:Fallback>
                <p:oleObj name="Equation" r:id="rId9" imgW="1574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971800"/>
                        <a:ext cx="3500438" cy="512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9" name="Text Box 19"/>
          <p:cNvSpPr txBox="1">
            <a:spLocks noChangeArrowheads="1"/>
          </p:cNvSpPr>
          <p:nvPr/>
        </p:nvSpPr>
        <p:spPr bwMode="auto">
          <a:xfrm>
            <a:off x="4648200" y="1981200"/>
            <a:ext cx="606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i="1">
                <a:solidFill>
                  <a:srgbClr val="33ECFF"/>
                </a:solidFill>
                <a:latin typeface="Times New Roman" pitchFamily="18" charset="0"/>
              </a:rPr>
              <a:t>p(x)</a:t>
            </a:r>
          </a:p>
        </p:txBody>
      </p:sp>
      <p:sp>
        <p:nvSpPr>
          <p:cNvPr id="7180" name="Text Box 20"/>
          <p:cNvSpPr txBox="1">
            <a:spLocks noChangeArrowheads="1"/>
          </p:cNvSpPr>
          <p:nvPr/>
        </p:nvSpPr>
        <p:spPr bwMode="auto">
          <a:xfrm>
            <a:off x="6553200" y="1752600"/>
            <a:ext cx="592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i="1">
                <a:solidFill>
                  <a:srgbClr val="FF0000"/>
                </a:solidFill>
                <a:latin typeface="Times New Roman" pitchFamily="18" charset="0"/>
              </a:rPr>
              <a:t>p(y)</a:t>
            </a:r>
          </a:p>
        </p:txBody>
      </p:sp>
      <p:sp>
        <p:nvSpPr>
          <p:cNvPr id="7181" name="Text Box 21"/>
          <p:cNvSpPr txBox="1">
            <a:spLocks noChangeArrowheads="1"/>
          </p:cNvSpPr>
          <p:nvPr/>
        </p:nvSpPr>
        <p:spPr bwMode="auto">
          <a:xfrm>
            <a:off x="6781800" y="4800600"/>
            <a:ext cx="7826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i="1">
                <a:latin typeface="Times New Roman" pitchFamily="18" charset="0"/>
              </a:rPr>
              <a:t>p(x,y)</a:t>
            </a:r>
          </a:p>
        </p:txBody>
      </p:sp>
    </p:spTree>
    <p:extLst>
      <p:ext uri="{BB962C8B-B14F-4D97-AF65-F5344CB8AC3E}">
        <p14:creationId xmlns:p14="http://schemas.microsoft.com/office/powerpoint/2010/main" val="202286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Outer product of two identical Gaussians</a:t>
            </a:r>
            <a:br>
              <a:rPr lang="en-US" sz="3200" dirty="0" smtClean="0">
                <a:latin typeface="Arial" pitchFamily="34" charset="0"/>
                <a:cs typeface="Arial" pitchFamily="34" charset="0"/>
              </a:rPr>
            </a:br>
            <a:r>
              <a:rPr lang="en-US" sz="3200" dirty="0" smtClean="0">
                <a:latin typeface="Arial" pitchFamily="34" charset="0"/>
                <a:cs typeface="Arial" pitchFamily="34" charset="0"/>
              </a:rPr>
              <a:t>is rotation-invariant</a:t>
            </a:r>
          </a:p>
        </p:txBody>
      </p:sp>
      <p:sp>
        <p:nvSpPr>
          <p:cNvPr id="8195" name="Rectangle 6"/>
          <p:cNvSpPr>
            <a:spLocks noChangeArrowheads="1"/>
          </p:cNvSpPr>
          <p:nvPr/>
        </p:nvSpPr>
        <p:spPr bwMode="auto">
          <a:xfrm>
            <a:off x="7229475" y="2560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8196" name="Rectangle 7"/>
          <p:cNvSpPr>
            <a:spLocks noChangeArrowheads="1"/>
          </p:cNvSpPr>
          <p:nvPr/>
        </p:nvSpPr>
        <p:spPr bwMode="auto">
          <a:xfrm>
            <a:off x="5851525" y="28082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8197" name="Rectangle 8"/>
          <p:cNvSpPr>
            <a:spLocks noChangeArrowheads="1"/>
          </p:cNvSpPr>
          <p:nvPr/>
        </p:nvSpPr>
        <p:spPr bwMode="auto">
          <a:xfrm>
            <a:off x="4637088" y="60023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8198" name="Object 9"/>
          <p:cNvGraphicFramePr>
            <a:graphicFrameLocks noChangeAspect="1"/>
          </p:cNvGraphicFramePr>
          <p:nvPr/>
        </p:nvGraphicFramePr>
        <p:xfrm>
          <a:off x="685800" y="2362200"/>
          <a:ext cx="28511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0" name="Equation" r:id="rId3" imgW="1282700" imgH="203200" progId="Equation.3">
                  <p:embed/>
                </p:oleObj>
              </mc:Choice>
              <mc:Fallback>
                <p:oleObj name="Equation" r:id="rId3" imgW="12827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362200"/>
                        <a:ext cx="285115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10"/>
          <p:cNvGraphicFramePr>
            <a:graphicFrameLocks noChangeAspect="1"/>
          </p:cNvGraphicFramePr>
          <p:nvPr/>
        </p:nvGraphicFramePr>
        <p:xfrm>
          <a:off x="685800" y="2971800"/>
          <a:ext cx="3500438" cy="5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1" name="Equation" r:id="rId5" imgW="1574800" imgH="228600" progId="Equation.3">
                  <p:embed/>
                </p:oleObj>
              </mc:Choice>
              <mc:Fallback>
                <p:oleObj name="Equation" r:id="rId5" imgW="1574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971800"/>
                        <a:ext cx="3500438" cy="512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0" name="Object 16"/>
          <p:cNvGraphicFramePr>
            <a:graphicFrameLocks noGrp="1" noChangeAspect="1"/>
          </p:cNvGraphicFramePr>
          <p:nvPr>
            <p:ph sz="half" idx="1"/>
          </p:nvPr>
        </p:nvGraphicFramePr>
        <p:xfrm>
          <a:off x="4114800" y="1905000"/>
          <a:ext cx="4457700" cy="262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2" name="Image" r:id="rId7" imgW="6022350" imgH="3547579" progId="Photoshop.Image.7">
                  <p:embed/>
                </p:oleObj>
              </mc:Choice>
              <mc:Fallback>
                <p:oleObj name="Image" r:id="rId7" imgW="6022350" imgH="3547579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905000"/>
                        <a:ext cx="4457700" cy="262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2793" name="Group 25"/>
          <p:cNvGrpSpPr>
            <a:grpSpLocks/>
          </p:cNvGrpSpPr>
          <p:nvPr/>
        </p:nvGrpSpPr>
        <p:grpSpPr bwMode="auto">
          <a:xfrm>
            <a:off x="4114800" y="1371600"/>
            <a:ext cx="4457700" cy="4457700"/>
            <a:chOff x="2544" y="816"/>
            <a:chExt cx="2808" cy="2808"/>
          </a:xfrm>
        </p:grpSpPr>
        <p:graphicFrame>
          <p:nvGraphicFramePr>
            <p:cNvPr id="8203" name="Object 13"/>
            <p:cNvGraphicFramePr>
              <a:graphicFrameLocks noChangeAspect="1"/>
            </p:cNvGraphicFramePr>
            <p:nvPr/>
          </p:nvGraphicFramePr>
          <p:xfrm>
            <a:off x="2544" y="816"/>
            <a:ext cx="2808" cy="28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33" name="Image" r:id="rId9" imgW="5181172" imgH="5181172" progId="Photoshop.Image.7">
                    <p:embed/>
                  </p:oleObj>
                </mc:Choice>
                <mc:Fallback>
                  <p:oleObj name="Image" r:id="rId9" imgW="5181172" imgH="5181172" progId="Photoshop.Image.7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4" y="816"/>
                          <a:ext cx="2808" cy="28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04" name="Line 19"/>
            <p:cNvSpPr>
              <a:spLocks noChangeShapeType="1"/>
            </p:cNvSpPr>
            <p:nvPr/>
          </p:nvSpPr>
          <p:spPr bwMode="auto">
            <a:xfrm flipH="1" flipV="1">
              <a:off x="3360" y="2016"/>
              <a:ext cx="672" cy="1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05" name="Line 20"/>
            <p:cNvSpPr>
              <a:spLocks noChangeShapeType="1"/>
            </p:cNvSpPr>
            <p:nvPr/>
          </p:nvSpPr>
          <p:spPr bwMode="auto">
            <a:xfrm flipH="1">
              <a:off x="3792" y="2160"/>
              <a:ext cx="24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06" name="Line 21"/>
            <p:cNvSpPr>
              <a:spLocks noChangeShapeType="1"/>
            </p:cNvSpPr>
            <p:nvPr/>
          </p:nvSpPr>
          <p:spPr bwMode="auto">
            <a:xfrm flipH="1" flipV="1">
              <a:off x="3360" y="2016"/>
              <a:ext cx="432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07" name="Text Box 22"/>
            <p:cNvSpPr txBox="1">
              <a:spLocks noChangeArrowheads="1"/>
            </p:cNvSpPr>
            <p:nvPr/>
          </p:nvSpPr>
          <p:spPr bwMode="auto">
            <a:xfrm>
              <a:off x="3888" y="2146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US" sz="3200" i="1">
                  <a:latin typeface="Times New Roman" pitchFamily="18" charset="0"/>
                </a:rPr>
                <a:t>x</a:t>
              </a:r>
            </a:p>
          </p:txBody>
        </p:sp>
        <p:sp>
          <p:nvSpPr>
            <p:cNvPr id="8208" name="Text Box 23"/>
            <p:cNvSpPr txBox="1">
              <a:spLocks noChangeArrowheads="1"/>
            </p:cNvSpPr>
            <p:nvPr/>
          </p:nvSpPr>
          <p:spPr bwMode="auto">
            <a:xfrm>
              <a:off x="3408" y="2098"/>
              <a:ext cx="23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US" sz="3200" i="1">
                  <a:latin typeface="Times New Roman" pitchFamily="18" charset="0"/>
                </a:rPr>
                <a:t>y</a:t>
              </a:r>
            </a:p>
          </p:txBody>
        </p:sp>
        <p:sp>
          <p:nvSpPr>
            <p:cNvPr id="8209" name="Text Box 24"/>
            <p:cNvSpPr txBox="1">
              <a:spLocks noChangeArrowheads="1"/>
            </p:cNvSpPr>
            <p:nvPr/>
          </p:nvSpPr>
          <p:spPr bwMode="auto">
            <a:xfrm>
              <a:off x="3600" y="1762"/>
              <a:ext cx="2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US" sz="3200" i="1">
                  <a:solidFill>
                    <a:srgbClr val="FF0000"/>
                  </a:solidFill>
                  <a:latin typeface="Times New Roman" pitchFamily="18" charset="0"/>
                </a:rPr>
                <a:t>r</a:t>
              </a:r>
            </a:p>
          </p:txBody>
        </p:sp>
      </p:grpSp>
      <p:sp>
        <p:nvSpPr>
          <p:cNvPr id="8202" name="Rectangle 18"/>
          <p:cNvSpPr>
            <a:spLocks noChangeArrowheads="1"/>
          </p:cNvSpPr>
          <p:nvPr/>
        </p:nvSpPr>
        <p:spPr bwMode="auto">
          <a:xfrm>
            <a:off x="457200" y="4724400"/>
            <a:ext cx="78486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 anchorCtr="1"/>
          <a:lstStyle/>
          <a:p>
            <a:pPr marL="342900" indent="-342900"/>
            <a:r>
              <a:rPr lang="en-US" dirty="0">
                <a:latin typeface="Arial" pitchFamily="34" charset="0"/>
                <a:cs typeface="Arial" pitchFamily="34" charset="0"/>
              </a:rPr>
              <a:t>Thus:</a:t>
            </a:r>
          </a:p>
          <a:p>
            <a:pPr marL="342900" indent="-342900">
              <a:buFontTx/>
              <a:buChar char="•"/>
            </a:pPr>
            <a:r>
              <a:rPr lang="en-US" dirty="0">
                <a:latin typeface="Arial" pitchFamily="34" charset="0"/>
                <a:cs typeface="Arial" pitchFamily="34" charset="0"/>
              </a:rPr>
              <a:t>any oblique marginal sum is Gaussian</a:t>
            </a:r>
          </a:p>
          <a:p>
            <a:pPr marL="342900" indent="-342900">
              <a:buFontTx/>
              <a:buChar char="•"/>
            </a:pPr>
            <a:r>
              <a:rPr lang="en-US" dirty="0">
                <a:latin typeface="Arial" pitchFamily="34" charset="0"/>
                <a:cs typeface="Arial" pitchFamily="34" charset="0"/>
              </a:rPr>
              <a:t>any oblique slice is Gaussian (conditional probability)</a:t>
            </a:r>
          </a:p>
        </p:txBody>
      </p:sp>
    </p:spTree>
    <p:extLst>
      <p:ext uri="{BB962C8B-B14F-4D97-AF65-F5344CB8AC3E}">
        <p14:creationId xmlns:p14="http://schemas.microsoft.com/office/powerpoint/2010/main" val="102553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/>
          <a:lstStyle/>
          <a:p>
            <a:r>
              <a:rPr lang="en-US" sz="2800" smtClean="0"/>
              <a:t>Any multivariate normal can be obtained by</a:t>
            </a:r>
            <a:br>
              <a:rPr lang="en-US" sz="2800" smtClean="0"/>
            </a:br>
            <a:r>
              <a:rPr lang="en-US" sz="2800" smtClean="0"/>
              <a:t>stretching and rotation of an isotropic multinormal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105400"/>
            <a:ext cx="8229600" cy="1020763"/>
          </a:xfrm>
        </p:spPr>
        <p:txBody>
          <a:bodyPr/>
          <a:lstStyle/>
          <a:p>
            <a:pPr>
              <a:buFontTx/>
              <a:buNone/>
            </a:pPr>
            <a:r>
              <a:rPr lang="en-US" sz="2400" smtClean="0"/>
              <a:t>Thus, as for the isotropic case, all oblique marginals and slices are Gaussian for multinormals in general.</a:t>
            </a:r>
          </a:p>
        </p:txBody>
      </p:sp>
      <p:graphicFrame>
        <p:nvGraphicFramePr>
          <p:cNvPr id="9220" name="Object 8"/>
          <p:cNvGraphicFramePr>
            <a:graphicFrameLocks noChangeAspect="1"/>
          </p:cNvGraphicFramePr>
          <p:nvPr/>
        </p:nvGraphicFramePr>
        <p:xfrm>
          <a:off x="1447800" y="1828800"/>
          <a:ext cx="6248400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5" name="CorelPhotoPaint.Image.11" r:id="rId3" imgW="5187267" imgH="2657636" progId="CorelPhotoPaint.Image.11">
                  <p:embed/>
                </p:oleObj>
              </mc:Choice>
              <mc:Fallback>
                <p:oleObj name="CorelPhotoPaint.Image.11" r:id="rId3" imgW="5187267" imgH="2657636" progId="CorelPhotoPaint.Image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828800"/>
                        <a:ext cx="6248400" cy="320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880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(4) conditional independence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125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Conditional independence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060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(1) Graphical models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533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Y:\talks\Nikolaus Kriegeskorte\bayesianIG\abcConditionalDependenciesAndCorrs1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67" y="1702870"/>
            <a:ext cx="4730245" cy="459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Conditional independence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5940152" y="3893284"/>
            <a:ext cx="26292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a,b,c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b|c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p(c)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2552" y="4618159"/>
            <a:ext cx="23374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a,b,c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/ p(c)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84488" y="1587272"/>
            <a:ext cx="4972342" cy="3581593"/>
            <a:chOff x="384488" y="1587272"/>
            <a:chExt cx="4972342" cy="3581593"/>
          </a:xfrm>
        </p:grpSpPr>
        <p:sp>
          <p:nvSpPr>
            <p:cNvPr id="16" name="TextBox 15"/>
            <p:cNvSpPr txBox="1"/>
            <p:nvPr/>
          </p:nvSpPr>
          <p:spPr>
            <a:xfrm>
              <a:off x="2674918" y="1587272"/>
              <a:ext cx="312906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c</a:t>
              </a:r>
              <a:endParaRPr lang="en-GB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395536" y="4614967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4451206" y="4576172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344928" y="4553312"/>
              <a:ext cx="970137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b</a:t>
              </a:r>
            </a:p>
            <a:p>
              <a:r>
                <a:rPr lang="en-GB" sz="1400" dirty="0" smtClean="0">
                  <a:latin typeface="Arial" pitchFamily="34" charset="0"/>
                  <a:cs typeface="Arial" pitchFamily="34" charset="0"/>
                </a:rPr>
                <a:t>= c+noise</a:t>
              </a:r>
              <a:endParaRPr lang="en-GB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84488" y="4516740"/>
              <a:ext cx="960519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a</a:t>
              </a:r>
            </a:p>
            <a:p>
              <a:pPr algn="r"/>
              <a:r>
                <a:rPr lang="en-GB" sz="1400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GB" sz="1400" dirty="0">
                  <a:latin typeface="Arial" pitchFamily="34" charset="0"/>
                  <a:cs typeface="Arial" pitchFamily="34" charset="0"/>
                </a:rPr>
                <a:t>c</a:t>
              </a:r>
              <a:r>
                <a:rPr lang="en-GB" sz="1400" dirty="0" smtClean="0">
                  <a:latin typeface="Arial" pitchFamily="34" charset="0"/>
                  <a:cs typeface="Arial" pitchFamily="34" charset="0"/>
                </a:rPr>
                <a:t>+noise</a:t>
              </a:r>
              <a:endParaRPr lang="en-GB" sz="14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9467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888" y="2204864"/>
            <a:ext cx="1944216" cy="1205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6831296" y="4912216"/>
            <a:ext cx="1462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b|c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8867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 descr="Y:\talks\Nikolaus Kriegeskorte\bayesianIG\abcConditionalDependenciesAndCorrs2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67" y="1702870"/>
            <a:ext cx="4730245" cy="459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Conditional independence</a:t>
            </a:r>
            <a:endParaRPr lang="en-GB" dirty="0"/>
          </a:p>
        </p:txBody>
      </p:sp>
      <p:grpSp>
        <p:nvGrpSpPr>
          <p:cNvPr id="11" name="Group 10"/>
          <p:cNvGrpSpPr/>
          <p:nvPr/>
        </p:nvGrpSpPr>
        <p:grpSpPr>
          <a:xfrm>
            <a:off x="384488" y="1587272"/>
            <a:ext cx="4972342" cy="3581593"/>
            <a:chOff x="384488" y="1587272"/>
            <a:chExt cx="4972342" cy="3581593"/>
          </a:xfrm>
        </p:grpSpPr>
        <p:sp>
          <p:nvSpPr>
            <p:cNvPr id="12" name="TextBox 11"/>
            <p:cNvSpPr txBox="1"/>
            <p:nvPr/>
          </p:nvSpPr>
          <p:spPr>
            <a:xfrm>
              <a:off x="2674918" y="1587272"/>
              <a:ext cx="312906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c</a:t>
              </a:r>
              <a:endParaRPr lang="en-GB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95536" y="4614967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4451206" y="4576172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344928" y="4553312"/>
              <a:ext cx="970137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b</a:t>
              </a:r>
            </a:p>
            <a:p>
              <a:r>
                <a:rPr lang="en-GB" sz="1400" dirty="0" smtClean="0">
                  <a:latin typeface="Arial" pitchFamily="34" charset="0"/>
                  <a:cs typeface="Arial" pitchFamily="34" charset="0"/>
                </a:rPr>
                <a:t>= c+noise</a:t>
              </a:r>
              <a:endParaRPr lang="en-GB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84488" y="4516740"/>
              <a:ext cx="960519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a</a:t>
              </a:r>
            </a:p>
            <a:p>
              <a:pPr algn="r"/>
              <a:r>
                <a:rPr lang="en-GB" sz="1400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GB" sz="1400" dirty="0">
                  <a:latin typeface="Arial" pitchFamily="34" charset="0"/>
                  <a:cs typeface="Arial" pitchFamily="34" charset="0"/>
                </a:rPr>
                <a:t>c</a:t>
              </a:r>
              <a:r>
                <a:rPr lang="en-GB" sz="1400" dirty="0" smtClean="0">
                  <a:latin typeface="Arial" pitchFamily="34" charset="0"/>
                  <a:cs typeface="Arial" pitchFamily="34" charset="0"/>
                </a:rPr>
                <a:t>+noise</a:t>
              </a:r>
              <a:endParaRPr lang="en-GB" sz="14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940152" y="3893284"/>
            <a:ext cx="26292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a,b,c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b|c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p(c)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92552" y="4618159"/>
            <a:ext cx="23374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a,b,c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/ p(c)</a:t>
            </a:r>
          </a:p>
        </p:txBody>
      </p:sp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888" y="2204864"/>
            <a:ext cx="1944216" cy="1205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6831296" y="4912216"/>
            <a:ext cx="1462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b|c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6381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3" name="Picture 7" descr="Y:\talks\Nikolaus Kriegeskorte\bayesianIG\abcConditionalDependenciesAndCorrs3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66" y="1702870"/>
            <a:ext cx="4730246" cy="459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Conditional independence</a:t>
            </a:r>
            <a:endParaRPr lang="en-GB" dirty="0"/>
          </a:p>
        </p:txBody>
      </p:sp>
      <p:grpSp>
        <p:nvGrpSpPr>
          <p:cNvPr id="11" name="Group 10"/>
          <p:cNvGrpSpPr/>
          <p:nvPr/>
        </p:nvGrpSpPr>
        <p:grpSpPr>
          <a:xfrm>
            <a:off x="384488" y="1587272"/>
            <a:ext cx="4972342" cy="3581593"/>
            <a:chOff x="384488" y="1587272"/>
            <a:chExt cx="4972342" cy="3581593"/>
          </a:xfrm>
        </p:grpSpPr>
        <p:sp>
          <p:nvSpPr>
            <p:cNvPr id="12" name="TextBox 11"/>
            <p:cNvSpPr txBox="1"/>
            <p:nvPr/>
          </p:nvSpPr>
          <p:spPr>
            <a:xfrm>
              <a:off x="2674918" y="1587272"/>
              <a:ext cx="312906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c</a:t>
              </a:r>
              <a:endParaRPr lang="en-GB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95536" y="4614967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4451206" y="4576172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344928" y="4553312"/>
              <a:ext cx="970137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b</a:t>
              </a:r>
            </a:p>
            <a:p>
              <a:r>
                <a:rPr lang="en-GB" sz="1400" dirty="0" smtClean="0">
                  <a:latin typeface="Arial" pitchFamily="34" charset="0"/>
                  <a:cs typeface="Arial" pitchFamily="34" charset="0"/>
                </a:rPr>
                <a:t>= c+noise</a:t>
              </a:r>
              <a:endParaRPr lang="en-GB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84488" y="4516740"/>
              <a:ext cx="960519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a</a:t>
              </a:r>
            </a:p>
            <a:p>
              <a:pPr algn="r"/>
              <a:r>
                <a:rPr lang="en-GB" sz="1400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GB" sz="1400" dirty="0">
                  <a:latin typeface="Arial" pitchFamily="34" charset="0"/>
                  <a:cs typeface="Arial" pitchFamily="34" charset="0"/>
                </a:rPr>
                <a:t>c</a:t>
              </a:r>
              <a:r>
                <a:rPr lang="en-GB" sz="1400" dirty="0" smtClean="0">
                  <a:latin typeface="Arial" pitchFamily="34" charset="0"/>
                  <a:cs typeface="Arial" pitchFamily="34" charset="0"/>
                </a:rPr>
                <a:t>+noise</a:t>
              </a:r>
              <a:endParaRPr lang="en-GB" sz="14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940152" y="3893284"/>
            <a:ext cx="26292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a,b,c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b|c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p(c)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92552" y="4618159"/>
            <a:ext cx="23374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a,b,c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/ p(c)</a:t>
            </a:r>
          </a:p>
        </p:txBody>
      </p:sp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888" y="2204864"/>
            <a:ext cx="1944216" cy="1205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6831296" y="4912216"/>
            <a:ext cx="1462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b|c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3537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4" name="Picture 8" descr="Y:\talks\Nikolaus Kriegeskorte\bayesianIG\abcConditionalDependenciesAndCorrs4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67" y="1700808"/>
            <a:ext cx="4730245" cy="460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Conditional independence</a:t>
            </a:r>
            <a:endParaRPr lang="en-GB" dirty="0"/>
          </a:p>
        </p:txBody>
      </p:sp>
      <p:grpSp>
        <p:nvGrpSpPr>
          <p:cNvPr id="11" name="Group 10"/>
          <p:cNvGrpSpPr/>
          <p:nvPr/>
        </p:nvGrpSpPr>
        <p:grpSpPr>
          <a:xfrm>
            <a:off x="384488" y="1587272"/>
            <a:ext cx="4972342" cy="3581593"/>
            <a:chOff x="384488" y="1587272"/>
            <a:chExt cx="4972342" cy="3581593"/>
          </a:xfrm>
        </p:grpSpPr>
        <p:sp>
          <p:nvSpPr>
            <p:cNvPr id="12" name="TextBox 11"/>
            <p:cNvSpPr txBox="1"/>
            <p:nvPr/>
          </p:nvSpPr>
          <p:spPr>
            <a:xfrm>
              <a:off x="2674918" y="1587272"/>
              <a:ext cx="312906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c</a:t>
              </a:r>
              <a:endParaRPr lang="en-GB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95536" y="4614967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4451206" y="4576172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344928" y="4553312"/>
              <a:ext cx="970137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b</a:t>
              </a:r>
            </a:p>
            <a:p>
              <a:r>
                <a:rPr lang="en-GB" sz="1400" dirty="0" smtClean="0">
                  <a:latin typeface="Arial" pitchFamily="34" charset="0"/>
                  <a:cs typeface="Arial" pitchFamily="34" charset="0"/>
                </a:rPr>
                <a:t>= c+noise</a:t>
              </a:r>
              <a:endParaRPr lang="en-GB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84488" y="4516740"/>
              <a:ext cx="960519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a</a:t>
              </a:r>
            </a:p>
            <a:p>
              <a:pPr algn="r"/>
              <a:r>
                <a:rPr lang="en-GB" sz="1400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GB" sz="1400" dirty="0">
                  <a:latin typeface="Arial" pitchFamily="34" charset="0"/>
                  <a:cs typeface="Arial" pitchFamily="34" charset="0"/>
                </a:rPr>
                <a:t>c</a:t>
              </a:r>
              <a:r>
                <a:rPr lang="en-GB" sz="1400" dirty="0" smtClean="0">
                  <a:latin typeface="Arial" pitchFamily="34" charset="0"/>
                  <a:cs typeface="Arial" pitchFamily="34" charset="0"/>
                </a:rPr>
                <a:t>+noise</a:t>
              </a:r>
              <a:endParaRPr lang="en-GB" sz="14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940152" y="3893284"/>
            <a:ext cx="26292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a,b,c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b|c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p(c)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92552" y="4618159"/>
            <a:ext cx="23374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a,b,c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/ p(c)</a:t>
            </a:r>
          </a:p>
        </p:txBody>
      </p:sp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888" y="2204864"/>
            <a:ext cx="1944216" cy="1205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6831296" y="4912216"/>
            <a:ext cx="1462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b|c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0926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Y:\talks\Nikolaus Kriegeskorte\bayesianIG\abcConditionalDependenciesAndCorrs_final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67" y="1700808"/>
            <a:ext cx="4730245" cy="460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Conditional independence</a:t>
            </a:r>
            <a:endParaRPr lang="en-GB" dirty="0"/>
          </a:p>
        </p:txBody>
      </p:sp>
      <p:grpSp>
        <p:nvGrpSpPr>
          <p:cNvPr id="11" name="Group 10"/>
          <p:cNvGrpSpPr/>
          <p:nvPr/>
        </p:nvGrpSpPr>
        <p:grpSpPr>
          <a:xfrm>
            <a:off x="384488" y="1587272"/>
            <a:ext cx="4972342" cy="3581593"/>
            <a:chOff x="384488" y="1587272"/>
            <a:chExt cx="4972342" cy="3581593"/>
          </a:xfrm>
        </p:grpSpPr>
        <p:sp>
          <p:nvSpPr>
            <p:cNvPr id="12" name="TextBox 11"/>
            <p:cNvSpPr txBox="1"/>
            <p:nvPr/>
          </p:nvSpPr>
          <p:spPr>
            <a:xfrm>
              <a:off x="2674918" y="1587272"/>
              <a:ext cx="312906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c</a:t>
              </a:r>
              <a:endParaRPr lang="en-GB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95536" y="4614967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4451206" y="4576172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344928" y="4553312"/>
              <a:ext cx="970137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b</a:t>
              </a:r>
            </a:p>
            <a:p>
              <a:r>
                <a:rPr lang="en-GB" sz="1400" dirty="0" smtClean="0">
                  <a:latin typeface="Arial" pitchFamily="34" charset="0"/>
                  <a:cs typeface="Arial" pitchFamily="34" charset="0"/>
                </a:rPr>
                <a:t>= c+noise</a:t>
              </a:r>
              <a:endParaRPr lang="en-GB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84488" y="4516740"/>
              <a:ext cx="960519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a</a:t>
              </a:r>
            </a:p>
            <a:p>
              <a:pPr algn="r"/>
              <a:r>
                <a:rPr lang="en-GB" sz="1400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GB" sz="1400" dirty="0">
                  <a:latin typeface="Arial" pitchFamily="34" charset="0"/>
                  <a:cs typeface="Arial" pitchFamily="34" charset="0"/>
                </a:rPr>
                <a:t>c</a:t>
              </a:r>
              <a:r>
                <a:rPr lang="en-GB" sz="1400" dirty="0" smtClean="0">
                  <a:latin typeface="Arial" pitchFamily="34" charset="0"/>
                  <a:cs typeface="Arial" pitchFamily="34" charset="0"/>
                </a:rPr>
                <a:t>+noise</a:t>
              </a:r>
              <a:endParaRPr lang="en-GB" sz="14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940152" y="3893284"/>
            <a:ext cx="26292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a,b,c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b|c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p(c)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92552" y="4618159"/>
            <a:ext cx="23374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a,b,c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/ p(c)</a:t>
            </a:r>
          </a:p>
        </p:txBody>
      </p:sp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888" y="2204864"/>
            <a:ext cx="1944216" cy="1205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6831296" y="4912216"/>
            <a:ext cx="1462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b|c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8392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(5) EXPLAINING AWAY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532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0" name="Picture 6" descr="Y:\talks\Nikolaus Kriegeskorte\bayesianIG\abcConditionalDependenciesAndCorrs_explAway1.t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52" y="1702913"/>
            <a:ext cx="4381014" cy="4634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Explaining away</a:t>
            </a:r>
            <a:endParaRPr lang="en-GB" dirty="0"/>
          </a:p>
        </p:txBody>
      </p:sp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888" y="2204864"/>
            <a:ext cx="1944216" cy="1205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95536" y="1587272"/>
            <a:ext cx="4961294" cy="3535179"/>
            <a:chOff x="395536" y="1587272"/>
            <a:chExt cx="4961294" cy="3535179"/>
          </a:xfrm>
        </p:grpSpPr>
        <p:sp>
          <p:nvSpPr>
            <p:cNvPr id="12" name="TextBox 11"/>
            <p:cNvSpPr txBox="1"/>
            <p:nvPr/>
          </p:nvSpPr>
          <p:spPr>
            <a:xfrm>
              <a:off x="2674918" y="1587272"/>
              <a:ext cx="1518364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c </a:t>
              </a:r>
              <a:r>
                <a:rPr lang="en-GB" sz="1600" dirty="0" smtClean="0">
                  <a:latin typeface="Arial" pitchFamily="34" charset="0"/>
                  <a:cs typeface="Arial" pitchFamily="34" charset="0"/>
                </a:rPr>
                <a:t>= a+b+noise</a:t>
              </a:r>
              <a:endParaRPr lang="en-GB" sz="1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95536" y="4614967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4451206" y="4576172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344928" y="4553312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017674" y="4516740"/>
              <a:ext cx="3273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664966" y="2629769"/>
            <a:ext cx="486692" cy="360040"/>
            <a:chOff x="6664966" y="2629769"/>
            <a:chExt cx="486692" cy="360040"/>
          </a:xfrm>
        </p:grpSpPr>
        <p:sp>
          <p:nvSpPr>
            <p:cNvPr id="5" name="Rectangle 4"/>
            <p:cNvSpPr/>
            <p:nvPr/>
          </p:nvSpPr>
          <p:spPr>
            <a:xfrm rot="18960386">
              <a:off x="6664966" y="2742815"/>
              <a:ext cx="486692" cy="11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" name="Straight Arrow Connector 3"/>
            <p:cNvCxnSpPr/>
            <p:nvPr/>
          </p:nvCxnSpPr>
          <p:spPr>
            <a:xfrm flipV="1">
              <a:off x="6734621" y="2629769"/>
              <a:ext cx="360040" cy="36004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 flipH="1">
            <a:off x="7377931" y="2625007"/>
            <a:ext cx="486692" cy="360040"/>
            <a:chOff x="6664966" y="2629769"/>
            <a:chExt cx="486692" cy="360040"/>
          </a:xfrm>
        </p:grpSpPr>
        <p:sp>
          <p:nvSpPr>
            <p:cNvPr id="24" name="Rectangle 23"/>
            <p:cNvSpPr/>
            <p:nvPr/>
          </p:nvSpPr>
          <p:spPr>
            <a:xfrm rot="18960386">
              <a:off x="6664966" y="2742815"/>
              <a:ext cx="486692" cy="11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flipV="1">
              <a:off x="6734621" y="2629769"/>
              <a:ext cx="360040" cy="36004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5940152" y="3893284"/>
            <a:ext cx="26452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a,b,c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c|a,b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p(a) p(b)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92552" y="4618159"/>
            <a:ext cx="23374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a,b,c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/ p(c)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23650" y="4912216"/>
            <a:ext cx="19014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c|a,b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p(a) p(b)</a:t>
            </a:r>
          </a:p>
          <a:p>
            <a:r>
              <a:rPr lang="en-GB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  / p(c)</a:t>
            </a:r>
          </a:p>
        </p:txBody>
      </p:sp>
    </p:spTree>
    <p:extLst>
      <p:ext uri="{BB962C8B-B14F-4D97-AF65-F5344CB8AC3E}">
        <p14:creationId xmlns:p14="http://schemas.microsoft.com/office/powerpoint/2010/main" val="399184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1" name="Picture 7" descr="Y:\talks\Nikolaus Kriegeskorte\bayesianIG\abcConditionalDependenciesAndCorrs_explAway2.t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52" y="1700808"/>
            <a:ext cx="4381014" cy="463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Explaining away</a:t>
            </a:r>
            <a:endParaRPr lang="en-GB" dirty="0"/>
          </a:p>
        </p:txBody>
      </p:sp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888" y="2204864"/>
            <a:ext cx="1944216" cy="1205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395536" y="1587272"/>
            <a:ext cx="4961294" cy="3535179"/>
            <a:chOff x="395536" y="1587272"/>
            <a:chExt cx="4961294" cy="3535179"/>
          </a:xfrm>
        </p:grpSpPr>
        <p:sp>
          <p:nvSpPr>
            <p:cNvPr id="24" name="TextBox 23"/>
            <p:cNvSpPr txBox="1"/>
            <p:nvPr/>
          </p:nvSpPr>
          <p:spPr>
            <a:xfrm>
              <a:off x="2674918" y="1587272"/>
              <a:ext cx="1518364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c </a:t>
              </a:r>
              <a:r>
                <a:rPr lang="en-GB" sz="1600" dirty="0" smtClean="0">
                  <a:latin typeface="Arial" pitchFamily="34" charset="0"/>
                  <a:cs typeface="Arial" pitchFamily="34" charset="0"/>
                </a:rPr>
                <a:t>= a+b+noise</a:t>
              </a:r>
              <a:endParaRPr lang="en-GB" sz="1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395536" y="4614967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4451206" y="4576172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344928" y="4553312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017674" y="4516740"/>
              <a:ext cx="3273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664966" y="2629769"/>
            <a:ext cx="486692" cy="360040"/>
            <a:chOff x="6664966" y="2629769"/>
            <a:chExt cx="486692" cy="360040"/>
          </a:xfrm>
        </p:grpSpPr>
        <p:sp>
          <p:nvSpPr>
            <p:cNvPr id="30" name="Rectangle 29"/>
            <p:cNvSpPr/>
            <p:nvPr/>
          </p:nvSpPr>
          <p:spPr>
            <a:xfrm rot="18960386">
              <a:off x="6664966" y="2742815"/>
              <a:ext cx="486692" cy="11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 flipV="1">
              <a:off x="6734621" y="2629769"/>
              <a:ext cx="360040" cy="36004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 flipH="1">
            <a:off x="7377931" y="2625007"/>
            <a:ext cx="486692" cy="360040"/>
            <a:chOff x="6664966" y="2629769"/>
            <a:chExt cx="486692" cy="360040"/>
          </a:xfrm>
        </p:grpSpPr>
        <p:sp>
          <p:nvSpPr>
            <p:cNvPr id="33" name="Rectangle 32"/>
            <p:cNvSpPr/>
            <p:nvPr/>
          </p:nvSpPr>
          <p:spPr>
            <a:xfrm rot="18960386">
              <a:off x="6664966" y="2742815"/>
              <a:ext cx="486692" cy="11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 flipV="1">
              <a:off x="6734621" y="2629769"/>
              <a:ext cx="360040" cy="36004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5940152" y="3893284"/>
            <a:ext cx="26452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a,b,c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c|a,b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p(a) p(b)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092552" y="4618159"/>
            <a:ext cx="23374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a,b,c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/ p(c)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23650" y="4912216"/>
            <a:ext cx="19014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c|a,b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p(a) p(b)</a:t>
            </a:r>
          </a:p>
          <a:p>
            <a:r>
              <a:rPr lang="en-GB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  / p(c)</a:t>
            </a:r>
          </a:p>
        </p:txBody>
      </p:sp>
    </p:spTree>
    <p:extLst>
      <p:ext uri="{BB962C8B-B14F-4D97-AF65-F5344CB8AC3E}">
        <p14:creationId xmlns:p14="http://schemas.microsoft.com/office/powerpoint/2010/main" val="288234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1" name="Picture 7" descr="Y:\talks\Nikolaus Kriegeskorte\bayesianIG\abcConditionalDependenciesAndCorrs_explAway2.t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52" y="1700808"/>
            <a:ext cx="4381014" cy="463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Explaining away</a:t>
            </a:r>
            <a:endParaRPr lang="en-GB" dirty="0"/>
          </a:p>
        </p:txBody>
      </p:sp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888" y="2204864"/>
            <a:ext cx="1944216" cy="1205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395536" y="1587272"/>
            <a:ext cx="4961294" cy="3535179"/>
            <a:chOff x="395536" y="1587272"/>
            <a:chExt cx="4961294" cy="3535179"/>
          </a:xfrm>
        </p:grpSpPr>
        <p:sp>
          <p:nvSpPr>
            <p:cNvPr id="24" name="TextBox 23"/>
            <p:cNvSpPr txBox="1"/>
            <p:nvPr/>
          </p:nvSpPr>
          <p:spPr>
            <a:xfrm>
              <a:off x="2674918" y="1587272"/>
              <a:ext cx="1518364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c </a:t>
              </a:r>
              <a:r>
                <a:rPr lang="en-GB" sz="1600" dirty="0" smtClean="0">
                  <a:latin typeface="Arial" pitchFamily="34" charset="0"/>
                  <a:cs typeface="Arial" pitchFamily="34" charset="0"/>
                </a:rPr>
                <a:t>= a+b+noise</a:t>
              </a:r>
              <a:endParaRPr lang="en-GB" sz="1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395536" y="4614967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4451206" y="4576172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344928" y="4553312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017674" y="4516740"/>
              <a:ext cx="3273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664966" y="2629769"/>
            <a:ext cx="486692" cy="360040"/>
            <a:chOff x="6664966" y="2629769"/>
            <a:chExt cx="486692" cy="360040"/>
          </a:xfrm>
        </p:grpSpPr>
        <p:sp>
          <p:nvSpPr>
            <p:cNvPr id="15" name="Rectangle 14"/>
            <p:cNvSpPr/>
            <p:nvPr/>
          </p:nvSpPr>
          <p:spPr>
            <a:xfrm rot="18960386">
              <a:off x="6664966" y="2742815"/>
              <a:ext cx="486692" cy="11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flipV="1">
              <a:off x="6734621" y="2629769"/>
              <a:ext cx="360040" cy="36004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 flipH="1">
            <a:off x="7377931" y="2625007"/>
            <a:ext cx="486692" cy="360040"/>
            <a:chOff x="6664966" y="2629769"/>
            <a:chExt cx="486692" cy="360040"/>
          </a:xfrm>
        </p:grpSpPr>
        <p:sp>
          <p:nvSpPr>
            <p:cNvPr id="22" name="Rectangle 21"/>
            <p:cNvSpPr/>
            <p:nvPr/>
          </p:nvSpPr>
          <p:spPr>
            <a:xfrm rot="18960386">
              <a:off x="6664966" y="2742815"/>
              <a:ext cx="486692" cy="11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 flipV="1">
              <a:off x="6734621" y="2629769"/>
              <a:ext cx="360040" cy="36004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5940152" y="3893284"/>
            <a:ext cx="26452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a,b,c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c|a,b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p(a) p(b)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92552" y="4618159"/>
            <a:ext cx="23374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a,b,c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/ p(c)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23650" y="4912216"/>
            <a:ext cx="19014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c|a,b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p(a) p(b)</a:t>
            </a:r>
          </a:p>
          <a:p>
            <a:r>
              <a:rPr lang="en-GB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  / p(c)</a:t>
            </a:r>
          </a:p>
        </p:txBody>
      </p:sp>
    </p:spTree>
    <p:extLst>
      <p:ext uri="{BB962C8B-B14F-4D97-AF65-F5344CB8AC3E}">
        <p14:creationId xmlns:p14="http://schemas.microsoft.com/office/powerpoint/2010/main" val="95386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2" name="Picture 8" descr="Y:\talks\Nikolaus Kriegeskorte\bayesianIG\abcConditionalDependenciesAndCorrs_explAway3.t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700808"/>
            <a:ext cx="4390256" cy="463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Explaining away</a:t>
            </a:r>
            <a:endParaRPr lang="en-GB" dirty="0"/>
          </a:p>
        </p:txBody>
      </p:sp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888" y="2204864"/>
            <a:ext cx="1944216" cy="1205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395536" y="1587272"/>
            <a:ext cx="4961294" cy="3535179"/>
            <a:chOff x="395536" y="1587272"/>
            <a:chExt cx="4961294" cy="3535179"/>
          </a:xfrm>
        </p:grpSpPr>
        <p:sp>
          <p:nvSpPr>
            <p:cNvPr id="24" name="TextBox 23"/>
            <p:cNvSpPr txBox="1"/>
            <p:nvPr/>
          </p:nvSpPr>
          <p:spPr>
            <a:xfrm>
              <a:off x="2674918" y="1587272"/>
              <a:ext cx="1518364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c </a:t>
              </a:r>
              <a:r>
                <a:rPr lang="en-GB" sz="1600" dirty="0" smtClean="0">
                  <a:latin typeface="Arial" pitchFamily="34" charset="0"/>
                  <a:cs typeface="Arial" pitchFamily="34" charset="0"/>
                </a:rPr>
                <a:t>= a+b+noise</a:t>
              </a:r>
              <a:endParaRPr lang="en-GB" sz="1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395536" y="4614967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4451206" y="4576172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344928" y="4553312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017674" y="4516740"/>
              <a:ext cx="3273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664966" y="2629769"/>
            <a:ext cx="486692" cy="360040"/>
            <a:chOff x="6664966" y="2629769"/>
            <a:chExt cx="486692" cy="360040"/>
          </a:xfrm>
        </p:grpSpPr>
        <p:sp>
          <p:nvSpPr>
            <p:cNvPr id="30" name="Rectangle 29"/>
            <p:cNvSpPr/>
            <p:nvPr/>
          </p:nvSpPr>
          <p:spPr>
            <a:xfrm rot="18960386">
              <a:off x="6664966" y="2742815"/>
              <a:ext cx="486692" cy="11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 flipV="1">
              <a:off x="6734621" y="2629769"/>
              <a:ext cx="360040" cy="36004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 flipH="1">
            <a:off x="7377931" y="2625007"/>
            <a:ext cx="486692" cy="360040"/>
            <a:chOff x="6664966" y="2629769"/>
            <a:chExt cx="486692" cy="360040"/>
          </a:xfrm>
        </p:grpSpPr>
        <p:sp>
          <p:nvSpPr>
            <p:cNvPr id="33" name="Rectangle 32"/>
            <p:cNvSpPr/>
            <p:nvPr/>
          </p:nvSpPr>
          <p:spPr>
            <a:xfrm rot="18960386">
              <a:off x="6664966" y="2742815"/>
              <a:ext cx="486692" cy="11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 flipV="1">
              <a:off x="6734621" y="2629769"/>
              <a:ext cx="360040" cy="36004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5940152" y="3893284"/>
            <a:ext cx="26452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a,b,c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c|a,b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p(a) p(b)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092552" y="4618159"/>
            <a:ext cx="23374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a,b,c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/ p(c)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23650" y="4912216"/>
            <a:ext cx="19014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c|a,b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p(a) p(b)</a:t>
            </a:r>
          </a:p>
          <a:p>
            <a:r>
              <a:rPr lang="en-GB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  / p(c)</a:t>
            </a:r>
          </a:p>
        </p:txBody>
      </p:sp>
    </p:spTree>
    <p:extLst>
      <p:ext uri="{BB962C8B-B14F-4D97-AF65-F5344CB8AC3E}">
        <p14:creationId xmlns:p14="http://schemas.microsoft.com/office/powerpoint/2010/main" val="202180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28800"/>
            <a:ext cx="4389288" cy="4083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582" y="5763643"/>
            <a:ext cx="5343722" cy="727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336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3" name="Picture 9" descr="Y:\talks\Nikolaus Kriegeskorte\bayesianIG\abcConditionalDependenciesAndCorrs_explAway4.t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98" y="1700808"/>
            <a:ext cx="4390257" cy="463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Explaining away</a:t>
            </a:r>
            <a:endParaRPr lang="en-GB" dirty="0"/>
          </a:p>
        </p:txBody>
      </p:sp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888" y="2204864"/>
            <a:ext cx="1944216" cy="1205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395536" y="1587272"/>
            <a:ext cx="4961294" cy="3535179"/>
            <a:chOff x="395536" y="1587272"/>
            <a:chExt cx="4961294" cy="3535179"/>
          </a:xfrm>
        </p:grpSpPr>
        <p:sp>
          <p:nvSpPr>
            <p:cNvPr id="22" name="TextBox 21"/>
            <p:cNvSpPr txBox="1"/>
            <p:nvPr/>
          </p:nvSpPr>
          <p:spPr>
            <a:xfrm>
              <a:off x="2674918" y="1587272"/>
              <a:ext cx="1518364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c </a:t>
              </a:r>
              <a:r>
                <a:rPr lang="en-GB" sz="1600" dirty="0" smtClean="0">
                  <a:latin typeface="Arial" pitchFamily="34" charset="0"/>
                  <a:cs typeface="Arial" pitchFamily="34" charset="0"/>
                </a:rPr>
                <a:t>= a+b+noise</a:t>
              </a:r>
              <a:endParaRPr lang="en-GB" sz="1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395536" y="4614967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4451206" y="4576172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344928" y="4553312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017674" y="4516740"/>
              <a:ext cx="3273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664966" y="2629769"/>
            <a:ext cx="486692" cy="360040"/>
            <a:chOff x="6664966" y="2629769"/>
            <a:chExt cx="486692" cy="360040"/>
          </a:xfrm>
        </p:grpSpPr>
        <p:sp>
          <p:nvSpPr>
            <p:cNvPr id="28" name="Rectangle 27"/>
            <p:cNvSpPr/>
            <p:nvPr/>
          </p:nvSpPr>
          <p:spPr>
            <a:xfrm rot="18960386">
              <a:off x="6664966" y="2742815"/>
              <a:ext cx="486692" cy="11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 flipV="1">
              <a:off x="6734621" y="2629769"/>
              <a:ext cx="360040" cy="36004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 flipH="1">
            <a:off x="7377931" y="2625007"/>
            <a:ext cx="486692" cy="360040"/>
            <a:chOff x="6664966" y="2629769"/>
            <a:chExt cx="486692" cy="360040"/>
          </a:xfrm>
        </p:grpSpPr>
        <p:sp>
          <p:nvSpPr>
            <p:cNvPr id="31" name="Rectangle 30"/>
            <p:cNvSpPr/>
            <p:nvPr/>
          </p:nvSpPr>
          <p:spPr>
            <a:xfrm rot="18960386">
              <a:off x="6664966" y="2742815"/>
              <a:ext cx="486692" cy="11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" name="Straight Arrow Connector 31"/>
            <p:cNvCxnSpPr/>
            <p:nvPr/>
          </p:nvCxnSpPr>
          <p:spPr>
            <a:xfrm flipV="1">
              <a:off x="6734621" y="2629769"/>
              <a:ext cx="360040" cy="36004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/>
          <p:cNvSpPr txBox="1"/>
          <p:nvPr/>
        </p:nvSpPr>
        <p:spPr>
          <a:xfrm>
            <a:off x="5940152" y="3893284"/>
            <a:ext cx="26452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a,b,c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c|a,b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p(a) p(b)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092552" y="4618159"/>
            <a:ext cx="23374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a,b,c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/ p(c)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823650" y="4912216"/>
            <a:ext cx="19014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c|a,b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p(a) p(b)</a:t>
            </a:r>
          </a:p>
          <a:p>
            <a:r>
              <a:rPr lang="en-GB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  / p(c)</a:t>
            </a:r>
          </a:p>
        </p:txBody>
      </p:sp>
    </p:spTree>
    <p:extLst>
      <p:ext uri="{BB962C8B-B14F-4D97-AF65-F5344CB8AC3E}">
        <p14:creationId xmlns:p14="http://schemas.microsoft.com/office/powerpoint/2010/main" val="130862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4" name="Picture 10" descr="Y:\talks\Nikolaus Kriegeskorte\bayesianIG\abcConditionalDependenciesAndCorrs_explAway_final.t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700808"/>
            <a:ext cx="4390256" cy="463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Explaining away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5940152" y="3893284"/>
            <a:ext cx="26452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a,b,c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c|a,b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p(a) p(b)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92552" y="4618159"/>
            <a:ext cx="23374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a,b|c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a,b,c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/ p(c)</a:t>
            </a:r>
          </a:p>
        </p:txBody>
      </p:sp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888" y="2204864"/>
            <a:ext cx="1944216" cy="1205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6823650" y="4912216"/>
            <a:ext cx="19014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= p(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c|a,b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) p(a) p(b)</a:t>
            </a:r>
          </a:p>
          <a:p>
            <a:r>
              <a:rPr lang="en-GB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  / p(c)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395536" y="1587272"/>
            <a:ext cx="4961294" cy="3535179"/>
            <a:chOff x="395536" y="1587272"/>
            <a:chExt cx="4961294" cy="3535179"/>
          </a:xfrm>
        </p:grpSpPr>
        <p:sp>
          <p:nvSpPr>
            <p:cNvPr id="22" name="TextBox 21"/>
            <p:cNvSpPr txBox="1"/>
            <p:nvPr/>
          </p:nvSpPr>
          <p:spPr>
            <a:xfrm>
              <a:off x="2674918" y="1587272"/>
              <a:ext cx="1518364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c </a:t>
              </a:r>
              <a:r>
                <a:rPr lang="en-GB" sz="1600" dirty="0" smtClean="0">
                  <a:latin typeface="Arial" pitchFamily="34" charset="0"/>
                  <a:cs typeface="Arial" pitchFamily="34" charset="0"/>
                </a:rPr>
                <a:t>= a+b+noise</a:t>
              </a:r>
              <a:endParaRPr lang="en-GB" sz="1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395536" y="4614967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4451206" y="4576172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344928" y="4553312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017674" y="4516740"/>
              <a:ext cx="3273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664966" y="2629769"/>
            <a:ext cx="486692" cy="360040"/>
            <a:chOff x="6664966" y="2629769"/>
            <a:chExt cx="486692" cy="360040"/>
          </a:xfrm>
        </p:grpSpPr>
        <p:sp>
          <p:nvSpPr>
            <p:cNvPr id="28" name="Rectangle 27"/>
            <p:cNvSpPr/>
            <p:nvPr/>
          </p:nvSpPr>
          <p:spPr>
            <a:xfrm rot="18960386">
              <a:off x="6664966" y="2742815"/>
              <a:ext cx="486692" cy="11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 flipV="1">
              <a:off x="6734621" y="2629769"/>
              <a:ext cx="360040" cy="36004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 flipH="1">
            <a:off x="7377931" y="2625007"/>
            <a:ext cx="486692" cy="360040"/>
            <a:chOff x="6664966" y="2629769"/>
            <a:chExt cx="486692" cy="360040"/>
          </a:xfrm>
        </p:grpSpPr>
        <p:sp>
          <p:nvSpPr>
            <p:cNvPr id="31" name="Rectangle 30"/>
            <p:cNvSpPr/>
            <p:nvPr/>
          </p:nvSpPr>
          <p:spPr>
            <a:xfrm rot="18960386">
              <a:off x="6664966" y="2742815"/>
              <a:ext cx="486692" cy="11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" name="Straight Arrow Connector 31"/>
            <p:cNvCxnSpPr/>
            <p:nvPr/>
          </p:nvCxnSpPr>
          <p:spPr>
            <a:xfrm flipV="1">
              <a:off x="6734621" y="2629769"/>
              <a:ext cx="360040" cy="36004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714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Explaining away</a:t>
            </a:r>
            <a:endParaRPr lang="en-GB" dirty="0"/>
          </a:p>
        </p:txBody>
      </p:sp>
      <p:pic>
        <p:nvPicPr>
          <p:cNvPr id="26634" name="Picture 10" descr="Y:\talks\Nikolaus Kriegeskorte\bayesianIG\abcConditionalDependenciesAndCorrs_explAway_final.t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517" y="1700808"/>
            <a:ext cx="4390256" cy="463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2120353" y="1587272"/>
            <a:ext cx="4961294" cy="3535179"/>
            <a:chOff x="395536" y="1587272"/>
            <a:chExt cx="4961294" cy="3535179"/>
          </a:xfrm>
        </p:grpSpPr>
        <p:sp>
          <p:nvSpPr>
            <p:cNvPr id="22" name="TextBox 21"/>
            <p:cNvSpPr txBox="1"/>
            <p:nvPr/>
          </p:nvSpPr>
          <p:spPr>
            <a:xfrm>
              <a:off x="2674918" y="1587272"/>
              <a:ext cx="1441420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c                </a:t>
              </a:r>
              <a:endParaRPr lang="en-GB" sz="1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395536" y="4614967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4451206" y="4576172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344928" y="4553312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017674" y="4516740"/>
              <a:ext cx="3273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</p:grpSp>
      <p:pic>
        <p:nvPicPr>
          <p:cNvPr id="26628" name="Picture 4" descr="E:\nikoCBUworkstation2012\art\screenshots\ScreenShot209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22" y="4838166"/>
            <a:ext cx="2376264" cy="1767221"/>
          </a:xfrm>
          <a:prstGeom prst="rect">
            <a:avLst/>
          </a:prstGeom>
          <a:noFill/>
          <a:effectLst>
            <a:outerShdw blurRad="279400" dist="139700" dir="7560000" algn="ctr" rotWithShape="0">
              <a:srgbClr val="00000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6" name="Picture 2" descr="E:\nikoCBUworkstation2012\art\screenshots\ScreenShot199.bmp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56" b="96844" l="5155" r="984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061" y="4231934"/>
            <a:ext cx="2731076" cy="2379133"/>
          </a:xfrm>
          <a:prstGeom prst="rect">
            <a:avLst/>
          </a:prstGeom>
          <a:noFill/>
          <a:effectLst>
            <a:outerShdw blurRad="279400" dist="139700" dir="7560000" algn="ctr" rotWithShape="0">
              <a:srgbClr val="00000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2669454"/>
              </p:ext>
            </p:extLst>
          </p:nvPr>
        </p:nvGraphicFramePr>
        <p:xfrm>
          <a:off x="397326" y="332656"/>
          <a:ext cx="1141128" cy="418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1128"/>
              </a:tblGrid>
              <a:tr h="523010">
                <a:tc>
                  <a:txBody>
                    <a:bodyPr/>
                    <a:lstStyle/>
                    <a:p>
                      <a:r>
                        <a:rPr lang="en-GB" dirty="0" smtClean="0"/>
                        <a:t>Flanders</a:t>
                      </a:r>
                      <a:endParaRPr lang="en-GB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523010">
                <a:tc>
                  <a:txBody>
                    <a:bodyPr/>
                    <a:lstStyle/>
                    <a:p>
                      <a:r>
                        <a:rPr lang="en-GB" b="1" dirty="0" smtClean="0"/>
                        <a:t>murderer</a:t>
                      </a:r>
                      <a:endParaRPr lang="en-GB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523010">
                <a:tc>
                  <a:txBody>
                    <a:bodyPr/>
                    <a:lstStyle/>
                    <a:p>
                      <a:r>
                        <a:rPr lang="en-GB" dirty="0" smtClean="0"/>
                        <a:t>innocent</a:t>
                      </a:r>
                      <a:endParaRPr lang="en-GB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230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murderer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523010">
                <a:tc>
                  <a:txBody>
                    <a:bodyPr/>
                    <a:lstStyle/>
                    <a:p>
                      <a:r>
                        <a:rPr lang="en-GB" dirty="0" smtClean="0"/>
                        <a:t>innocent</a:t>
                      </a:r>
                      <a:endParaRPr lang="en-GB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23010">
                <a:tc>
                  <a:txBody>
                    <a:bodyPr/>
                    <a:lstStyle/>
                    <a:p>
                      <a:r>
                        <a:rPr lang="en-GB" dirty="0" smtClean="0"/>
                        <a:t>innocent</a:t>
                      </a:r>
                      <a:endParaRPr lang="en-GB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23010">
                <a:tc>
                  <a:txBody>
                    <a:bodyPr/>
                    <a:lstStyle/>
                    <a:p>
                      <a:r>
                        <a:rPr lang="en-GB" dirty="0" smtClean="0"/>
                        <a:t>innocent</a:t>
                      </a:r>
                      <a:endParaRPr lang="en-GB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23010">
                <a:tc>
                  <a:txBody>
                    <a:bodyPr/>
                    <a:lstStyle/>
                    <a:p>
                      <a:r>
                        <a:rPr lang="en-GB" dirty="0" smtClean="0"/>
                        <a:t>innocent</a:t>
                      </a:r>
                      <a:endParaRPr lang="en-GB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4" name="Table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372842"/>
              </p:ext>
            </p:extLst>
          </p:nvPr>
        </p:nvGraphicFramePr>
        <p:xfrm>
          <a:off x="7752009" y="332656"/>
          <a:ext cx="1141128" cy="418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1128"/>
              </a:tblGrid>
              <a:tr h="523010">
                <a:tc>
                  <a:txBody>
                    <a:bodyPr/>
                    <a:lstStyle/>
                    <a:p>
                      <a:r>
                        <a:rPr lang="en-GB" dirty="0" smtClean="0"/>
                        <a:t>Fridge</a:t>
                      </a:r>
                      <a:endParaRPr lang="en-GB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523010">
                <a:tc>
                  <a:txBody>
                    <a:bodyPr/>
                    <a:lstStyle/>
                    <a:p>
                      <a:r>
                        <a:rPr lang="en-GB" b="0" dirty="0" smtClean="0"/>
                        <a:t>none</a:t>
                      </a:r>
                      <a:endParaRPr lang="en-GB" b="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23010">
                <a:tc>
                  <a:txBody>
                    <a:bodyPr/>
                    <a:lstStyle/>
                    <a:p>
                      <a:r>
                        <a:rPr lang="en-GB" b="1" dirty="0" smtClean="0"/>
                        <a:t>lettuce</a:t>
                      </a:r>
                      <a:endParaRPr lang="en-GB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5230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lettuce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523010">
                <a:tc>
                  <a:txBody>
                    <a:bodyPr/>
                    <a:lstStyle/>
                    <a:p>
                      <a:r>
                        <a:rPr lang="en-GB" b="0" dirty="0" smtClean="0"/>
                        <a:t>none</a:t>
                      </a:r>
                      <a:endParaRPr lang="en-GB" b="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23010">
                <a:tc>
                  <a:txBody>
                    <a:bodyPr/>
                    <a:lstStyle/>
                    <a:p>
                      <a:r>
                        <a:rPr lang="en-GB" b="1" dirty="0" smtClean="0"/>
                        <a:t>lettuce</a:t>
                      </a:r>
                      <a:endParaRPr lang="en-GB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523010">
                <a:tc>
                  <a:txBody>
                    <a:bodyPr/>
                    <a:lstStyle/>
                    <a:p>
                      <a:r>
                        <a:rPr lang="en-GB" b="0" dirty="0" smtClean="0"/>
                        <a:t>none</a:t>
                      </a:r>
                      <a:endParaRPr lang="en-GB" b="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23010">
                <a:tc>
                  <a:txBody>
                    <a:bodyPr/>
                    <a:lstStyle/>
                    <a:p>
                      <a:r>
                        <a:rPr lang="en-GB" b="0" dirty="0" smtClean="0"/>
                        <a:t>none</a:t>
                      </a:r>
                      <a:endParaRPr lang="en-GB" b="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7" name="Picture 3" descr="E:\nikoCBUworkstation2012\art\screenshots\ScreenShot198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100"/>
              </a:clrFrom>
              <a:clrTo>
                <a:srgbClr val="0001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75" b="97024" l="853" r="970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947" y="-185117"/>
            <a:ext cx="2224556" cy="1913270"/>
          </a:xfrm>
          <a:prstGeom prst="rect">
            <a:avLst/>
          </a:prstGeom>
          <a:noFill/>
          <a:effectLst>
            <a:outerShdw blurRad="279400" dist="139700" dir="7560000" algn="ctr" rotWithShape="0">
              <a:srgbClr val="00000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102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(6) the symmetry of conditional independence and explaining away</a:t>
            </a:r>
            <a:endParaRPr lang="en-GB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532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692696"/>
            <a:ext cx="4040188" cy="639762"/>
          </a:xfrm>
        </p:spPr>
        <p:txBody>
          <a:bodyPr/>
          <a:lstStyle/>
          <a:p>
            <a:pPr algn="ctr"/>
            <a:r>
              <a:rPr lang="en-GB" dirty="0" smtClean="0">
                <a:latin typeface="Arial" pitchFamily="34" charset="0"/>
                <a:cs typeface="Arial" pitchFamily="34" charset="0"/>
              </a:rPr>
              <a:t>Conditional independence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692696"/>
            <a:ext cx="4041775" cy="639762"/>
          </a:xfrm>
        </p:spPr>
        <p:txBody>
          <a:bodyPr/>
          <a:lstStyle/>
          <a:p>
            <a:pPr algn="ctr"/>
            <a:r>
              <a:rPr lang="en-GB" dirty="0" smtClean="0">
                <a:latin typeface="Arial" pitchFamily="34" charset="0"/>
                <a:cs typeface="Arial" pitchFamily="34" charset="0"/>
              </a:rPr>
              <a:t>Explaining away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879" y="1371030"/>
            <a:ext cx="22669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43" y="2982094"/>
            <a:ext cx="3743325" cy="356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96952"/>
            <a:ext cx="3524250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842" y="1412776"/>
            <a:ext cx="2066925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170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567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[alternative/additional slides]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07327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Explaining away</a:t>
            </a:r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3599892" y="3300200"/>
            <a:ext cx="1944216" cy="1205186"/>
            <a:chOff x="3849151" y="3300200"/>
            <a:chExt cx="1944216" cy="1205186"/>
          </a:xfrm>
        </p:grpSpPr>
        <p:pic>
          <p:nvPicPr>
            <p:cNvPr id="19" name="Picture 1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9151" y="3300200"/>
              <a:ext cx="1944216" cy="1205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7" name="Group 26"/>
            <p:cNvGrpSpPr/>
            <p:nvPr/>
          </p:nvGrpSpPr>
          <p:grpSpPr>
            <a:xfrm>
              <a:off x="4220229" y="3725105"/>
              <a:ext cx="486692" cy="360040"/>
              <a:chOff x="6664966" y="2629769"/>
              <a:chExt cx="486692" cy="360040"/>
            </a:xfrm>
          </p:grpSpPr>
          <p:sp>
            <p:nvSpPr>
              <p:cNvPr id="28" name="Rectangle 27"/>
              <p:cNvSpPr/>
              <p:nvPr/>
            </p:nvSpPr>
            <p:spPr>
              <a:xfrm rot="18960386">
                <a:off x="6664966" y="2742815"/>
                <a:ext cx="486692" cy="11748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9" name="Straight Arrow Connector 28"/>
              <p:cNvCxnSpPr/>
              <p:nvPr/>
            </p:nvCxnSpPr>
            <p:spPr>
              <a:xfrm flipV="1">
                <a:off x="6734621" y="2629769"/>
                <a:ext cx="360040" cy="36004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up 29"/>
            <p:cNvGrpSpPr/>
            <p:nvPr/>
          </p:nvGrpSpPr>
          <p:grpSpPr>
            <a:xfrm flipH="1">
              <a:off x="4933194" y="3720343"/>
              <a:ext cx="486692" cy="360040"/>
              <a:chOff x="6664966" y="2629769"/>
              <a:chExt cx="486692" cy="360040"/>
            </a:xfrm>
          </p:grpSpPr>
          <p:sp>
            <p:nvSpPr>
              <p:cNvPr id="31" name="Rectangle 30"/>
              <p:cNvSpPr/>
              <p:nvPr/>
            </p:nvSpPr>
            <p:spPr>
              <a:xfrm rot="18960386">
                <a:off x="6664966" y="2742815"/>
                <a:ext cx="486692" cy="11748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32" name="Straight Arrow Connector 31"/>
              <p:cNvCxnSpPr/>
              <p:nvPr/>
            </p:nvCxnSpPr>
            <p:spPr>
              <a:xfrm flipV="1">
                <a:off x="6734621" y="2629769"/>
                <a:ext cx="360040" cy="36004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627" name="Picture 3" descr="E:\nikoCBUworkstation2012\art\screenshots\ScreenShot198.bmp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100"/>
              </a:clrFrom>
              <a:clrTo>
                <a:srgbClr val="0001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75" b="97024" l="853" r="970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990" y="1122490"/>
            <a:ext cx="2532020" cy="2177710"/>
          </a:xfrm>
          <a:prstGeom prst="rect">
            <a:avLst/>
          </a:prstGeom>
          <a:noFill/>
          <a:effectLst>
            <a:outerShdw blurRad="279400" dist="139700" dir="7560000" algn="ctr" rotWithShape="0">
              <a:srgbClr val="00000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E:\nikoCBUworkstation2012\art\screenshots\ScreenShot209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736" y="4594059"/>
            <a:ext cx="2400697" cy="1785392"/>
          </a:xfrm>
          <a:prstGeom prst="rect">
            <a:avLst/>
          </a:prstGeom>
          <a:noFill/>
          <a:effectLst>
            <a:outerShdw blurRad="279400" dist="139700" dir="7560000" algn="ctr" rotWithShape="0">
              <a:srgbClr val="00000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6" name="Picture 2" descr="E:\nikoCBUworkstation2012\art\screenshots\ScreenShot199.bmp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56" b="96844" l="5155" r="984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330" y="4391418"/>
            <a:ext cx="2514737" cy="2190673"/>
          </a:xfrm>
          <a:prstGeom prst="rect">
            <a:avLst/>
          </a:prstGeom>
          <a:noFill/>
          <a:effectLst>
            <a:outerShdw blurRad="279400" dist="139700" dir="7560000" algn="ctr" rotWithShape="0">
              <a:srgbClr val="00000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294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4" name="Picture 10" descr="Y:\talks\Nikolaus Kriegeskorte\bayesianIG\abcConditionalDependenciesAndCorrs_explAway_final.t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700808"/>
            <a:ext cx="4390256" cy="463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Explaining away</a:t>
            </a:r>
            <a:endParaRPr lang="en-GB" dirty="0"/>
          </a:p>
        </p:txBody>
      </p:sp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888" y="2204864"/>
            <a:ext cx="1944216" cy="1205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395536" y="1587272"/>
            <a:ext cx="4961294" cy="3535179"/>
            <a:chOff x="395536" y="1587272"/>
            <a:chExt cx="4961294" cy="3535179"/>
          </a:xfrm>
        </p:grpSpPr>
        <p:sp>
          <p:nvSpPr>
            <p:cNvPr id="22" name="TextBox 21"/>
            <p:cNvSpPr txBox="1"/>
            <p:nvPr/>
          </p:nvSpPr>
          <p:spPr>
            <a:xfrm>
              <a:off x="2674918" y="1587272"/>
              <a:ext cx="1518364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c </a:t>
              </a:r>
              <a:r>
                <a:rPr lang="en-GB" sz="1600" dirty="0" smtClean="0">
                  <a:latin typeface="Arial" pitchFamily="34" charset="0"/>
                  <a:cs typeface="Arial" pitchFamily="34" charset="0"/>
                </a:rPr>
                <a:t>= a+b+noise</a:t>
              </a:r>
              <a:endParaRPr lang="en-GB" sz="1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395536" y="4614967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4451206" y="4576172"/>
              <a:ext cx="905624" cy="507484"/>
            </a:xfrm>
            <a:prstGeom prst="roundRect">
              <a:avLst>
                <a:gd name="adj" fmla="val 27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344928" y="4553312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017674" y="4516740"/>
              <a:ext cx="3273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664966" y="2629769"/>
            <a:ext cx="486692" cy="360040"/>
            <a:chOff x="6664966" y="2629769"/>
            <a:chExt cx="486692" cy="360040"/>
          </a:xfrm>
        </p:grpSpPr>
        <p:sp>
          <p:nvSpPr>
            <p:cNvPr id="28" name="Rectangle 27"/>
            <p:cNvSpPr/>
            <p:nvPr/>
          </p:nvSpPr>
          <p:spPr>
            <a:xfrm rot="18960386">
              <a:off x="6664966" y="2742815"/>
              <a:ext cx="486692" cy="11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 flipV="1">
              <a:off x="6734621" y="2629769"/>
              <a:ext cx="360040" cy="36004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 flipH="1">
            <a:off x="7377931" y="2625007"/>
            <a:ext cx="486692" cy="360040"/>
            <a:chOff x="6664966" y="2629769"/>
            <a:chExt cx="486692" cy="360040"/>
          </a:xfrm>
        </p:grpSpPr>
        <p:sp>
          <p:nvSpPr>
            <p:cNvPr id="31" name="Rectangle 30"/>
            <p:cNvSpPr/>
            <p:nvPr/>
          </p:nvSpPr>
          <p:spPr>
            <a:xfrm rot="18960386">
              <a:off x="6664966" y="2742815"/>
              <a:ext cx="486692" cy="11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" name="Straight Arrow Connector 31"/>
            <p:cNvCxnSpPr/>
            <p:nvPr/>
          </p:nvCxnSpPr>
          <p:spPr>
            <a:xfrm flipV="1">
              <a:off x="6734621" y="2629769"/>
              <a:ext cx="360040" cy="36004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627" name="Picture 3" descr="E:\nikoCBUworkstation2012\art\screenshots\ScreenShot198.bmp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100"/>
              </a:clrFrom>
              <a:clrTo>
                <a:srgbClr val="0001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75" b="97024" l="853" r="970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986" y="27154"/>
            <a:ext cx="2532020" cy="2177710"/>
          </a:xfrm>
          <a:prstGeom prst="rect">
            <a:avLst/>
          </a:prstGeom>
          <a:noFill/>
          <a:effectLst>
            <a:outerShdw blurRad="279400" dist="139700" dir="7560000" algn="ctr" rotWithShape="0">
              <a:srgbClr val="00000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E:\nikoCBUworkstation2012\art\screenshots\ScreenShot209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485" y="3498723"/>
            <a:ext cx="2400697" cy="1785392"/>
          </a:xfrm>
          <a:prstGeom prst="rect">
            <a:avLst/>
          </a:prstGeom>
          <a:noFill/>
          <a:effectLst>
            <a:outerShdw blurRad="279400" dist="139700" dir="7560000" algn="ctr" rotWithShape="0">
              <a:srgbClr val="00000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6" name="Picture 2" descr="E:\nikoCBUworkstation2012\art\screenshots\ScreenShot199.bmp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156" b="96844" l="5155" r="984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50" y="3407952"/>
            <a:ext cx="2514737" cy="2190673"/>
          </a:xfrm>
          <a:prstGeom prst="rect">
            <a:avLst/>
          </a:prstGeom>
          <a:noFill/>
          <a:effectLst>
            <a:outerShdw blurRad="279400" dist="139700" dir="7560000" algn="ctr" rotWithShape="0">
              <a:srgbClr val="00000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303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Univariate normal distribution</a:t>
            </a:r>
            <a:br>
              <a:rPr lang="en-US" smtClean="0"/>
            </a:br>
            <a:r>
              <a:rPr lang="en-US" sz="2400" smtClean="0"/>
              <a:t>(also called Gaussian)</a:t>
            </a:r>
          </a:p>
        </p:txBody>
      </p:sp>
      <p:sp>
        <p:nvSpPr>
          <p:cNvPr id="5123" name="Rectangle 6"/>
          <p:cNvSpPr>
            <a:spLocks noChangeArrowheads="1"/>
          </p:cNvSpPr>
          <p:nvPr/>
        </p:nvSpPr>
        <p:spPr bwMode="auto">
          <a:xfrm>
            <a:off x="2689225" y="2928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5124" name="Object 5"/>
          <p:cNvGraphicFramePr>
            <a:graphicFrameLocks noChangeAspect="1"/>
          </p:cNvGraphicFramePr>
          <p:nvPr/>
        </p:nvGraphicFramePr>
        <p:xfrm>
          <a:off x="914400" y="1676400"/>
          <a:ext cx="3581400" cy="124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6" name="Equation" r:id="rId3" imgW="1422400" imgH="495300" progId="Equation.3">
                  <p:embed/>
                </p:oleObj>
              </mc:Choice>
              <mc:Fallback>
                <p:oleObj name="Equation" r:id="rId3" imgW="1422400" imgH="4953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676400"/>
                        <a:ext cx="3581400" cy="124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Rectangle 10"/>
          <p:cNvSpPr>
            <a:spLocks noChangeArrowheads="1"/>
          </p:cNvSpPr>
          <p:nvPr/>
        </p:nvSpPr>
        <p:spPr bwMode="auto">
          <a:xfrm>
            <a:off x="6303963" y="43132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5126" name="Rectangle 12"/>
          <p:cNvSpPr>
            <a:spLocks noChangeArrowheads="1"/>
          </p:cNvSpPr>
          <p:nvPr/>
        </p:nvSpPr>
        <p:spPr bwMode="auto">
          <a:xfrm>
            <a:off x="6765925" y="3797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5127" name="Object 11"/>
          <p:cNvGraphicFramePr>
            <a:graphicFrameLocks noChangeAspect="1"/>
          </p:cNvGraphicFramePr>
          <p:nvPr/>
        </p:nvGraphicFramePr>
        <p:xfrm>
          <a:off x="2530475" y="5048250"/>
          <a:ext cx="1006475" cy="862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7" name="Equation" r:id="rId5" imgW="266584" imgH="228501" progId="Equation.3">
                  <p:embed/>
                </p:oleObj>
              </mc:Choice>
              <mc:Fallback>
                <p:oleObj name="Equation" r:id="rId5" imgW="266584" imgH="228501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0475" y="5048250"/>
                        <a:ext cx="1006475" cy="862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8" name="Rectangle 15"/>
          <p:cNvSpPr>
            <a:spLocks noChangeArrowheads="1"/>
          </p:cNvSpPr>
          <p:nvPr/>
        </p:nvSpPr>
        <p:spPr bwMode="auto">
          <a:xfrm>
            <a:off x="2033588" y="55610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pSp>
        <p:nvGrpSpPr>
          <p:cNvPr id="20504" name="Group 24"/>
          <p:cNvGrpSpPr>
            <a:grpSpLocks/>
          </p:cNvGrpSpPr>
          <p:nvPr/>
        </p:nvGrpSpPr>
        <p:grpSpPr bwMode="auto">
          <a:xfrm>
            <a:off x="1047750" y="1706563"/>
            <a:ext cx="3067050" cy="1828800"/>
            <a:chOff x="660" y="1075"/>
            <a:chExt cx="1932" cy="1152"/>
          </a:xfrm>
        </p:grpSpPr>
        <p:sp>
          <p:nvSpPr>
            <p:cNvPr id="5138" name="Text Box 19"/>
            <p:cNvSpPr txBox="1">
              <a:spLocks noChangeArrowheads="1"/>
            </p:cNvSpPr>
            <p:nvPr/>
          </p:nvSpPr>
          <p:spPr bwMode="auto">
            <a:xfrm>
              <a:off x="660" y="1996"/>
              <a:ext cx="19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>
                  <a:solidFill>
                    <a:srgbClr val="33AAFF"/>
                  </a:solidFill>
                </a:rPr>
                <a:t>maximum probability density</a:t>
              </a:r>
            </a:p>
          </p:txBody>
        </p:sp>
        <p:sp>
          <p:nvSpPr>
            <p:cNvPr id="5139" name="AutoShape 20"/>
            <p:cNvSpPr>
              <a:spLocks noChangeArrowheads="1"/>
            </p:cNvSpPr>
            <p:nvPr/>
          </p:nvSpPr>
          <p:spPr bwMode="auto">
            <a:xfrm>
              <a:off x="1291" y="1075"/>
              <a:ext cx="670" cy="864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33AA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5130" name="Text Box 21"/>
          <p:cNvSpPr txBox="1">
            <a:spLocks noChangeArrowheads="1"/>
          </p:cNvSpPr>
          <p:nvPr/>
        </p:nvSpPr>
        <p:spPr bwMode="auto">
          <a:xfrm>
            <a:off x="1295400" y="4800600"/>
            <a:ext cx="16906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/>
              <a:t>essentially...</a:t>
            </a:r>
          </a:p>
        </p:txBody>
      </p:sp>
      <p:pic>
        <p:nvPicPr>
          <p:cNvPr id="5131" name="Picture 22" descr="normalDistribution"/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2266950"/>
            <a:ext cx="4191000" cy="31432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20507" name="Group 27"/>
          <p:cNvGrpSpPr>
            <a:grpSpLocks/>
          </p:cNvGrpSpPr>
          <p:nvPr/>
        </p:nvGrpSpPr>
        <p:grpSpPr bwMode="auto">
          <a:xfrm>
            <a:off x="1890713" y="2876550"/>
            <a:ext cx="2051050" cy="595313"/>
            <a:chOff x="1191" y="1812"/>
            <a:chExt cx="1292" cy="375"/>
          </a:xfrm>
        </p:grpSpPr>
        <p:sp>
          <p:nvSpPr>
            <p:cNvPr id="5136" name="Text Box 25"/>
            <p:cNvSpPr txBox="1">
              <a:spLocks noChangeArrowheads="1"/>
            </p:cNvSpPr>
            <p:nvPr/>
          </p:nvSpPr>
          <p:spPr bwMode="auto">
            <a:xfrm>
              <a:off x="1191" y="1956"/>
              <a:ext cx="12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>
                  <a:solidFill>
                    <a:srgbClr val="33AAFF"/>
                  </a:solidFill>
                </a:rPr>
                <a:t>standard deviation</a:t>
              </a:r>
            </a:p>
          </p:txBody>
        </p:sp>
        <p:sp>
          <p:nvSpPr>
            <p:cNvPr id="5137" name="Line 26"/>
            <p:cNvSpPr>
              <a:spLocks noChangeShapeType="1"/>
            </p:cNvSpPr>
            <p:nvPr/>
          </p:nvSpPr>
          <p:spPr bwMode="auto">
            <a:xfrm flipV="1">
              <a:off x="1837" y="1812"/>
              <a:ext cx="0" cy="192"/>
            </a:xfrm>
            <a:prstGeom prst="line">
              <a:avLst/>
            </a:prstGeom>
            <a:noFill/>
            <a:ln w="38100">
              <a:solidFill>
                <a:srgbClr val="33AA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0510" name="Group 30"/>
          <p:cNvGrpSpPr>
            <a:grpSpLocks/>
          </p:cNvGrpSpPr>
          <p:nvPr/>
        </p:nvGrpSpPr>
        <p:grpSpPr bwMode="auto">
          <a:xfrm>
            <a:off x="2330450" y="2438400"/>
            <a:ext cx="2012950" cy="976313"/>
            <a:chOff x="1468" y="1536"/>
            <a:chExt cx="1268" cy="615"/>
          </a:xfrm>
        </p:grpSpPr>
        <p:sp>
          <p:nvSpPr>
            <p:cNvPr id="5134" name="Text Box 28"/>
            <p:cNvSpPr txBox="1">
              <a:spLocks noChangeArrowheads="1"/>
            </p:cNvSpPr>
            <p:nvPr/>
          </p:nvSpPr>
          <p:spPr bwMode="auto">
            <a:xfrm>
              <a:off x="1468" y="1920"/>
              <a:ext cx="126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US">
                  <a:solidFill>
                    <a:srgbClr val="33AAFF"/>
                  </a:solidFill>
                  <a:latin typeface="Arial" charset="0"/>
                </a:rPr>
                <a:t>width and location</a:t>
              </a:r>
            </a:p>
          </p:txBody>
        </p:sp>
        <p:sp>
          <p:nvSpPr>
            <p:cNvPr id="5135" name="Line 29"/>
            <p:cNvSpPr>
              <a:spLocks noChangeShapeType="1"/>
            </p:cNvSpPr>
            <p:nvPr/>
          </p:nvSpPr>
          <p:spPr bwMode="auto">
            <a:xfrm flipV="1">
              <a:off x="2448" y="1536"/>
              <a:ext cx="0" cy="432"/>
            </a:xfrm>
            <a:prstGeom prst="line">
              <a:avLst/>
            </a:prstGeom>
            <a:noFill/>
            <a:ln w="38100">
              <a:solidFill>
                <a:srgbClr val="33AA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True or false?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1"/>
            <a:ext cx="5482952" cy="4133056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GB" sz="2800" dirty="0" smtClean="0"/>
              <a:t>A graphical model can represent causal relationships.</a:t>
            </a:r>
          </a:p>
          <a:p>
            <a:pPr>
              <a:spcBef>
                <a:spcPts val="1800"/>
              </a:spcBef>
            </a:pPr>
            <a:r>
              <a:rPr lang="en-GB" sz="2800" dirty="0" smtClean="0"/>
              <a:t>Variable c is a linear combination of a and b.</a:t>
            </a:r>
          </a:p>
          <a:p>
            <a:pPr>
              <a:spcBef>
                <a:spcPts val="1800"/>
              </a:spcBef>
            </a:pPr>
            <a:r>
              <a:rPr lang="en-GB" sz="2800" dirty="0" smtClean="0"/>
              <a:t>If we know a and b, we know c.</a:t>
            </a:r>
          </a:p>
          <a:p>
            <a:pPr>
              <a:spcBef>
                <a:spcPts val="1800"/>
              </a:spcBef>
            </a:pPr>
            <a:r>
              <a:rPr lang="en-GB" sz="2800" dirty="0" smtClean="0"/>
              <a:t>Variables a and b independently influence c.</a:t>
            </a:r>
          </a:p>
          <a:p>
            <a:pPr>
              <a:spcBef>
                <a:spcPts val="1800"/>
              </a:spcBef>
            </a:pPr>
            <a:endParaRPr lang="en-GB" sz="28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264067"/>
            <a:ext cx="2686588" cy="2499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582" y="5763643"/>
            <a:ext cx="5343722" cy="727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44469" y="1867471"/>
            <a:ext cx="6286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smtClean="0">
                <a:sym typeface="Wingdings"/>
              </a:rPr>
              <a:t></a:t>
            </a:r>
            <a:endParaRPr lang="en-GB" sz="4400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0" y="2947591"/>
            <a:ext cx="5437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GB" sz="4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24128" y="3696699"/>
            <a:ext cx="5437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GB" sz="4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80373" y="4725144"/>
            <a:ext cx="5437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GB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51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0"/>
      <p:bldP spid="10" grpId="0"/>
      <p:bldP spid="11" grpId="0"/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Covariance matrix</a:t>
            </a:r>
          </a:p>
        </p:txBody>
      </p:sp>
      <p:graphicFrame>
        <p:nvGraphicFramePr>
          <p:cNvPr id="10243" name="Object 5"/>
          <p:cNvGraphicFramePr>
            <a:graphicFrameLocks noChangeAspect="1"/>
          </p:cNvGraphicFramePr>
          <p:nvPr/>
        </p:nvGraphicFramePr>
        <p:xfrm>
          <a:off x="3886200" y="1600200"/>
          <a:ext cx="4021138" cy="476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0" name="CorelPhotoPaint.Image.11" r:id="rId3" imgW="4571429" imgH="5422403" progId="CorelPhotoPaint.Image.11">
                  <p:embed/>
                </p:oleObj>
              </mc:Choice>
              <mc:Fallback>
                <p:oleObj name="CorelPhotoPaint.Image.11" r:id="rId3" imgW="4571429" imgH="5422403" progId="CorelPhotoPaint.Image.11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600200"/>
                        <a:ext cx="4021138" cy="4768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6597650" y="3136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10245" name="Object 6"/>
          <p:cNvGraphicFramePr>
            <a:graphicFrameLocks noChangeAspect="1"/>
          </p:cNvGraphicFramePr>
          <p:nvPr/>
        </p:nvGraphicFramePr>
        <p:xfrm>
          <a:off x="2057400" y="2057400"/>
          <a:ext cx="1860550" cy="1336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1" name="Equation" r:id="rId5" imgW="914400" imgH="660400" progId="Equation.3">
                  <p:embed/>
                </p:oleObj>
              </mc:Choice>
              <mc:Fallback>
                <p:oleObj name="Equation" r:id="rId5" imgW="914400" imgH="660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057400"/>
                        <a:ext cx="1860550" cy="1336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Rectangle 9"/>
          <p:cNvSpPr>
            <a:spLocks noChangeArrowheads="1"/>
          </p:cNvSpPr>
          <p:nvPr/>
        </p:nvSpPr>
        <p:spPr bwMode="auto">
          <a:xfrm>
            <a:off x="7778750" y="55673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10247" name="Object 8"/>
          <p:cNvGraphicFramePr>
            <a:graphicFrameLocks noChangeAspect="1"/>
          </p:cNvGraphicFramePr>
          <p:nvPr/>
        </p:nvGraphicFramePr>
        <p:xfrm>
          <a:off x="1524000" y="4648200"/>
          <a:ext cx="1492250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2" name="Equation" r:id="rId7" imgW="736600" imgH="457200" progId="Equation.3">
                  <p:embed/>
                </p:oleObj>
              </mc:Choice>
              <mc:Fallback>
                <p:oleObj name="Equation" r:id="rId7" imgW="73660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648200"/>
                        <a:ext cx="1492250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8" name="Freeform 10"/>
          <p:cNvSpPr>
            <a:spLocks/>
          </p:cNvSpPr>
          <p:nvPr/>
        </p:nvSpPr>
        <p:spPr bwMode="auto">
          <a:xfrm>
            <a:off x="3703638" y="1638300"/>
            <a:ext cx="2068512" cy="882650"/>
          </a:xfrm>
          <a:custGeom>
            <a:avLst/>
            <a:gdLst>
              <a:gd name="T0" fmla="*/ 0 w 1303"/>
              <a:gd name="T1" fmla="*/ 560388 h 556"/>
              <a:gd name="T2" fmla="*/ 1116012 w 1303"/>
              <a:gd name="T3" fmla="*/ 63500 h 556"/>
              <a:gd name="T4" fmla="*/ 2068512 w 1303"/>
              <a:gd name="T5" fmla="*/ 882650 h 5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03" h="556">
                <a:moveTo>
                  <a:pt x="0" y="353"/>
                </a:moveTo>
                <a:cubicBezTo>
                  <a:pt x="71" y="240"/>
                  <a:pt x="239" y="0"/>
                  <a:pt x="703" y="40"/>
                </a:cubicBezTo>
                <a:cubicBezTo>
                  <a:pt x="1167" y="80"/>
                  <a:pt x="1243" y="412"/>
                  <a:pt x="1303" y="556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49" name="Line 11"/>
          <p:cNvSpPr>
            <a:spLocks noChangeShapeType="1"/>
          </p:cNvSpPr>
          <p:nvPr/>
        </p:nvSpPr>
        <p:spPr bwMode="auto">
          <a:xfrm>
            <a:off x="3124200" y="5105400"/>
            <a:ext cx="990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50" name="Text Box 12"/>
          <p:cNvSpPr txBox="1">
            <a:spLocks noChangeArrowheads="1"/>
          </p:cNvSpPr>
          <p:nvPr/>
        </p:nvSpPr>
        <p:spPr bwMode="auto">
          <a:xfrm>
            <a:off x="3368675" y="6248400"/>
            <a:ext cx="4937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i="1">
                <a:latin typeface="Times New Roman" pitchFamily="18" charset="0"/>
              </a:rPr>
              <a:t>t =  1           2            3      .   .   .     n</a:t>
            </a:r>
            <a:r>
              <a:rPr lang="en-US" i="1" baseline="-25000">
                <a:latin typeface="Times New Roman" pitchFamily="18" charset="0"/>
              </a:rPr>
              <a:t>time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Multivariate normal distribution</a:t>
            </a:r>
          </a:p>
        </p:txBody>
      </p:sp>
      <p:graphicFrame>
        <p:nvGraphicFramePr>
          <p:cNvPr id="11267" name="Object 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7" name="Equation" r:id="rId3" imgW="114151" imgH="215619" progId="Equation.3">
                  <p:embed/>
                </p:oleObj>
              </mc:Choice>
              <mc:Fallback>
                <p:oleObj name="Equation" r:id="rId3" imgW="114151" imgH="21561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8" name="Object 5"/>
          <p:cNvGraphicFramePr>
            <a:graphicFrameLocks noChangeAspect="1"/>
          </p:cNvGraphicFramePr>
          <p:nvPr/>
        </p:nvGraphicFramePr>
        <p:xfrm>
          <a:off x="533400" y="2895600"/>
          <a:ext cx="8077200" cy="108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8" name="Equation" r:id="rId5" imgW="3594100" imgH="482600" progId="Equation.3">
                  <p:embed/>
                </p:oleObj>
              </mc:Choice>
              <mc:Fallback>
                <p:oleObj name="Equation" r:id="rId5" imgW="3594100" imgH="482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2895600"/>
                        <a:ext cx="8077200" cy="1082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Text Box 6"/>
          <p:cNvSpPr txBox="1">
            <a:spLocks noChangeArrowheads="1"/>
          </p:cNvSpPr>
          <p:nvPr/>
        </p:nvSpPr>
        <p:spPr bwMode="auto">
          <a:xfrm>
            <a:off x="5486400" y="4038600"/>
            <a:ext cx="1974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>
                <a:solidFill>
                  <a:srgbClr val="33AAFF"/>
                </a:solidFill>
                <a:latin typeface="Arial" charset="0"/>
              </a:rPr>
              <a:t>covariance matrix</a:t>
            </a:r>
          </a:p>
        </p:txBody>
      </p:sp>
      <p:sp>
        <p:nvSpPr>
          <p:cNvPr id="11270" name="Text Box 7"/>
          <p:cNvSpPr txBox="1">
            <a:spLocks noChangeArrowheads="1"/>
          </p:cNvSpPr>
          <p:nvPr/>
        </p:nvSpPr>
        <p:spPr bwMode="auto">
          <a:xfrm>
            <a:off x="7453313" y="4351338"/>
            <a:ext cx="1441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>
                <a:solidFill>
                  <a:srgbClr val="33AAFF"/>
                </a:solidFill>
                <a:latin typeface="Arial" charset="0"/>
              </a:rPr>
              <a:t>mean vector</a:t>
            </a:r>
          </a:p>
        </p:txBody>
      </p:sp>
      <p:sp>
        <p:nvSpPr>
          <p:cNvPr id="11271" name="Text Box 8"/>
          <p:cNvSpPr txBox="1">
            <a:spLocks noChangeArrowheads="1"/>
          </p:cNvSpPr>
          <p:nvPr/>
        </p:nvSpPr>
        <p:spPr bwMode="auto">
          <a:xfrm>
            <a:off x="457200" y="4038600"/>
            <a:ext cx="1936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>
                <a:solidFill>
                  <a:srgbClr val="33AAFF"/>
                </a:solidFill>
                <a:latin typeface="Arial" charset="0"/>
              </a:rPr>
              <a:t>coordinate vector</a:t>
            </a:r>
          </a:p>
        </p:txBody>
      </p:sp>
      <p:sp>
        <p:nvSpPr>
          <p:cNvPr id="11272" name="Text Box 9"/>
          <p:cNvSpPr txBox="1">
            <a:spLocks noChangeArrowheads="1"/>
          </p:cNvSpPr>
          <p:nvPr/>
        </p:nvSpPr>
        <p:spPr bwMode="auto">
          <a:xfrm>
            <a:off x="914400" y="2147888"/>
            <a:ext cx="1631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>
                <a:solidFill>
                  <a:srgbClr val="33AAFF"/>
                </a:solidFill>
                <a:latin typeface="Arial" charset="0"/>
              </a:rPr>
              <a:t>dimensionality</a:t>
            </a:r>
          </a:p>
        </p:txBody>
      </p:sp>
      <p:sp>
        <p:nvSpPr>
          <p:cNvPr id="11273" name="Text Box 10"/>
          <p:cNvSpPr txBox="1">
            <a:spLocks noChangeArrowheads="1"/>
          </p:cNvSpPr>
          <p:nvPr/>
        </p:nvSpPr>
        <p:spPr bwMode="auto">
          <a:xfrm>
            <a:off x="6705600" y="2133600"/>
            <a:ext cx="1784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>
                <a:solidFill>
                  <a:srgbClr val="33AAFF"/>
                </a:solidFill>
                <a:latin typeface="Arial" charset="0"/>
              </a:rPr>
              <a:t>matrix inversion</a:t>
            </a:r>
          </a:p>
        </p:txBody>
      </p:sp>
      <p:sp>
        <p:nvSpPr>
          <p:cNvPr id="11274" name="Text Box 11"/>
          <p:cNvSpPr txBox="1">
            <a:spLocks noChangeArrowheads="1"/>
          </p:cNvSpPr>
          <p:nvPr/>
        </p:nvSpPr>
        <p:spPr bwMode="auto">
          <a:xfrm>
            <a:off x="2419350" y="4281488"/>
            <a:ext cx="27622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>
                <a:solidFill>
                  <a:srgbClr val="33AAFF"/>
                </a:solidFill>
                <a:latin typeface="Arial" charset="0"/>
              </a:rPr>
              <a:t>normalization to sum of 1</a:t>
            </a:r>
          </a:p>
        </p:txBody>
      </p:sp>
      <p:sp>
        <p:nvSpPr>
          <p:cNvPr id="11275" name="AutoShape 12"/>
          <p:cNvSpPr>
            <a:spLocks/>
          </p:cNvSpPr>
          <p:nvPr/>
        </p:nvSpPr>
        <p:spPr bwMode="auto">
          <a:xfrm rot="-5400000">
            <a:off x="3810000" y="3276600"/>
            <a:ext cx="228600" cy="1752600"/>
          </a:xfrm>
          <a:prstGeom prst="leftBrace">
            <a:avLst>
              <a:gd name="adj1" fmla="val 63889"/>
              <a:gd name="adj2" fmla="val 50000"/>
            </a:avLst>
          </a:prstGeom>
          <a:noFill/>
          <a:ln w="28575">
            <a:solidFill>
              <a:srgbClr val="33AA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276" name="Line 13"/>
          <p:cNvSpPr>
            <a:spLocks noChangeShapeType="1"/>
          </p:cNvSpPr>
          <p:nvPr/>
        </p:nvSpPr>
        <p:spPr bwMode="auto">
          <a:xfrm flipV="1">
            <a:off x="1019175" y="3551238"/>
            <a:ext cx="0" cy="552450"/>
          </a:xfrm>
          <a:prstGeom prst="line">
            <a:avLst/>
          </a:prstGeom>
          <a:noFill/>
          <a:ln w="28575">
            <a:solidFill>
              <a:srgbClr val="33AA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77" name="Line 14"/>
          <p:cNvSpPr>
            <a:spLocks noChangeShapeType="1"/>
          </p:cNvSpPr>
          <p:nvPr/>
        </p:nvSpPr>
        <p:spPr bwMode="auto">
          <a:xfrm flipV="1">
            <a:off x="7162800" y="3562350"/>
            <a:ext cx="0" cy="552450"/>
          </a:xfrm>
          <a:prstGeom prst="line">
            <a:avLst/>
          </a:prstGeom>
          <a:noFill/>
          <a:ln w="28575">
            <a:solidFill>
              <a:srgbClr val="33AA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78" name="Line 15"/>
          <p:cNvSpPr>
            <a:spLocks noChangeShapeType="1"/>
          </p:cNvSpPr>
          <p:nvPr/>
        </p:nvSpPr>
        <p:spPr bwMode="auto">
          <a:xfrm flipV="1">
            <a:off x="8180388" y="3606800"/>
            <a:ext cx="0" cy="836613"/>
          </a:xfrm>
          <a:prstGeom prst="line">
            <a:avLst/>
          </a:prstGeom>
          <a:noFill/>
          <a:ln w="28575">
            <a:solidFill>
              <a:srgbClr val="33AA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79" name="Line 16"/>
          <p:cNvSpPr>
            <a:spLocks noChangeShapeType="1"/>
          </p:cNvSpPr>
          <p:nvPr/>
        </p:nvSpPr>
        <p:spPr bwMode="auto">
          <a:xfrm flipV="1">
            <a:off x="7315200" y="2438400"/>
            <a:ext cx="0" cy="693738"/>
          </a:xfrm>
          <a:prstGeom prst="line">
            <a:avLst/>
          </a:prstGeom>
          <a:noFill/>
          <a:ln w="28575">
            <a:solidFill>
              <a:srgbClr val="33AAFF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80" name="Line 17"/>
          <p:cNvSpPr>
            <a:spLocks noChangeShapeType="1"/>
          </p:cNvSpPr>
          <p:nvPr/>
        </p:nvSpPr>
        <p:spPr bwMode="auto">
          <a:xfrm flipV="1">
            <a:off x="1752600" y="2438400"/>
            <a:ext cx="0" cy="465138"/>
          </a:xfrm>
          <a:prstGeom prst="line">
            <a:avLst/>
          </a:prstGeom>
          <a:noFill/>
          <a:ln w="28575">
            <a:solidFill>
              <a:srgbClr val="33AAFF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16632"/>
            <a:ext cx="3960440" cy="4927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5949280"/>
            <a:ext cx="834390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16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General rule for turning a graphical model into a product of probability functions</a:t>
            </a:r>
            <a:endParaRPr lang="en-GB" sz="32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9" y="2328742"/>
            <a:ext cx="5616624" cy="2200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011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Plate notation</a:t>
            </a:r>
            <a:endParaRPr lang="en-GB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27142"/>
            <a:ext cx="3444255" cy="214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851670"/>
            <a:ext cx="3456384" cy="1691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146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Graphical models factorise,</a:t>
            </a:r>
            <a:br>
              <a:rPr lang="en-GB" sz="3200" dirty="0" smtClean="0"/>
            </a:br>
            <a:r>
              <a:rPr lang="en-GB" sz="3200" dirty="0" smtClean="0"/>
              <a:t>and thus simplify, joint probability densities</a:t>
            </a:r>
            <a:endParaRPr lang="en-GB" sz="32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04" y="1916832"/>
            <a:ext cx="8698922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2000300" y="3789040"/>
            <a:ext cx="2355676" cy="2338910"/>
            <a:chOff x="2000300" y="4139788"/>
            <a:chExt cx="2355676" cy="2338910"/>
          </a:xfrm>
        </p:grpSpPr>
        <p:pic>
          <p:nvPicPr>
            <p:cNvPr id="1843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9752" y="4437113"/>
              <a:ext cx="2016224" cy="20415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3203848" y="4139788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smtClean="0">
                  <a:latin typeface="Times New Roman" pitchFamily="18" charset="0"/>
                  <a:cs typeface="Times New Roman" pitchFamily="18" charset="0"/>
                </a:rPr>
                <a:t>K</a:t>
              </a:r>
              <a:endParaRPr lang="en-GB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000300" y="5273239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smtClean="0">
                  <a:latin typeface="Times New Roman" pitchFamily="18" charset="0"/>
                  <a:cs typeface="Times New Roman" pitchFamily="18" charset="0"/>
                </a:rPr>
                <a:t>K</a:t>
              </a:r>
              <a:endParaRPr lang="en-GB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4105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(2) statistical independence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05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1268</TotalTime>
  <Words>798</Words>
  <Application>Microsoft Office PowerPoint</Application>
  <PresentationFormat>On-screen Show (4:3)</PresentationFormat>
  <Paragraphs>201</Paragraphs>
  <Slides>41</Slides>
  <Notes>0</Notes>
  <HiddenSlides>1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Office Theme</vt:lpstr>
      <vt:lpstr>CorelPhotoPaint.Image.11</vt:lpstr>
      <vt:lpstr>Image</vt:lpstr>
      <vt:lpstr>Equation</vt:lpstr>
      <vt:lpstr>Graphical models, conditional independence and explaining away</vt:lpstr>
      <vt:lpstr>(1) Graphical models</vt:lpstr>
      <vt:lpstr>PowerPoint Presentation</vt:lpstr>
      <vt:lpstr>True or false?</vt:lpstr>
      <vt:lpstr>PowerPoint Presentation</vt:lpstr>
      <vt:lpstr>General rule for turning a graphical model into a product of probability functions</vt:lpstr>
      <vt:lpstr>Plate notation</vt:lpstr>
      <vt:lpstr>Graphical models factorise, and thus simplify, joint probability densities</vt:lpstr>
      <vt:lpstr>(2) statistical independence</vt:lpstr>
      <vt:lpstr>Independence</vt:lpstr>
      <vt:lpstr>Independence</vt:lpstr>
      <vt:lpstr>(3) multinormal distribution</vt:lpstr>
      <vt:lpstr>Multivariate normal distribution</vt:lpstr>
      <vt:lpstr>Conditional probability</vt:lpstr>
      <vt:lpstr>Outer product of two identical Gaussians is rotation-invariant</vt:lpstr>
      <vt:lpstr>Outer product of two identical Gaussians is rotation-invariant</vt:lpstr>
      <vt:lpstr>Any multivariate normal can be obtained by stretching and rotation of an isotropic multinormal</vt:lpstr>
      <vt:lpstr>(4) conditional independence</vt:lpstr>
      <vt:lpstr>Conditional independence</vt:lpstr>
      <vt:lpstr>Conditional independence</vt:lpstr>
      <vt:lpstr>Conditional independence</vt:lpstr>
      <vt:lpstr>Conditional independence</vt:lpstr>
      <vt:lpstr>Conditional independence</vt:lpstr>
      <vt:lpstr>Conditional independence</vt:lpstr>
      <vt:lpstr>(5) EXPLAINING AWAY</vt:lpstr>
      <vt:lpstr>Explaining away</vt:lpstr>
      <vt:lpstr>Explaining away</vt:lpstr>
      <vt:lpstr>Explaining away</vt:lpstr>
      <vt:lpstr>Explaining away</vt:lpstr>
      <vt:lpstr>Explaining away</vt:lpstr>
      <vt:lpstr>Explaining away</vt:lpstr>
      <vt:lpstr>Explaining away</vt:lpstr>
      <vt:lpstr>(6) the symmetry of conditional independence and explaining away</vt:lpstr>
      <vt:lpstr>PowerPoint Presentation</vt:lpstr>
      <vt:lpstr>PowerPoint Presentation</vt:lpstr>
      <vt:lpstr>[alternative/additional slides]</vt:lpstr>
      <vt:lpstr>Explaining away</vt:lpstr>
      <vt:lpstr>Explaining away</vt:lpstr>
      <vt:lpstr>Univariate normal distribution (also called Gaussian)</vt:lpstr>
      <vt:lpstr>Covariance matrix</vt:lpstr>
      <vt:lpstr>Multivariate normal distribution</vt:lpstr>
    </vt:vector>
  </TitlesOfParts>
  <Company>Medical Research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graphical models represent joint probability densities? And what is explaining away?</dc:title>
  <dc:creator>Nikolaus Kriegeskorte</dc:creator>
  <cp:lastModifiedBy>Jenna Parker</cp:lastModifiedBy>
  <cp:revision>30</cp:revision>
  <dcterms:created xsi:type="dcterms:W3CDTF">2013-10-28T19:58:26Z</dcterms:created>
  <dcterms:modified xsi:type="dcterms:W3CDTF">2013-11-06T11:19:21Z</dcterms:modified>
</cp:coreProperties>
</file>