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8" r:id="rId4"/>
    <p:sldId id="288" r:id="rId5"/>
    <p:sldId id="269" r:id="rId6"/>
    <p:sldId id="270" r:id="rId7"/>
    <p:sldId id="271" r:id="rId8"/>
    <p:sldId id="272" r:id="rId9"/>
    <p:sldId id="305" r:id="rId10"/>
    <p:sldId id="278" r:id="rId11"/>
    <p:sldId id="289" r:id="rId12"/>
    <p:sldId id="306" r:id="rId13"/>
    <p:sldId id="283" r:id="rId14"/>
    <p:sldId id="284" r:id="rId15"/>
    <p:sldId id="285" r:id="rId16"/>
    <p:sldId id="286" r:id="rId17"/>
    <p:sldId id="287" r:id="rId18"/>
    <p:sldId id="307" r:id="rId19"/>
    <p:sldId id="274" r:id="rId20"/>
    <p:sldId id="275" r:id="rId21"/>
    <p:sldId id="279" r:id="rId22"/>
    <p:sldId id="280" r:id="rId23"/>
    <p:sldId id="281" r:id="rId24"/>
    <p:sldId id="282" r:id="rId25"/>
    <p:sldId id="308" r:id="rId26"/>
    <p:sldId id="297" r:id="rId27"/>
    <p:sldId id="293" r:id="rId28"/>
    <p:sldId id="298" r:id="rId29"/>
    <p:sldId id="294" r:id="rId30"/>
    <p:sldId id="295" r:id="rId31"/>
    <p:sldId id="296" r:id="rId32"/>
    <p:sldId id="302" r:id="rId33"/>
    <p:sldId id="309" r:id="rId34"/>
    <p:sldId id="299" r:id="rId35"/>
    <p:sldId id="276" r:id="rId36"/>
    <p:sldId id="303" r:id="rId37"/>
    <p:sldId id="301" r:id="rId38"/>
    <p:sldId id="300" r:id="rId39"/>
    <p:sldId id="258" r:id="rId40"/>
    <p:sldId id="263" r:id="rId41"/>
    <p:sldId id="26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wmf"/><Relationship Id="rId1" Type="http://schemas.openxmlformats.org/officeDocument/2006/relationships/image" Target="../media/image18.wmf"/><Relationship Id="rId4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9CEC-B7CD-4B4E-AE01-8C9449F927FD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6F09-092D-4FBD-81B5-DCB127343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1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A304-2941-4F12-9B30-29BA35975360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4E63-2330-4645-9CE4-3F847B60B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94A0-0776-467B-80C6-B510ED0CB9B5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7CC0-F9B6-4F6B-ABE1-CDCE1B9496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9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ACC22-A95E-4ACC-A6AB-E4E2605D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A5FC-2350-4B92-8066-A3EB6C95D09C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D56C-E016-4594-9775-48E44102E0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5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775D-4350-453C-B2E9-20DA42753AFB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F9CE-4244-4CA2-9888-2C0B0A0D1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8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17E2-2D14-4573-802F-EDC2BDB521AB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CE65-0137-45F3-B791-E171E46DE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C62D-41B5-44D3-BDB5-36E492BF7398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27BD-92DA-4E4F-B9AC-F8D708CA75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6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B0A0-A396-4891-99D6-2BE2B3C8D568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025A-81DC-4363-AC41-39605CF4E7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052B-1480-440A-BDFE-D0EA77ECFB8C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2AEF-2741-4C8B-AB34-162789AE9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0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1496-0AEA-4B03-A77C-CC7CBA8CED9F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5D23-3DCE-4A56-842C-2E248A74B9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3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1C5B-C486-4E4B-859F-E4EDA7EBB536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B635-1B93-43AF-BF03-094CA151B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77A433-582D-4CD9-9F9E-06077A013DA0}" type="datetimeFigureOut">
              <a:rPr lang="en-GB"/>
              <a:pPr>
                <a:defRPr/>
              </a:pPr>
              <a:t>06/11/2013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6924C-B4BC-43F4-81A4-A8F7D8B31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png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Graphical models, conditional independence and explaining away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Nikolaus Kriegeskorte, 29 October 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9. What is a graphical model and how is it related to a multivariate probability distribution?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10. What is a Bayesian network (or Bayes net)?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11. What is “explaining away”?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12. How can Bayesian inference be performed on complex models?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Independence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86363"/>
              </p:ext>
            </p:extLst>
          </p:nvPr>
        </p:nvGraphicFramePr>
        <p:xfrm>
          <a:off x="1979712" y="1988840"/>
          <a:ext cx="524616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CorelPhotoPaint.Image.11" r:id="rId3" imgW="4361905" imgH="2095238" progId="CorelPhotoPaint.Image.11">
                  <p:embed/>
                </p:oleObj>
              </mc:Choice>
              <mc:Fallback>
                <p:oleObj name="CorelPhotoPaint.Image.11" r:id="rId3" imgW="4361905" imgH="2095238" progId="CorelPhotoPaint.Image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988840"/>
                        <a:ext cx="5246162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4581128"/>
            <a:ext cx="42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p( x | y=y1 ) = p( x | y=y2 ), for all y1, y2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739" y="511654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= p(x) p(y)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634" y="23488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p(x)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2077" y="24836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p(y)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8610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x,y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2438400" y="6019800"/>
            <a:ext cx="450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0"/>
              <a:t>Stone, Trends in Cognitive Sciences, 2002</a:t>
            </a:r>
          </a:p>
        </p:txBody>
      </p:sp>
      <p:pic>
        <p:nvPicPr>
          <p:cNvPr id="519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8229600" cy="2209800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431444" y="1491516"/>
            <a:ext cx="828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which of the following bivariate distributions are X and Y </a:t>
            </a:r>
            <a:r>
              <a:rPr lang="en-GB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indpendent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60" y="2132856"/>
            <a:ext cx="88924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03648" y="45811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1128" y="335699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57497" y="481979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ym typeface="Wingdings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6413" y="4819799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4819799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315" y="4819799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(3) </a:t>
            </a:r>
            <a:r>
              <a:rPr lang="en-GB" dirty="0" err="1" smtClean="0"/>
              <a:t>multinormal</a:t>
            </a:r>
            <a:r>
              <a:rPr lang="en-GB" dirty="0" smtClean="0"/>
              <a:t> distribution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Multivariate normal distribution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sz="2300" smtClean="0"/>
              <a:t>any multidimensional distribution that </a:t>
            </a:r>
            <a:r>
              <a:rPr lang="en-US" sz="2300" b="1" i="1" smtClean="0"/>
              <a:t>can be obtained as the outer product of univariate Gaussians</a:t>
            </a:r>
            <a:r>
              <a:rPr lang="en-US" sz="2300" i="1" smtClean="0"/>
              <a:t> </a:t>
            </a:r>
            <a:r>
              <a:rPr lang="en-US" sz="2300" smtClean="0"/>
              <a:t>along orthogonal axes.</a:t>
            </a:r>
          </a:p>
          <a:p>
            <a:endParaRPr lang="en-US" sz="2300" smtClean="0"/>
          </a:p>
          <a:p>
            <a:r>
              <a:rPr lang="en-US" sz="2300" smtClean="0"/>
              <a:t>Axes need not coincide with the original axes (can be rotated).</a:t>
            </a:r>
          </a:p>
          <a:p>
            <a:endParaRPr lang="en-US" sz="2300" smtClean="0"/>
          </a:p>
          <a:p>
            <a:r>
              <a:rPr lang="en-US" sz="2300" smtClean="0"/>
              <a:t>Widths of unidimensional Gaussians may vary.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5181600" y="1752600"/>
          <a:ext cx="34750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CorelPhotoPaint.Image.11" r:id="rId3" imgW="9739683" imgH="11390476" progId="CorelPhotoPaint.Image.11">
                  <p:embed/>
                </p:oleObj>
              </mc:Choice>
              <mc:Fallback>
                <p:oleObj name="CorelPhotoPaint.Image.11" r:id="rId3" imgW="9739683" imgH="11390476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52600"/>
                        <a:ext cx="34750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</a:t>
            </a:r>
          </a:p>
        </p:txBody>
      </p:sp>
      <p:graphicFrame>
        <p:nvGraphicFramePr>
          <p:cNvPr id="5160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00288" y="1600200"/>
          <a:ext cx="454183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CorelPhotoPaint.Image.11" r:id="rId3" imgW="6161486" imgH="6141016" progId="CorelPhotoPaint.Image.11">
                  <p:embed/>
                </p:oleObj>
              </mc:Choice>
              <mc:Fallback>
                <p:oleObj name="CorelPhotoPaint.Image.11" r:id="rId3" imgW="6161486" imgH="6141016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1600200"/>
                        <a:ext cx="4541837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7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7788" y="627063"/>
          <a:ext cx="4797425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Image" r:id="rId3" imgW="4571622" imgH="4571622" progId="Photoshop.Image.7">
                  <p:embed/>
                </p:oleObj>
              </mc:Choice>
              <mc:Fallback>
                <p:oleObj name="Image" r:id="rId3" imgW="4571622" imgH="457162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627063"/>
                        <a:ext cx="4797425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86200" y="625475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Image" r:id="rId5" imgW="4571622" imgH="4571622" progId="Photoshop.Image.7">
                  <p:embed/>
                </p:oleObj>
              </mc:Choice>
              <mc:Fallback>
                <p:oleObj name="Image" r:id="rId5" imgW="4571622" imgH="457162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25475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Outer product of two identical Gaussians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is rotation-invariant</a:t>
            </a:r>
          </a:p>
        </p:txBody>
      </p:sp>
      <p:sp>
        <p:nvSpPr>
          <p:cNvPr id="717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24400"/>
            <a:ext cx="7848600" cy="1401763"/>
          </a:xfrm>
          <a:noFill/>
        </p:spPr>
        <p:txBody>
          <a:bodyPr anchor="b" anchorCtr="1"/>
          <a:lstStyle/>
          <a:p>
            <a:pPr>
              <a:buFontTx/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Thus: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any oblique marginal sum is Gaussian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any oblique slice is Gaussian (conditional probability)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229475" y="256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5851525" y="280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637088" y="600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685800" y="2362200"/>
          <a:ext cx="2851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8" name="Equation" r:id="rId7" imgW="1282700" imgH="203200" progId="Equation.3">
                  <p:embed/>
                </p:oleObj>
              </mc:Choice>
              <mc:Fallback>
                <p:oleObj name="Equation" r:id="rId7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2851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2"/>
          <p:cNvGraphicFramePr>
            <a:graphicFrameLocks noChangeAspect="1"/>
          </p:cNvGraphicFramePr>
          <p:nvPr/>
        </p:nvGraphicFramePr>
        <p:xfrm>
          <a:off x="685800" y="2971800"/>
          <a:ext cx="35004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9" name="Equation" r:id="rId9" imgW="1574800" imgH="228600" progId="Equation.3">
                  <p:embed/>
                </p:oleObj>
              </mc:Choice>
              <mc:Fallback>
                <p:oleObj name="Equation" r:id="rId9" imgW="1574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5004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4648200" y="19812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>
                <a:solidFill>
                  <a:srgbClr val="33ECFF"/>
                </a:solidFill>
                <a:latin typeface="Times New Roman" pitchFamily="18" charset="0"/>
              </a:rPr>
              <a:t>p(x)</a:t>
            </a: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6553200" y="1752600"/>
            <a:ext cx="59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p(y)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6781800" y="4800600"/>
            <a:ext cx="78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i="1">
                <a:latin typeface="Times New Roman" pitchFamily="18" charset="0"/>
              </a:rPr>
              <a:t>p(x,y)</a:t>
            </a:r>
          </a:p>
        </p:txBody>
      </p:sp>
    </p:spTree>
    <p:extLst>
      <p:ext uri="{BB962C8B-B14F-4D97-AF65-F5344CB8AC3E}">
        <p14:creationId xmlns:p14="http://schemas.microsoft.com/office/powerpoint/2010/main" val="2022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Outer product of two identical Gaussians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is rotation-invariant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7229475" y="2560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851525" y="280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637088" y="600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685800" y="2362200"/>
          <a:ext cx="2851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3" imgW="1282700" imgH="203200" progId="Equation.3">
                  <p:embed/>
                </p:oleObj>
              </mc:Choice>
              <mc:Fallback>
                <p:oleObj name="Equation" r:id="rId3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2851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685800" y="2971800"/>
          <a:ext cx="35004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5" imgW="1574800" imgH="228600" progId="Equation.3">
                  <p:embed/>
                </p:oleObj>
              </mc:Choice>
              <mc:Fallback>
                <p:oleObj name="Equation" r:id="rId5" imgW="1574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350043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4114800" y="1905000"/>
          <a:ext cx="445770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Image" r:id="rId7" imgW="6022350" imgH="3547579" progId="Photoshop.Image.7">
                  <p:embed/>
                </p:oleObj>
              </mc:Choice>
              <mc:Fallback>
                <p:oleObj name="Image" r:id="rId7" imgW="6022350" imgH="354757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05000"/>
                        <a:ext cx="4457700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4114800" y="1371600"/>
            <a:ext cx="4457700" cy="4457700"/>
            <a:chOff x="2544" y="816"/>
            <a:chExt cx="2808" cy="2808"/>
          </a:xfrm>
        </p:grpSpPr>
        <p:graphicFrame>
          <p:nvGraphicFramePr>
            <p:cNvPr id="8203" name="Object 13"/>
            <p:cNvGraphicFramePr>
              <a:graphicFrameLocks noChangeAspect="1"/>
            </p:cNvGraphicFramePr>
            <p:nvPr/>
          </p:nvGraphicFramePr>
          <p:xfrm>
            <a:off x="2544" y="816"/>
            <a:ext cx="2808" cy="2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3" name="Image" r:id="rId9" imgW="5181172" imgH="5181172" progId="Photoshop.Image.7">
                    <p:embed/>
                  </p:oleObj>
                </mc:Choice>
                <mc:Fallback>
                  <p:oleObj name="Image" r:id="rId9" imgW="5181172" imgH="5181172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816"/>
                          <a:ext cx="2808" cy="28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Line 19"/>
            <p:cNvSpPr>
              <a:spLocks noChangeShapeType="1"/>
            </p:cNvSpPr>
            <p:nvPr/>
          </p:nvSpPr>
          <p:spPr bwMode="auto">
            <a:xfrm flipH="1" flipV="1">
              <a:off x="3360" y="2016"/>
              <a:ext cx="67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5" name="Line 20"/>
            <p:cNvSpPr>
              <a:spLocks noChangeShapeType="1"/>
            </p:cNvSpPr>
            <p:nvPr/>
          </p:nvSpPr>
          <p:spPr bwMode="auto">
            <a:xfrm flipH="1">
              <a:off x="3792" y="2160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Line 21"/>
            <p:cNvSpPr>
              <a:spLocks noChangeShapeType="1"/>
            </p:cNvSpPr>
            <p:nvPr/>
          </p:nvSpPr>
          <p:spPr bwMode="auto">
            <a:xfrm flipH="1" flipV="1">
              <a:off x="3360" y="2016"/>
              <a:ext cx="4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Text Box 22"/>
            <p:cNvSpPr txBox="1">
              <a:spLocks noChangeArrowheads="1"/>
            </p:cNvSpPr>
            <p:nvPr/>
          </p:nvSpPr>
          <p:spPr bwMode="auto">
            <a:xfrm>
              <a:off x="3888" y="214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 i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208" name="Text Box 23"/>
            <p:cNvSpPr txBox="1">
              <a:spLocks noChangeArrowheads="1"/>
            </p:cNvSpPr>
            <p:nvPr/>
          </p:nvSpPr>
          <p:spPr bwMode="auto">
            <a:xfrm>
              <a:off x="3408" y="2098"/>
              <a:ext cx="23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 i="1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209" name="Text Box 24"/>
            <p:cNvSpPr txBox="1">
              <a:spLocks noChangeArrowheads="1"/>
            </p:cNvSpPr>
            <p:nvPr/>
          </p:nvSpPr>
          <p:spPr bwMode="auto">
            <a:xfrm>
              <a:off x="3600" y="1762"/>
              <a:ext cx="2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457200" y="4724400"/>
            <a:ext cx="78486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marL="342900" indent="-342900"/>
            <a:r>
              <a:rPr lang="en-US" dirty="0">
                <a:latin typeface="Arial" pitchFamily="34" charset="0"/>
                <a:cs typeface="Arial" pitchFamily="34" charset="0"/>
              </a:rPr>
              <a:t>Thus: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any oblique marginal sum is Gaussian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any oblique slice is Gaussian (conditional probability)</a:t>
            </a:r>
          </a:p>
        </p:txBody>
      </p:sp>
    </p:spTree>
    <p:extLst>
      <p:ext uri="{BB962C8B-B14F-4D97-AF65-F5344CB8AC3E}">
        <p14:creationId xmlns:p14="http://schemas.microsoft.com/office/powerpoint/2010/main" val="10255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2800" smtClean="0"/>
              <a:t>Any multivariate normal can be obtained by</a:t>
            </a:r>
            <a:br>
              <a:rPr lang="en-US" sz="2800" smtClean="0"/>
            </a:br>
            <a:r>
              <a:rPr lang="en-US" sz="2800" smtClean="0"/>
              <a:t>stretching and rotation of an isotropic multinormal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Thus, as for the isotropic case, all oblique marginals and slices are Gaussian for multinormals in general.</a:t>
            </a: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1447800" y="1828800"/>
          <a:ext cx="6248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CorelPhotoPaint.Image.11" r:id="rId3" imgW="5187267" imgH="2657636" progId="CorelPhotoPaint.Image.11">
                  <p:embed/>
                </p:oleObj>
              </mc:Choice>
              <mc:Fallback>
                <p:oleObj name="CorelPhotoPaint.Image.11" r:id="rId3" imgW="5187267" imgH="2657636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248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8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(4) conditional independence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6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(1) Graphical models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:\talks\Nikolaus Kriegeskorte\bayesianIG\abcConditionalDependenciesAndCorrs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7" y="1702870"/>
            <a:ext cx="4730245" cy="45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3893284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p(c)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4488" y="1587272"/>
            <a:ext cx="4972342" cy="3581593"/>
            <a:chOff x="384488" y="1587272"/>
            <a:chExt cx="4972342" cy="3581593"/>
          </a:xfrm>
        </p:grpSpPr>
        <p:sp>
          <p:nvSpPr>
            <p:cNvPr id="16" name="TextBox 15"/>
            <p:cNvSpPr txBox="1"/>
            <p:nvPr/>
          </p:nvSpPr>
          <p:spPr>
            <a:xfrm>
              <a:off x="2674918" y="1587272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9701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c+noise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488" y="4516740"/>
              <a:ext cx="9605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r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31296" y="49122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6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Y:\talks\Nikolaus Kriegeskorte\bayesianIG\abcConditionalDependenciesAndCorrs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7" y="1702870"/>
            <a:ext cx="4730245" cy="45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488" y="1587272"/>
            <a:ext cx="4972342" cy="3581593"/>
            <a:chOff x="384488" y="1587272"/>
            <a:chExt cx="4972342" cy="3581593"/>
          </a:xfrm>
        </p:grpSpPr>
        <p:sp>
          <p:nvSpPr>
            <p:cNvPr id="12" name="TextBox 11"/>
            <p:cNvSpPr txBox="1"/>
            <p:nvPr/>
          </p:nvSpPr>
          <p:spPr>
            <a:xfrm>
              <a:off x="2674918" y="1587272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9701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c+noise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488" y="4516740"/>
              <a:ext cx="9605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r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0152" y="3893284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p(c)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1296" y="49122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8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Y:\talks\Nikolaus Kriegeskorte\bayesianIG\abcConditionalDependenciesAndCorrs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6" y="1702870"/>
            <a:ext cx="4730246" cy="45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488" y="1587272"/>
            <a:ext cx="4972342" cy="3581593"/>
            <a:chOff x="384488" y="1587272"/>
            <a:chExt cx="4972342" cy="3581593"/>
          </a:xfrm>
        </p:grpSpPr>
        <p:sp>
          <p:nvSpPr>
            <p:cNvPr id="12" name="TextBox 11"/>
            <p:cNvSpPr txBox="1"/>
            <p:nvPr/>
          </p:nvSpPr>
          <p:spPr>
            <a:xfrm>
              <a:off x="2674918" y="1587272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9701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c+noise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488" y="4516740"/>
              <a:ext cx="9605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r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0152" y="3893284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p(c)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1296" y="49122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53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Y:\talks\Nikolaus Kriegeskorte\bayesianIG\abcConditionalDependenciesAndCorrs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7" y="1700808"/>
            <a:ext cx="4730245" cy="46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488" y="1587272"/>
            <a:ext cx="4972342" cy="3581593"/>
            <a:chOff x="384488" y="1587272"/>
            <a:chExt cx="4972342" cy="3581593"/>
          </a:xfrm>
        </p:grpSpPr>
        <p:sp>
          <p:nvSpPr>
            <p:cNvPr id="12" name="TextBox 11"/>
            <p:cNvSpPr txBox="1"/>
            <p:nvPr/>
          </p:nvSpPr>
          <p:spPr>
            <a:xfrm>
              <a:off x="2674918" y="1587272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9701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c+noise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488" y="4516740"/>
              <a:ext cx="9605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r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0152" y="3893284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p(c)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1296" y="49122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2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Y:\talks\Nikolaus Kriegeskorte\bayesianIG\abcConditionalDependenciesAndCorrs_fina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7" y="1700808"/>
            <a:ext cx="4730245" cy="46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488" y="1587272"/>
            <a:ext cx="4972342" cy="3581593"/>
            <a:chOff x="384488" y="1587272"/>
            <a:chExt cx="4972342" cy="3581593"/>
          </a:xfrm>
        </p:grpSpPr>
        <p:sp>
          <p:nvSpPr>
            <p:cNvPr id="12" name="TextBox 11"/>
            <p:cNvSpPr txBox="1"/>
            <p:nvPr/>
          </p:nvSpPr>
          <p:spPr>
            <a:xfrm>
              <a:off x="2674918" y="1587272"/>
              <a:ext cx="31290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GB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9701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c+noise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4488" y="4516740"/>
              <a:ext cx="9605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  <a:p>
              <a:pPr algn="r"/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= </a:t>
              </a:r>
              <a:r>
                <a:rPr lang="en-GB" sz="14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+noise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940152" y="3893284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p(c)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31296" y="491221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39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(5) EXPLAINING AWAY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Y:\talks\Nikolaus Kriegeskorte\bayesianIG\abcConditionalDependenciesAndCorrs_explAway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2" y="1702913"/>
            <a:ext cx="4381014" cy="46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12" name="TextBox 11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5" name="Rectangle 4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24" name="Rectangle 23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</p:spTree>
    <p:extLst>
      <p:ext uri="{BB962C8B-B14F-4D97-AF65-F5344CB8AC3E}">
        <p14:creationId xmlns:p14="http://schemas.microsoft.com/office/powerpoint/2010/main" val="39918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Y:\talks\Nikolaus Kriegeskorte\bayesianIG\abcConditionalDependenciesAndCorrs_explAway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2" y="1700808"/>
            <a:ext cx="4381014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4" name="TextBox 23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30" name="Rectangle 29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33" name="Rectangle 32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</p:spTree>
    <p:extLst>
      <p:ext uri="{BB962C8B-B14F-4D97-AF65-F5344CB8AC3E}">
        <p14:creationId xmlns:p14="http://schemas.microsoft.com/office/powerpoint/2010/main" val="28823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Y:\talks\Nikolaus Kriegeskorte\bayesianIG\abcConditionalDependenciesAndCorrs_explAway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2" y="1700808"/>
            <a:ext cx="4381014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4" name="TextBox 23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15" name="Rectangle 14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22" name="Rectangle 21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</p:spTree>
    <p:extLst>
      <p:ext uri="{BB962C8B-B14F-4D97-AF65-F5344CB8AC3E}">
        <p14:creationId xmlns:p14="http://schemas.microsoft.com/office/powerpoint/2010/main" val="9538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Y:\talks\Nikolaus Kriegeskorte\bayesianIG\abcConditionalDependenciesAndCorrs_explAway3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00808"/>
            <a:ext cx="4390256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4" name="TextBox 23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30" name="Rectangle 29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33" name="Rectangle 32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</p:spTree>
    <p:extLst>
      <p:ext uri="{BB962C8B-B14F-4D97-AF65-F5344CB8AC3E}">
        <p14:creationId xmlns:p14="http://schemas.microsoft.com/office/powerpoint/2010/main" val="20218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389288" cy="408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82" y="5763643"/>
            <a:ext cx="5343722" cy="7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Y:\talks\Nikolaus Kriegeskorte\bayesianIG\abcConditionalDependenciesAndCorrs_explAway4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1700808"/>
            <a:ext cx="4390257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2" name="TextBox 21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28" name="Rectangle 27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31" name="Rectangle 30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</p:spTree>
    <p:extLst>
      <p:ext uri="{BB962C8B-B14F-4D97-AF65-F5344CB8AC3E}">
        <p14:creationId xmlns:p14="http://schemas.microsoft.com/office/powerpoint/2010/main" val="13086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Y:\talks\Nikolaus Kriegeskorte\bayesianIG\abcConditionalDependenciesAndCorrs_explAway_final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00808"/>
            <a:ext cx="4390256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3893284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2552" y="4618159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a,b|c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a,b,c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/ p(c)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823650" y="4912216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= p(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c|a,b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p(a) p(b)</a:t>
            </a:r>
          </a:p>
          <a:p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 / p(c)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2" name="TextBox 21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28" name="Rectangle 27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31" name="Rectangle 30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1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26634" name="Picture 10" descr="Y:\talks\Nikolaus Kriegeskorte\bayesianIG\abcConditionalDependenciesAndCorrs_explAway_final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7" y="1700808"/>
            <a:ext cx="4390256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120353" y="1587272"/>
            <a:ext cx="4961294" cy="3535179"/>
            <a:chOff x="395536" y="1587272"/>
            <a:chExt cx="4961294" cy="3535179"/>
          </a:xfrm>
        </p:grpSpPr>
        <p:sp>
          <p:nvSpPr>
            <p:cNvPr id="22" name="TextBox 21"/>
            <p:cNvSpPr txBox="1"/>
            <p:nvPr/>
          </p:nvSpPr>
          <p:spPr>
            <a:xfrm>
              <a:off x="2674918" y="1587272"/>
              <a:ext cx="14414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               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26628" name="Picture 4" descr="E:\nikoCBUworkstation2012\art\screenshots\ScreenShot20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" y="4838166"/>
            <a:ext cx="2376264" cy="1767221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:\nikoCBUworkstation2012\art\screenshots\ScreenShot199.bm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6" b="96844" l="5155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61" y="4231934"/>
            <a:ext cx="2731076" cy="2379133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69454"/>
              </p:ext>
            </p:extLst>
          </p:nvPr>
        </p:nvGraphicFramePr>
        <p:xfrm>
          <a:off x="397326" y="332656"/>
          <a:ext cx="1141128" cy="41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28"/>
              </a:tblGrid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Flanders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murderer</a:t>
                      </a:r>
                      <a:endParaRPr lang="en-GB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innocent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murderer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innocent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innocent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innocent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innocent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72842"/>
              </p:ext>
            </p:extLst>
          </p:nvPr>
        </p:nvGraphicFramePr>
        <p:xfrm>
          <a:off x="7752009" y="332656"/>
          <a:ext cx="1141128" cy="418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28"/>
              </a:tblGrid>
              <a:tr h="523010">
                <a:tc>
                  <a:txBody>
                    <a:bodyPr/>
                    <a:lstStyle/>
                    <a:p>
                      <a:r>
                        <a:rPr lang="en-GB" dirty="0" smtClean="0"/>
                        <a:t>Fridge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none</a:t>
                      </a:r>
                      <a:endParaRPr lang="en-GB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lettuce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lettuce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none</a:t>
                      </a:r>
                      <a:endParaRPr lang="en-GB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lettuce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none</a:t>
                      </a:r>
                      <a:endParaRPr lang="en-GB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301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none</a:t>
                      </a:r>
                      <a:endParaRPr lang="en-GB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3" descr="E:\nikoCBUworkstation2012\art\screenshots\ScreenShot198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97024" l="853" r="97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47" y="-185117"/>
            <a:ext cx="2224556" cy="1913270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(6) the symmetry of conditional independence and explaining away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Conditional independence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Explaining away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79" y="1371030"/>
            <a:ext cx="22669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" y="2982094"/>
            <a:ext cx="37433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524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42" y="1412776"/>
            <a:ext cx="20669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[alternative/additional slides]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32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599892" y="3300200"/>
            <a:ext cx="1944216" cy="1205186"/>
            <a:chOff x="3849151" y="3300200"/>
            <a:chExt cx="1944216" cy="1205186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151" y="3300200"/>
              <a:ext cx="1944216" cy="120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4220229" y="3725105"/>
              <a:ext cx="486692" cy="360040"/>
              <a:chOff x="6664966" y="2629769"/>
              <a:chExt cx="486692" cy="360040"/>
            </a:xfrm>
          </p:grpSpPr>
          <p:sp>
            <p:nvSpPr>
              <p:cNvPr id="28" name="Rectangle 27"/>
              <p:cNvSpPr/>
              <p:nvPr/>
            </p:nvSpPr>
            <p:spPr>
              <a:xfrm rot="18960386">
                <a:off x="6664966" y="2742815"/>
                <a:ext cx="486692" cy="117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6734621" y="2629769"/>
                <a:ext cx="360040" cy="360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 flipH="1">
              <a:off x="4933194" y="3720343"/>
              <a:ext cx="486692" cy="360040"/>
              <a:chOff x="6664966" y="2629769"/>
              <a:chExt cx="486692" cy="360040"/>
            </a:xfrm>
          </p:grpSpPr>
          <p:sp>
            <p:nvSpPr>
              <p:cNvPr id="31" name="Rectangle 30"/>
              <p:cNvSpPr/>
              <p:nvPr/>
            </p:nvSpPr>
            <p:spPr>
              <a:xfrm rot="18960386">
                <a:off x="6664966" y="2742815"/>
                <a:ext cx="486692" cy="1174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734621" y="2629769"/>
                <a:ext cx="360040" cy="360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627" name="Picture 3" descr="E:\nikoCBUworkstation2012\art\screenshots\ScreenShot198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5" b="97024" l="853" r="97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90" y="1122490"/>
            <a:ext cx="2532020" cy="2177710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E:\nikoCBUworkstation2012\art\screenshots\ScreenShot209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36" y="4594059"/>
            <a:ext cx="2400697" cy="1785392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:\nikoCBUworkstation2012\art\screenshots\ScreenShot199.bmp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6" b="96844" l="5155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30" y="4391418"/>
            <a:ext cx="2514737" cy="2190673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Y:\talks\Nikolaus Kriegeskorte\bayesianIG\abcConditionalDependenciesAndCorrs_explAway_final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00808"/>
            <a:ext cx="4390256" cy="4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away</a:t>
            </a:r>
            <a:endParaRPr lang="en-GB" dirty="0"/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8" y="2204864"/>
            <a:ext cx="1944216" cy="12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95536" y="1587272"/>
            <a:ext cx="4961294" cy="3535179"/>
            <a:chOff x="395536" y="1587272"/>
            <a:chExt cx="4961294" cy="3535179"/>
          </a:xfrm>
        </p:grpSpPr>
        <p:sp>
          <p:nvSpPr>
            <p:cNvPr id="22" name="TextBox 21"/>
            <p:cNvSpPr txBox="1"/>
            <p:nvPr/>
          </p:nvSpPr>
          <p:spPr>
            <a:xfrm>
              <a:off x="2674918" y="1587272"/>
              <a:ext cx="1518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c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= a+b+noise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95536" y="4614967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51206" y="4576172"/>
              <a:ext cx="905624" cy="507484"/>
            </a:xfrm>
            <a:prstGeom prst="roundRect">
              <a:avLst>
                <a:gd name="adj" fmla="val 271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4928" y="45533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7674" y="4516740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64966" y="2629769"/>
            <a:ext cx="486692" cy="360040"/>
            <a:chOff x="6664966" y="2629769"/>
            <a:chExt cx="486692" cy="360040"/>
          </a:xfrm>
        </p:grpSpPr>
        <p:sp>
          <p:nvSpPr>
            <p:cNvPr id="28" name="Rectangle 27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7377931" y="2625007"/>
            <a:ext cx="486692" cy="360040"/>
            <a:chOff x="6664966" y="2629769"/>
            <a:chExt cx="486692" cy="360040"/>
          </a:xfrm>
        </p:grpSpPr>
        <p:sp>
          <p:nvSpPr>
            <p:cNvPr id="31" name="Rectangle 30"/>
            <p:cNvSpPr/>
            <p:nvPr/>
          </p:nvSpPr>
          <p:spPr>
            <a:xfrm rot="18960386">
              <a:off x="6664966" y="2742815"/>
              <a:ext cx="486692" cy="117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734621" y="2629769"/>
              <a:ext cx="360040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7" name="Picture 3" descr="E:\nikoCBUworkstation2012\art\screenshots\ScreenShot198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5" b="97024" l="853" r="97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6" y="27154"/>
            <a:ext cx="2532020" cy="2177710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E:\nikoCBUworkstation2012\art\screenshots\ScreenShot209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85" y="3498723"/>
            <a:ext cx="2400697" cy="1785392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E:\nikoCBUworkstation2012\art\screenshots\ScreenShot199.bm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6" b="96844" l="5155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50" y="3407952"/>
            <a:ext cx="2514737" cy="2190673"/>
          </a:xfrm>
          <a:prstGeom prst="rect">
            <a:avLst/>
          </a:prstGeom>
          <a:noFill/>
          <a:effectLst>
            <a:outerShdw blurRad="279400" dist="139700" dir="75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Univariate normal distribution</a:t>
            </a:r>
            <a:br>
              <a:rPr lang="en-US" smtClean="0"/>
            </a:br>
            <a:r>
              <a:rPr lang="en-US" sz="2400" smtClean="0"/>
              <a:t>(also called Gaussian)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689225" y="292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914400" y="1676400"/>
          <a:ext cx="35814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1422400" imgH="495300" progId="Equation.3">
                  <p:embed/>
                </p:oleObj>
              </mc:Choice>
              <mc:Fallback>
                <p:oleObj name="Equation" r:id="rId3" imgW="1422400" imgH="495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58140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6303963" y="431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6765925" y="379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2530475" y="5048250"/>
          <a:ext cx="10064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266584" imgH="228501" progId="Equation.3">
                  <p:embed/>
                </p:oleObj>
              </mc:Choice>
              <mc:Fallback>
                <p:oleObj name="Equation" r:id="rId5" imgW="266584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048250"/>
                        <a:ext cx="10064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2033588" y="5561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1047750" y="1706563"/>
            <a:ext cx="3067050" cy="1828800"/>
            <a:chOff x="660" y="1075"/>
            <a:chExt cx="1932" cy="1152"/>
          </a:xfrm>
        </p:grpSpPr>
        <p:sp>
          <p:nvSpPr>
            <p:cNvPr id="5138" name="Text Box 19"/>
            <p:cNvSpPr txBox="1">
              <a:spLocks noChangeArrowheads="1"/>
            </p:cNvSpPr>
            <p:nvPr/>
          </p:nvSpPr>
          <p:spPr bwMode="auto">
            <a:xfrm>
              <a:off x="660" y="1996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33AAFF"/>
                  </a:solidFill>
                </a:rPr>
                <a:t>maximum probability density</a:t>
              </a:r>
            </a:p>
          </p:txBody>
        </p:sp>
        <p:sp>
          <p:nvSpPr>
            <p:cNvPr id="5139" name="AutoShape 20"/>
            <p:cNvSpPr>
              <a:spLocks noChangeArrowheads="1"/>
            </p:cNvSpPr>
            <p:nvPr/>
          </p:nvSpPr>
          <p:spPr bwMode="auto">
            <a:xfrm>
              <a:off x="1291" y="1075"/>
              <a:ext cx="670" cy="8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AA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1295400" y="4800600"/>
            <a:ext cx="169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/>
              <a:t>essentially...</a:t>
            </a:r>
          </a:p>
        </p:txBody>
      </p:sp>
      <p:pic>
        <p:nvPicPr>
          <p:cNvPr id="5131" name="Picture 22" descr="normalDistribution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66950"/>
            <a:ext cx="4191000" cy="3143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1890713" y="2876550"/>
            <a:ext cx="2051050" cy="595313"/>
            <a:chOff x="1191" y="1812"/>
            <a:chExt cx="1292" cy="375"/>
          </a:xfrm>
        </p:grpSpPr>
        <p:sp>
          <p:nvSpPr>
            <p:cNvPr id="5136" name="Text Box 25"/>
            <p:cNvSpPr txBox="1">
              <a:spLocks noChangeArrowheads="1"/>
            </p:cNvSpPr>
            <p:nvPr/>
          </p:nvSpPr>
          <p:spPr bwMode="auto">
            <a:xfrm>
              <a:off x="1191" y="1956"/>
              <a:ext cx="1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>
                  <a:solidFill>
                    <a:srgbClr val="33AAFF"/>
                  </a:solidFill>
                </a:rPr>
                <a:t>standard deviation</a:t>
              </a:r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 flipV="1">
              <a:off x="1837" y="1812"/>
              <a:ext cx="0" cy="192"/>
            </a:xfrm>
            <a:prstGeom prst="line">
              <a:avLst/>
            </a:prstGeom>
            <a:noFill/>
            <a:ln w="38100">
              <a:solidFill>
                <a:srgbClr val="33AA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2330450" y="2438400"/>
            <a:ext cx="2012950" cy="976313"/>
            <a:chOff x="1468" y="1536"/>
            <a:chExt cx="1268" cy="615"/>
          </a:xfrm>
        </p:grpSpPr>
        <p:sp>
          <p:nvSpPr>
            <p:cNvPr id="5134" name="Text Box 28"/>
            <p:cNvSpPr txBox="1">
              <a:spLocks noChangeArrowheads="1"/>
            </p:cNvSpPr>
            <p:nvPr/>
          </p:nvSpPr>
          <p:spPr bwMode="auto">
            <a:xfrm>
              <a:off x="1468" y="1920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AAFF"/>
                  </a:solidFill>
                  <a:latin typeface="Arial" charset="0"/>
                </a:rPr>
                <a:t>width and location</a:t>
              </a:r>
            </a:p>
          </p:txBody>
        </p:sp>
        <p:sp>
          <p:nvSpPr>
            <p:cNvPr id="5135" name="Line 29"/>
            <p:cNvSpPr>
              <a:spLocks noChangeShapeType="1"/>
            </p:cNvSpPr>
            <p:nvPr/>
          </p:nvSpPr>
          <p:spPr bwMode="auto">
            <a:xfrm flipV="1">
              <a:off x="2448" y="1536"/>
              <a:ext cx="0" cy="432"/>
            </a:xfrm>
            <a:prstGeom prst="line">
              <a:avLst/>
            </a:prstGeom>
            <a:noFill/>
            <a:ln w="38100">
              <a:solidFill>
                <a:srgbClr val="33AA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41330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800" dirty="0" smtClean="0"/>
              <a:t>A graphical model can represent causal relationships.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Variable c is a linear combination of a and b.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If we know a and b, we know c.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Variables a and b independently influence c.</a:t>
            </a:r>
          </a:p>
          <a:p>
            <a:pPr>
              <a:spcBef>
                <a:spcPts val="1800"/>
              </a:spcBef>
            </a:pPr>
            <a:endParaRPr lang="en-GB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4067"/>
            <a:ext cx="2686588" cy="249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82" y="5763643"/>
            <a:ext cx="5343722" cy="7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4469" y="1867471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ym typeface="Wingdings"/>
              </a:rPr>
              <a:t>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947591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696699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0373" y="4725144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Covariance matrix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886200" y="1600200"/>
          <a:ext cx="4021138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CorelPhotoPaint.Image.11" r:id="rId3" imgW="4571429" imgH="5422403" progId="CorelPhotoPaint.Image.11">
                  <p:embed/>
                </p:oleObj>
              </mc:Choice>
              <mc:Fallback>
                <p:oleObj name="CorelPhotoPaint.Image.11" r:id="rId3" imgW="4571429" imgH="5422403" progId="CorelPhotoPaint.Image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4021138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597650" y="3136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2057400" y="2057400"/>
          <a:ext cx="18605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914400" imgH="660400" progId="Equation.3">
                  <p:embed/>
                </p:oleObj>
              </mc:Choice>
              <mc:Fallback>
                <p:oleObj name="Equation" r:id="rId5" imgW="9144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18605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7778750" y="5567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1524000" y="4648200"/>
          <a:ext cx="1492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7" imgW="736600" imgH="457200" progId="Equation.3">
                  <p:embed/>
                </p:oleObj>
              </mc:Choice>
              <mc:Fallback>
                <p:oleObj name="Equation" r:id="rId7" imgW="7366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48200"/>
                        <a:ext cx="14922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Freeform 10"/>
          <p:cNvSpPr>
            <a:spLocks/>
          </p:cNvSpPr>
          <p:nvPr/>
        </p:nvSpPr>
        <p:spPr bwMode="auto">
          <a:xfrm>
            <a:off x="3703638" y="1638300"/>
            <a:ext cx="2068512" cy="882650"/>
          </a:xfrm>
          <a:custGeom>
            <a:avLst/>
            <a:gdLst>
              <a:gd name="T0" fmla="*/ 0 w 1303"/>
              <a:gd name="T1" fmla="*/ 560388 h 556"/>
              <a:gd name="T2" fmla="*/ 1116012 w 1303"/>
              <a:gd name="T3" fmla="*/ 63500 h 556"/>
              <a:gd name="T4" fmla="*/ 2068512 w 1303"/>
              <a:gd name="T5" fmla="*/ 882650 h 5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3" h="556">
                <a:moveTo>
                  <a:pt x="0" y="353"/>
                </a:moveTo>
                <a:cubicBezTo>
                  <a:pt x="71" y="240"/>
                  <a:pt x="239" y="0"/>
                  <a:pt x="703" y="40"/>
                </a:cubicBezTo>
                <a:cubicBezTo>
                  <a:pt x="1167" y="80"/>
                  <a:pt x="1243" y="412"/>
                  <a:pt x="1303" y="55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3124200" y="51054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3368675" y="6248400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i="1">
                <a:latin typeface="Times New Roman" pitchFamily="18" charset="0"/>
              </a:rPr>
              <a:t>t =  1           2            3      .   .   .     n</a:t>
            </a:r>
            <a:r>
              <a:rPr lang="en-US" i="1" baseline="-25000">
                <a:latin typeface="Times New Roman" pitchFamily="18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Multivariate normal distribution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533400" y="2895600"/>
          <a:ext cx="8077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3594100" imgH="482600" progId="Equation.3">
                  <p:embed/>
                </p:oleObj>
              </mc:Choice>
              <mc:Fallback>
                <p:oleObj name="Equation" r:id="rId5" imgW="3594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8077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486400" y="40386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covariance matrix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453313" y="4351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mean vector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57200" y="403860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coordinate vector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914400" y="214788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dimensionality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705600" y="21336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matrix inversion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2419350" y="4281488"/>
            <a:ext cx="276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>
                <a:solidFill>
                  <a:srgbClr val="33AAFF"/>
                </a:solidFill>
                <a:latin typeface="Arial" charset="0"/>
              </a:rPr>
              <a:t>normalization to sum of 1</a:t>
            </a:r>
          </a:p>
        </p:txBody>
      </p:sp>
      <p:sp>
        <p:nvSpPr>
          <p:cNvPr id="11275" name="AutoShape 12"/>
          <p:cNvSpPr>
            <a:spLocks/>
          </p:cNvSpPr>
          <p:nvPr/>
        </p:nvSpPr>
        <p:spPr bwMode="auto">
          <a:xfrm rot="-5400000">
            <a:off x="3810000" y="3276600"/>
            <a:ext cx="228600" cy="1752600"/>
          </a:xfrm>
          <a:prstGeom prst="leftBrace">
            <a:avLst>
              <a:gd name="adj1" fmla="val 63889"/>
              <a:gd name="adj2" fmla="val 50000"/>
            </a:avLst>
          </a:prstGeom>
          <a:noFill/>
          <a:ln w="28575">
            <a:solidFill>
              <a:srgbClr val="33AA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V="1">
            <a:off x="1019175" y="3551238"/>
            <a:ext cx="0" cy="552450"/>
          </a:xfrm>
          <a:prstGeom prst="line">
            <a:avLst/>
          </a:prstGeom>
          <a:noFill/>
          <a:ln w="28575">
            <a:solidFill>
              <a:srgbClr val="33AA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 flipV="1">
            <a:off x="7162800" y="3562350"/>
            <a:ext cx="0" cy="552450"/>
          </a:xfrm>
          <a:prstGeom prst="line">
            <a:avLst/>
          </a:prstGeom>
          <a:noFill/>
          <a:ln w="28575">
            <a:solidFill>
              <a:srgbClr val="33AA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8180388" y="3606800"/>
            <a:ext cx="0" cy="836613"/>
          </a:xfrm>
          <a:prstGeom prst="line">
            <a:avLst/>
          </a:prstGeom>
          <a:noFill/>
          <a:ln w="28575">
            <a:solidFill>
              <a:srgbClr val="33AA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7315200" y="2438400"/>
            <a:ext cx="0" cy="693738"/>
          </a:xfrm>
          <a:prstGeom prst="line">
            <a:avLst/>
          </a:prstGeom>
          <a:noFill/>
          <a:ln w="28575">
            <a:solidFill>
              <a:srgbClr val="33AA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V="1">
            <a:off x="1752600" y="2438400"/>
            <a:ext cx="0" cy="465138"/>
          </a:xfrm>
          <a:prstGeom prst="line">
            <a:avLst/>
          </a:prstGeom>
          <a:noFill/>
          <a:ln w="28575">
            <a:solidFill>
              <a:srgbClr val="33AA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960440" cy="492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949280"/>
            <a:ext cx="8343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General rule for turning a graphical model into a product of probability functions</a:t>
            </a:r>
            <a:endParaRPr lang="en-GB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328742"/>
            <a:ext cx="5616624" cy="220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 notation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7142"/>
            <a:ext cx="3444255" cy="21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1670"/>
            <a:ext cx="3456384" cy="169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Graphical models factorise,</a:t>
            </a:r>
            <a:br>
              <a:rPr lang="en-GB" sz="3200" dirty="0" smtClean="0"/>
            </a:br>
            <a:r>
              <a:rPr lang="en-GB" sz="3200" dirty="0" smtClean="0"/>
              <a:t>and thus simplify, joint probability densities</a:t>
            </a:r>
            <a:endParaRPr lang="en-GB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4" y="1916832"/>
            <a:ext cx="869892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00300" y="3789040"/>
            <a:ext cx="2355676" cy="2338910"/>
            <a:chOff x="2000300" y="4139788"/>
            <a:chExt cx="2355676" cy="233891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437113"/>
              <a:ext cx="2016224" cy="204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03848" y="413978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00300" y="527323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GB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1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(2) statistical independence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798</Words>
  <Application>Microsoft Office PowerPoint</Application>
  <PresentationFormat>On-screen Show (4:3)</PresentationFormat>
  <Paragraphs>201</Paragraphs>
  <Slides>41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Office Theme</vt:lpstr>
      <vt:lpstr>CorelPhotoPaint.Image.11</vt:lpstr>
      <vt:lpstr>Image</vt:lpstr>
      <vt:lpstr>Equation</vt:lpstr>
      <vt:lpstr>Graphical models, conditional independence and explaining away</vt:lpstr>
      <vt:lpstr>(1) Graphical models</vt:lpstr>
      <vt:lpstr>PowerPoint Presentation</vt:lpstr>
      <vt:lpstr>True or false?</vt:lpstr>
      <vt:lpstr>PowerPoint Presentation</vt:lpstr>
      <vt:lpstr>General rule for turning a graphical model into a product of probability functions</vt:lpstr>
      <vt:lpstr>Plate notation</vt:lpstr>
      <vt:lpstr>Graphical models factorise, and thus simplify, joint probability densities</vt:lpstr>
      <vt:lpstr>(2) statistical independence</vt:lpstr>
      <vt:lpstr>Independence</vt:lpstr>
      <vt:lpstr>Independence</vt:lpstr>
      <vt:lpstr>(3) multinormal distribution</vt:lpstr>
      <vt:lpstr>Multivariate normal distribution</vt:lpstr>
      <vt:lpstr>Conditional probability</vt:lpstr>
      <vt:lpstr>Outer product of two identical Gaussians is rotation-invariant</vt:lpstr>
      <vt:lpstr>Outer product of two identical Gaussians is rotation-invariant</vt:lpstr>
      <vt:lpstr>Any multivariate normal can be obtained by stretching and rotation of an isotropic multinormal</vt:lpstr>
      <vt:lpstr>(4) 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(5) EXPLAINING AWAY</vt:lpstr>
      <vt:lpstr>Explaining away</vt:lpstr>
      <vt:lpstr>Explaining away</vt:lpstr>
      <vt:lpstr>Explaining away</vt:lpstr>
      <vt:lpstr>Explaining away</vt:lpstr>
      <vt:lpstr>Explaining away</vt:lpstr>
      <vt:lpstr>Explaining away</vt:lpstr>
      <vt:lpstr>Explaining away</vt:lpstr>
      <vt:lpstr>(6) the symmetry of conditional independence and explaining away</vt:lpstr>
      <vt:lpstr>PowerPoint Presentation</vt:lpstr>
      <vt:lpstr>PowerPoint Presentation</vt:lpstr>
      <vt:lpstr>[alternative/additional slides]</vt:lpstr>
      <vt:lpstr>Explaining away</vt:lpstr>
      <vt:lpstr>Explaining away</vt:lpstr>
      <vt:lpstr>Univariate normal distribution (also called Gaussian)</vt:lpstr>
      <vt:lpstr>Covariance matrix</vt:lpstr>
      <vt:lpstr>Multivariate normal distribution</vt:lpstr>
    </vt:vector>
  </TitlesOfParts>
  <Company>Medical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graphical models represent joint probability densities? And what is explaining away?</dc:title>
  <dc:creator>Nikolaus Kriegeskorte</dc:creator>
  <cp:lastModifiedBy>Jenna Parker</cp:lastModifiedBy>
  <cp:revision>30</cp:revision>
  <dcterms:created xsi:type="dcterms:W3CDTF">2013-10-28T19:58:26Z</dcterms:created>
  <dcterms:modified xsi:type="dcterms:W3CDTF">2013-11-06T11:19:21Z</dcterms:modified>
</cp:coreProperties>
</file>