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2"/>
  </p:notesMasterIdLst>
  <p:sldIdLst>
    <p:sldId id="256" r:id="rId2"/>
    <p:sldId id="263" r:id="rId3"/>
    <p:sldId id="259" r:id="rId4"/>
    <p:sldId id="273" r:id="rId5"/>
    <p:sldId id="270" r:id="rId6"/>
    <p:sldId id="274" r:id="rId7"/>
    <p:sldId id="260" r:id="rId8"/>
    <p:sldId id="265" r:id="rId9"/>
    <p:sldId id="261" r:id="rId10"/>
    <p:sldId id="268" r:id="rId11"/>
    <p:sldId id="269" r:id="rId12"/>
    <p:sldId id="271" r:id="rId13"/>
    <p:sldId id="278" r:id="rId14"/>
    <p:sldId id="262" r:id="rId15"/>
    <p:sldId id="272" r:id="rId16"/>
    <p:sldId id="264" r:id="rId17"/>
    <p:sldId id="277" r:id="rId18"/>
    <p:sldId id="266" r:id="rId19"/>
    <p:sldId id="275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8153" autoAdjust="0"/>
  </p:normalViewPr>
  <p:slideViewPr>
    <p:cSldViewPr>
      <p:cViewPr varScale="1">
        <p:scale>
          <a:sx n="57" d="100"/>
          <a:sy n="57" d="100"/>
        </p:scale>
        <p:origin x="-17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876B6-E63C-4959-B78C-FC478375BDE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C973F-75D7-4F15-9122-F9C095168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496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803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75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75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753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>
                <a:solidFill>
                  <a:prstClr val="black"/>
                </a:solidFill>
              </a:rPr>
              <a:pPr/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753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385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>
                <a:solidFill>
                  <a:prstClr val="black"/>
                </a:solidFill>
              </a:rPr>
              <a:pPr/>
              <a:t>15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753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385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>
                <a:solidFill>
                  <a:prstClr val="black"/>
                </a:solidFill>
              </a:rPr>
              <a:pPr/>
              <a:t>17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3753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0244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024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385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11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38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75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C973F-75D7-4F15-9122-F9C095168C2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38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AE54A2-A69C-4F8E-911A-DC51E8CF837D}" type="datetimeFigureOut">
              <a:rPr lang="en-GB" smtClean="0"/>
              <a:t>15/12/2011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C0AE62-6CDF-47E1-AF7D-38B591C4A04C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Critical Comments on Dynamic Causal Modelling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Lohmann</a:t>
            </a:r>
            <a:r>
              <a:rPr lang="en-GB" dirty="0" smtClean="0"/>
              <a:t>, </a:t>
            </a:r>
            <a:r>
              <a:rPr lang="en-GB" dirty="0" err="1" smtClean="0"/>
              <a:t>Erfurth</a:t>
            </a:r>
            <a:r>
              <a:rPr lang="en-GB" dirty="0" smtClean="0"/>
              <a:t>, Müller, Turner (2011) </a:t>
            </a:r>
            <a:r>
              <a:rPr lang="en-GB" dirty="0" err="1" smtClean="0"/>
              <a:t>NeuroImage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Paper Discussion, Ben Crittenden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55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do you pick the best model?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403647" y="2492896"/>
            <a:ext cx="7283153" cy="3867424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DCM should be used to select the most likely model from a pre-specified model space - not the absolute best model.</a:t>
            </a:r>
          </a:p>
          <a:p>
            <a:pPr marL="0" indent="0" algn="just">
              <a:buNone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A family based model selection is better for large groups of model. Conclusions should be drawn based on the best family, not an individual model.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7355160" cy="4536504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How do you pick out the best model from 1 in 272,000,000?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You could still end up with many families to compare.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862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Can DCM even rule out nonsense models?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7355160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Does V1 have not photic input?!</a:t>
            </a:r>
          </a:p>
          <a:p>
            <a:pPr marL="0" indent="0" algn="just">
              <a:buNone/>
            </a:pP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But how about when we unknowingly suggest a nonsense model?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763688" y="2420888"/>
            <a:ext cx="6923113" cy="34563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DCM is Bayesian, the prior probability of no photic input to V1 = 0. They do not accommodate this in their calculations.</a:t>
            </a:r>
          </a:p>
          <a:p>
            <a:pPr marL="0" indent="0" algn="just">
              <a:buNone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If the existence of photic input to V1 is your question, you should ask at the level of families, not individual models.</a:t>
            </a:r>
          </a:p>
          <a:p>
            <a:pPr marL="0" indent="0" algn="just">
              <a:buNone/>
            </a:pPr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This question is more suited to a family based analysis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03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Can DCM give us a good idea of model fit?</a:t>
            </a:r>
            <a:endParaRPr lang="en-GB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00808"/>
            <a:ext cx="7355160" cy="47525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Bayes factor/free energy only gives a relative measure of model fit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763688" y="2708920"/>
            <a:ext cx="6923113" cy="3240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But DCM is a relative method – you’re only drawing conclusions based on the other models within the model space.</a:t>
            </a:r>
          </a:p>
          <a:p>
            <a:pPr marL="0" indent="0" algn="just">
              <a:buNone/>
            </a:pPr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As DCM makes no claims about finding the true model, an absolute measure is not necessary.</a:t>
            </a:r>
          </a:p>
        </p:txBody>
      </p:sp>
    </p:spTree>
    <p:extLst>
      <p:ext uri="{BB962C8B-B14F-4D97-AF65-F5344CB8AC3E}">
        <p14:creationId xmlns:p14="http://schemas.microsoft.com/office/powerpoint/2010/main" val="1804594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DCM exploration </a:t>
            </a:r>
            <a:r>
              <a:rPr lang="en-GB" sz="3600" dirty="0" err="1" smtClean="0"/>
              <a:t>vs</a:t>
            </a:r>
            <a:r>
              <a:rPr lang="en-GB" sz="3600" dirty="0" smtClean="0"/>
              <a:t> hypothesis driven</a:t>
            </a:r>
            <a:endParaRPr lang="en-GB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00808"/>
            <a:ext cx="7355160" cy="47525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DCM is strictly tied to hypothesis testing.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You can realistically only have hypotheses about a handful of models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As soon as you start using DCM in an exploratory manner you may as well use a random number generator to select your models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763688" y="3284984"/>
            <a:ext cx="6923113" cy="3240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Unless your hypothesis is with regards to a characteristic, then you can have lots of models, within a handful of families.</a:t>
            </a:r>
          </a:p>
        </p:txBody>
      </p:sp>
    </p:spTree>
    <p:extLst>
      <p:ext uri="{BB962C8B-B14F-4D97-AF65-F5344CB8AC3E}">
        <p14:creationId xmlns:p14="http://schemas.microsoft.com/office/powerpoint/2010/main" val="146212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DCM – an overview</a:t>
            </a:r>
          </a:p>
          <a:p>
            <a:endParaRPr lang="en-GB" dirty="0"/>
          </a:p>
          <a:p>
            <a:r>
              <a:rPr lang="en-GB" dirty="0" smtClean="0"/>
              <a:t>Computing limitations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Model Selection – model plausibility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>
                <a:solidFill>
                  <a:schemeClr val="accent6"/>
                </a:solidFill>
              </a:rPr>
              <a:t>Independent, Model Validation</a:t>
            </a:r>
          </a:p>
          <a:p>
            <a:endParaRPr lang="en-GB" dirty="0">
              <a:solidFill>
                <a:schemeClr val="accent6"/>
              </a:solidFill>
            </a:endParaRPr>
          </a:p>
          <a:p>
            <a:r>
              <a:rPr lang="en-GB" dirty="0"/>
              <a:t>Conclusion and Discussion Points</a:t>
            </a:r>
          </a:p>
          <a:p>
            <a:endParaRPr lang="en-GB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32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How do you know that your model is valid?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7355160" cy="4536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Bayes factor, which is used to select a model is insufficient to likewise validate the model.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763688" y="2852936"/>
            <a:ext cx="6923113" cy="38884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DCM actually validates models in a different way (</a:t>
            </a:r>
            <a:r>
              <a:rPr lang="en-GB" dirty="0" err="1" smtClean="0">
                <a:solidFill>
                  <a:schemeClr val="accent5">
                    <a:lumMod val="75000"/>
                  </a:schemeClr>
                </a:solidFill>
              </a:rPr>
              <a:t>Friston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GB" dirty="0" err="1" smtClean="0">
                <a:solidFill>
                  <a:schemeClr val="accent5">
                    <a:lumMod val="75000"/>
                  </a:schemeClr>
                </a:solidFill>
              </a:rPr>
              <a:t>Daunizeau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, Stephan. 2011):</a:t>
            </a:r>
          </a:p>
          <a:p>
            <a:pPr marL="0" indent="0" algn="just">
              <a:buNone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just">
              <a:buAutoNum type="arabicPeriod"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The model is tested using simulated data, of which the true causes </a:t>
            </a:r>
            <a:r>
              <a:rPr lang="en-GB" i="1" dirty="0" smtClean="0">
                <a:solidFill>
                  <a:schemeClr val="accent5">
                    <a:lumMod val="75000"/>
                  </a:schemeClr>
                </a:solidFill>
              </a:rPr>
              <a:t>are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 known</a:t>
            </a:r>
          </a:p>
          <a:p>
            <a:pPr marL="457200" indent="-457200" algn="just">
              <a:buAutoNum type="arabicPeriod"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The model should be tested using a different scheme such as SEM.</a:t>
            </a:r>
          </a:p>
          <a:p>
            <a:pPr marL="457200" indent="-457200" algn="just">
              <a:buAutoNum type="arabicPeriod"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Does it have any predictive value (also, can it be reproduced with different data)</a:t>
            </a:r>
          </a:p>
        </p:txBody>
      </p:sp>
    </p:spTree>
    <p:extLst>
      <p:ext uri="{BB962C8B-B14F-4D97-AF65-F5344CB8AC3E}">
        <p14:creationId xmlns:p14="http://schemas.microsoft.com/office/powerpoint/2010/main" val="66695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DCM – an overview</a:t>
            </a:r>
          </a:p>
          <a:p>
            <a:endParaRPr lang="en-GB" dirty="0"/>
          </a:p>
          <a:p>
            <a:r>
              <a:rPr lang="en-GB" dirty="0" smtClean="0"/>
              <a:t>Computing limitations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Model Selection – model plausibility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Independent, Model Validation</a:t>
            </a:r>
          </a:p>
          <a:p>
            <a:endParaRPr lang="en-GB" dirty="0">
              <a:solidFill>
                <a:schemeClr val="accent6"/>
              </a:solidFill>
            </a:endParaRPr>
          </a:p>
          <a:p>
            <a:r>
              <a:rPr lang="en-GB" dirty="0">
                <a:solidFill>
                  <a:schemeClr val="accent6"/>
                </a:solidFill>
              </a:rPr>
              <a:t>Conclusion and Discussion Points</a:t>
            </a:r>
          </a:p>
          <a:p>
            <a:endParaRPr lang="en-GB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78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Conclusion</a:t>
            </a:r>
            <a:endParaRPr lang="en-GB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12776"/>
            <a:ext cx="8147248" cy="525658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GB" b="1" dirty="0" smtClean="0"/>
              <a:t>Is </a:t>
            </a:r>
            <a:r>
              <a:rPr lang="en-GB" b="1" dirty="0" err="1" smtClean="0"/>
              <a:t>Lohmann</a:t>
            </a:r>
            <a:r>
              <a:rPr lang="en-GB" b="1" dirty="0" smtClean="0"/>
              <a:t> et al. gobbledygook?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i="1" dirty="0" smtClean="0"/>
              <a:t>They present DCM as a straw man and some of their concerns are not appropriate. </a:t>
            </a:r>
          </a:p>
          <a:p>
            <a:pPr mar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r>
              <a:rPr lang="en-GB" i="1" dirty="0" smtClean="0"/>
              <a:t>However, some observations are valid.</a:t>
            </a:r>
          </a:p>
          <a:p>
            <a:pPr marL="0" indent="0" algn="just">
              <a:buNone/>
            </a:pPr>
            <a:endParaRPr lang="en-GB" dirty="0"/>
          </a:p>
          <a:p>
            <a:pPr marL="0" indent="0" algn="just">
              <a:buNone/>
            </a:pPr>
            <a:r>
              <a:rPr lang="en-GB" b="1" dirty="0" smtClean="0"/>
              <a:t>Is </a:t>
            </a:r>
            <a:r>
              <a:rPr lang="en-GB" b="1" dirty="0" err="1" smtClean="0"/>
              <a:t>Lohmann</a:t>
            </a:r>
            <a:r>
              <a:rPr lang="en-GB" b="1" dirty="0" smtClean="0"/>
              <a:t> et al. redundant?</a:t>
            </a:r>
          </a:p>
          <a:p>
            <a:pPr marL="0" indent="0" algn="just">
              <a:buNone/>
            </a:pPr>
            <a:endParaRPr lang="en-GB" dirty="0"/>
          </a:p>
          <a:p>
            <a:pPr marL="0" indent="0" algn="just">
              <a:buNone/>
            </a:pPr>
            <a:r>
              <a:rPr lang="en-GB" i="1" dirty="0" smtClean="0"/>
              <a:t>Absolutely not.</a:t>
            </a:r>
          </a:p>
          <a:p>
            <a:pPr mar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r>
              <a:rPr lang="en-GB" i="1" dirty="0" smtClean="0"/>
              <a:t>Reminds us of the computational limitations of DCM </a:t>
            </a:r>
          </a:p>
          <a:p>
            <a:pPr marL="0" indent="0" algn="just">
              <a:buNone/>
            </a:pPr>
            <a:endParaRPr lang="en-GB" i="1" dirty="0"/>
          </a:p>
          <a:p>
            <a:pPr marL="0" indent="0" algn="just">
              <a:buNone/>
            </a:pPr>
            <a:r>
              <a:rPr lang="en-GB" i="1" dirty="0" smtClean="0"/>
              <a:t>Reminds us of the limitations in what inferences one can make as a result of a DCM analysis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2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r>
              <a:rPr lang="en-GB" dirty="0" smtClean="0"/>
              <a:t>Discussion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Anything I’ve said that you disagree with</a:t>
            </a:r>
          </a:p>
          <a:p>
            <a:endParaRPr lang="en-GB" dirty="0"/>
          </a:p>
          <a:p>
            <a:r>
              <a:rPr lang="en-GB" dirty="0" smtClean="0"/>
              <a:t>Garbage In, Garbage Out</a:t>
            </a:r>
          </a:p>
          <a:p>
            <a:pPr lvl="1"/>
            <a:r>
              <a:rPr lang="en-GB" dirty="0" smtClean="0"/>
              <a:t>DCM is only as good as its models. Danger that people will forget this.</a:t>
            </a:r>
          </a:p>
          <a:p>
            <a:pPr marL="393192" lvl="1" indent="0">
              <a:buNone/>
            </a:pPr>
            <a:endParaRPr lang="en-GB" dirty="0" smtClean="0"/>
          </a:p>
          <a:p>
            <a:r>
              <a:rPr lang="en-GB" dirty="0" smtClean="0"/>
              <a:t>The problem of infeasible models</a:t>
            </a:r>
          </a:p>
          <a:p>
            <a:pPr lvl="1"/>
            <a:r>
              <a:rPr lang="en-GB" dirty="0" smtClean="0"/>
              <a:t>How confident are we that we have sufficient knowledge to remove infeasible models – or does this even matter?</a:t>
            </a:r>
          </a:p>
          <a:p>
            <a:pPr marL="393192" lvl="1" indent="0">
              <a:buNone/>
            </a:pPr>
            <a:endParaRPr lang="en-GB" dirty="0" smtClean="0"/>
          </a:p>
          <a:p>
            <a:r>
              <a:rPr lang="en-GB" dirty="0" smtClean="0"/>
              <a:t>DCM as an exploratory method</a:t>
            </a:r>
          </a:p>
          <a:p>
            <a:pPr lvl="1"/>
            <a:r>
              <a:rPr lang="en-GB" dirty="0" smtClean="0"/>
              <a:t>Not great: tight association with hypotheses required, severe computing limitations for large model spaces.</a:t>
            </a:r>
          </a:p>
          <a:p>
            <a:pPr lvl="1"/>
            <a:endParaRPr lang="en-GB" dirty="0"/>
          </a:p>
          <a:p>
            <a:pPr marL="393192" lvl="1" indent="0">
              <a:buNone/>
            </a:pPr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7199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Discussion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4947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6"/>
                </a:solidFill>
              </a:rPr>
              <a:t>DCM – an overview</a:t>
            </a:r>
          </a:p>
          <a:p>
            <a:endParaRPr lang="en-GB" dirty="0"/>
          </a:p>
          <a:p>
            <a:r>
              <a:rPr lang="en-GB" dirty="0" smtClean="0"/>
              <a:t>Computing limitations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Model Selection – model plausibility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Independent, Model Validation</a:t>
            </a:r>
          </a:p>
          <a:p>
            <a:endParaRPr lang="en-GB" dirty="0"/>
          </a:p>
          <a:p>
            <a:r>
              <a:rPr lang="en-GB" dirty="0" smtClean="0"/>
              <a:t>Conclusion and Discussion Points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15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/>
              <a:t>Lohmann</a:t>
            </a:r>
            <a:r>
              <a:rPr lang="en-GB" dirty="0" smtClean="0"/>
              <a:t>, </a:t>
            </a:r>
            <a:r>
              <a:rPr lang="en-GB" dirty="0" err="1" smtClean="0"/>
              <a:t>Erfurth</a:t>
            </a:r>
            <a:r>
              <a:rPr lang="en-GB" dirty="0" smtClean="0"/>
              <a:t>, Müller, Turner (2011) Critical comments on dynamic causal modelling. </a:t>
            </a:r>
            <a:r>
              <a:rPr lang="en-GB" dirty="0" err="1" smtClean="0"/>
              <a:t>NeuroImage</a:t>
            </a:r>
            <a:r>
              <a:rPr lang="en-GB" dirty="0" smtClean="0"/>
              <a:t>. in press</a:t>
            </a:r>
          </a:p>
          <a:p>
            <a:endParaRPr lang="en-GB" dirty="0" smtClean="0"/>
          </a:p>
          <a:p>
            <a:r>
              <a:rPr lang="en-GB" dirty="0" err="1" smtClean="0"/>
              <a:t>Friston</a:t>
            </a:r>
            <a:r>
              <a:rPr lang="en-GB" dirty="0" smtClean="0"/>
              <a:t>, </a:t>
            </a:r>
            <a:r>
              <a:rPr lang="en-GB" dirty="0" err="1" smtClean="0"/>
              <a:t>Daunizeau</a:t>
            </a:r>
            <a:r>
              <a:rPr lang="en-GB" dirty="0" smtClean="0"/>
              <a:t>, Stephan (2011) Model selection and gobbledygook: Response to </a:t>
            </a:r>
            <a:r>
              <a:rPr lang="en-GB" dirty="0" err="1" smtClean="0"/>
              <a:t>Lohmann</a:t>
            </a:r>
            <a:r>
              <a:rPr lang="en-GB" dirty="0" smtClean="0"/>
              <a:t> et al. </a:t>
            </a:r>
            <a:r>
              <a:rPr lang="en-GB" dirty="0" err="1" smtClean="0"/>
              <a:t>NeuroImage</a:t>
            </a:r>
            <a:r>
              <a:rPr lang="en-GB" dirty="0" smtClean="0"/>
              <a:t>. In press</a:t>
            </a:r>
          </a:p>
          <a:p>
            <a:endParaRPr lang="en-GB" dirty="0" smtClean="0"/>
          </a:p>
          <a:p>
            <a:r>
              <a:rPr lang="en-GB" dirty="0" smtClean="0"/>
              <a:t>Penny, Stephan, </a:t>
            </a:r>
            <a:r>
              <a:rPr lang="en-GB" dirty="0" err="1" smtClean="0"/>
              <a:t>Daunizeau</a:t>
            </a:r>
            <a:r>
              <a:rPr lang="en-GB" dirty="0" smtClean="0"/>
              <a:t> (2010) Comparing Families of Dynamic Causal Models. </a:t>
            </a:r>
            <a:r>
              <a:rPr lang="en-GB" dirty="0" err="1" smtClean="0"/>
              <a:t>PLoS</a:t>
            </a:r>
            <a:r>
              <a:rPr lang="en-GB" dirty="0" smtClean="0"/>
              <a:t> Computational Biology. 6:3</a:t>
            </a:r>
          </a:p>
          <a:p>
            <a:endParaRPr lang="en-GB" dirty="0"/>
          </a:p>
          <a:p>
            <a:r>
              <a:rPr lang="en-GB" dirty="0" err="1"/>
              <a:t>Friston</a:t>
            </a:r>
            <a:r>
              <a:rPr lang="en-GB" dirty="0"/>
              <a:t>, K., &amp; Penny, W. (2011). Post hoc Bayesian model selection. </a:t>
            </a:r>
            <a:r>
              <a:rPr lang="en-GB" i="1" dirty="0" err="1"/>
              <a:t>NeuroImage</a:t>
            </a:r>
            <a:r>
              <a:rPr lang="en-GB" dirty="0"/>
              <a:t>, </a:t>
            </a:r>
            <a:r>
              <a:rPr lang="en-GB" i="1" dirty="0"/>
              <a:t>56</a:t>
            </a:r>
            <a:r>
              <a:rPr lang="en-GB" dirty="0"/>
              <a:t>(4), 2089-99.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Roebroeck</a:t>
            </a:r>
            <a:r>
              <a:rPr lang="en-GB" dirty="0" smtClean="0"/>
              <a:t>, </a:t>
            </a:r>
            <a:r>
              <a:rPr lang="en-GB" dirty="0" err="1" smtClean="0"/>
              <a:t>Formisano</a:t>
            </a:r>
            <a:r>
              <a:rPr lang="en-GB" dirty="0" smtClean="0"/>
              <a:t>, Goebel (2011) The identification of interacting networks in the brain using fMRI: Model selection, causality and </a:t>
            </a:r>
            <a:r>
              <a:rPr lang="en-GB" dirty="0" err="1" smtClean="0"/>
              <a:t>deconvolution</a:t>
            </a:r>
            <a:r>
              <a:rPr lang="en-GB" dirty="0" smtClean="0"/>
              <a:t>. </a:t>
            </a:r>
            <a:r>
              <a:rPr lang="en-GB" dirty="0" err="1" smtClean="0"/>
              <a:t>NeuroImage</a:t>
            </a:r>
            <a:r>
              <a:rPr lang="en-GB" dirty="0" smtClean="0"/>
              <a:t>. 58:296-302</a:t>
            </a:r>
          </a:p>
          <a:p>
            <a:endParaRPr lang="en-GB" dirty="0"/>
          </a:p>
          <a:p>
            <a:r>
              <a:rPr lang="en-GB" dirty="0" err="1" smtClean="0"/>
              <a:t>Rik</a:t>
            </a:r>
            <a:r>
              <a:rPr lang="en-GB" dirty="0" smtClean="0"/>
              <a:t> Henson and James Rowe’s </a:t>
            </a:r>
            <a:r>
              <a:rPr lang="en-GB" dirty="0" err="1" smtClean="0"/>
              <a:t>ConIG</a:t>
            </a:r>
            <a:r>
              <a:rPr lang="en-GB" dirty="0" smtClean="0"/>
              <a:t> talks for background to DCM and Bayesian model selection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068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DCM – an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7824" y="2132856"/>
            <a:ext cx="5832648" cy="41917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Neural Dynamics – your model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Hemodynamic Model – the balloon model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BOLD signal</a:t>
            </a:r>
            <a:endParaRPr lang="en-GB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57206" y="1772816"/>
            <a:ext cx="1919288" cy="4333875"/>
            <a:chOff x="4761" y="1068"/>
            <a:chExt cx="1360" cy="2730"/>
          </a:xfrm>
        </p:grpSpPr>
        <p:sp>
          <p:nvSpPr>
            <p:cNvPr id="5" name="Line 4"/>
            <p:cNvSpPr>
              <a:spLocks noChangeAspect="1" noChangeShapeType="1"/>
            </p:cNvSpPr>
            <p:nvPr/>
          </p:nvSpPr>
          <p:spPr bwMode="auto">
            <a:xfrm flipH="1">
              <a:off x="5439" y="1695"/>
              <a:ext cx="4" cy="1679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Rectangle 5"/>
            <p:cNvSpPr>
              <a:spLocks noChangeAspect="1" noChangeArrowheads="1"/>
            </p:cNvSpPr>
            <p:nvPr/>
          </p:nvSpPr>
          <p:spPr bwMode="auto">
            <a:xfrm>
              <a:off x="4761" y="2067"/>
              <a:ext cx="1360" cy="809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3B3B3B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l-GR" sz="4800">
                  <a:solidFill>
                    <a:srgbClr val="FFFFFF"/>
                  </a:solidFill>
                  <a:latin typeface="Arial Unicode MS" pitchFamily="34" charset="-128"/>
                  <a:cs typeface="Times New Roman" pitchFamily="18" charset="0"/>
                </a:rPr>
                <a:t>λ</a:t>
              </a:r>
            </a:p>
          </p:txBody>
        </p:sp>
        <p:sp>
          <p:nvSpPr>
            <p:cNvPr id="7" name="Text Box 6"/>
            <p:cNvSpPr txBox="1">
              <a:spLocks noChangeAspect="1" noChangeArrowheads="1"/>
            </p:cNvSpPr>
            <p:nvPr/>
          </p:nvSpPr>
          <p:spPr bwMode="auto">
            <a:xfrm>
              <a:off x="5246" y="1068"/>
              <a:ext cx="431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GB" sz="5400" b="1" dirty="0">
                  <a:solidFill>
                    <a:srgbClr val="FFCC00"/>
                  </a:solidFill>
                </a:rPr>
                <a:t>Z</a:t>
              </a:r>
              <a:endParaRPr lang="en-US" sz="5400" b="1" dirty="0">
                <a:solidFill>
                  <a:srgbClr val="FFCC00"/>
                </a:solidFill>
              </a:endParaRPr>
            </a:p>
          </p:txBody>
        </p:sp>
        <p:sp>
          <p:nvSpPr>
            <p:cNvPr id="8" name="Text Box 7"/>
            <p:cNvSpPr txBox="1">
              <a:spLocks noChangeAspect="1" noChangeArrowheads="1"/>
            </p:cNvSpPr>
            <p:nvPr/>
          </p:nvSpPr>
          <p:spPr bwMode="auto">
            <a:xfrm>
              <a:off x="5275" y="3216"/>
              <a:ext cx="404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GB" sz="5400" b="1">
                  <a:solidFill>
                    <a:srgbClr val="008000"/>
                  </a:solidFill>
                </a:rPr>
                <a:t>y</a:t>
              </a:r>
              <a:endParaRPr lang="en-US" sz="5400" b="1">
                <a:solidFill>
                  <a:srgbClr val="008000"/>
                </a:solidFill>
              </a:endParaRPr>
            </a:p>
          </p:txBody>
        </p:sp>
      </p:grp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23850" y="6492488"/>
            <a:ext cx="88201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GB" dirty="0" smtClean="0">
                <a:solidFill>
                  <a:schemeClr val="tx2"/>
                </a:solidFill>
                <a:latin typeface="Arial Unicode MS" pitchFamily="34" charset="-128"/>
              </a:rPr>
              <a:t>Picture from </a:t>
            </a:r>
            <a:r>
              <a:rPr lang="en-GB" dirty="0" err="1" smtClean="0">
                <a:solidFill>
                  <a:schemeClr val="tx2"/>
                </a:solidFill>
                <a:latin typeface="Arial Unicode MS" pitchFamily="34" charset="-128"/>
              </a:rPr>
              <a:t>Rik’s</a:t>
            </a:r>
            <a:r>
              <a:rPr lang="en-GB" dirty="0" smtClean="0">
                <a:solidFill>
                  <a:schemeClr val="tx2"/>
                </a:solidFill>
                <a:latin typeface="Arial Unicode MS" pitchFamily="34" charset="-128"/>
              </a:rPr>
              <a:t> </a:t>
            </a:r>
            <a:r>
              <a:rPr lang="en-GB" dirty="0" err="1" smtClean="0">
                <a:solidFill>
                  <a:schemeClr val="tx2"/>
                </a:solidFill>
                <a:latin typeface="Arial Unicode MS" pitchFamily="34" charset="-128"/>
              </a:rPr>
              <a:t>ConIG</a:t>
            </a:r>
            <a:r>
              <a:rPr lang="en-GB" dirty="0" smtClean="0">
                <a:solidFill>
                  <a:schemeClr val="tx2"/>
                </a:solidFill>
                <a:latin typeface="Arial Unicode MS" pitchFamily="34" charset="-128"/>
              </a:rPr>
              <a:t> introduction  </a:t>
            </a:r>
            <a:endParaRPr lang="en-US" dirty="0">
              <a:solidFill>
                <a:schemeClr val="tx2"/>
              </a:solidFill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34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GB" dirty="0" smtClean="0"/>
              <a:t>DCM – an overview</a:t>
            </a:r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1291288" y="157038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019480" y="172737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011368" y="2722516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>
            <a:stCxn id="10" idx="5"/>
            <a:endCxn id="12" idx="1"/>
          </p:cNvCxnSpPr>
          <p:nvPr/>
        </p:nvCxnSpPr>
        <p:spPr>
          <a:xfrm>
            <a:off x="1660064" y="1939164"/>
            <a:ext cx="414576" cy="8466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1" idx="3"/>
          </p:cNvCxnSpPr>
          <p:nvPr/>
        </p:nvCxnSpPr>
        <p:spPr>
          <a:xfrm flipV="1">
            <a:off x="2443416" y="2096148"/>
            <a:ext cx="639336" cy="6896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2"/>
          </p:cNvCxnSpPr>
          <p:nvPr/>
        </p:nvCxnSpPr>
        <p:spPr>
          <a:xfrm>
            <a:off x="1714992" y="1727372"/>
            <a:ext cx="1304488" cy="216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2" idx="1"/>
            <a:endCxn id="21" idx="7"/>
          </p:cNvCxnSpPr>
          <p:nvPr/>
        </p:nvCxnSpPr>
        <p:spPr>
          <a:xfrm flipH="1" flipV="1">
            <a:off x="5762620" y="1567176"/>
            <a:ext cx="1422688" cy="1569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5393844" y="150390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122036" y="166088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113924" y="265603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Straight Arrow Connector 23"/>
          <p:cNvCxnSpPr>
            <a:stCxn id="21" idx="5"/>
            <a:endCxn id="23" idx="1"/>
          </p:cNvCxnSpPr>
          <p:nvPr/>
        </p:nvCxnSpPr>
        <p:spPr>
          <a:xfrm>
            <a:off x="5762620" y="1872680"/>
            <a:ext cx="414576" cy="8466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22" idx="3"/>
          </p:cNvCxnSpPr>
          <p:nvPr/>
        </p:nvCxnSpPr>
        <p:spPr>
          <a:xfrm flipV="1">
            <a:off x="6545972" y="2029664"/>
            <a:ext cx="639336" cy="6896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22" idx="2"/>
          </p:cNvCxnSpPr>
          <p:nvPr/>
        </p:nvCxnSpPr>
        <p:spPr>
          <a:xfrm>
            <a:off x="5817548" y="1786412"/>
            <a:ext cx="1304488" cy="90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683568" y="3154564"/>
            <a:ext cx="7992888" cy="35147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You have your mode space (A &amp; B), which is the best model?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Model Evidence: What is the probability of observing the data y, given model A.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ratio of model evidence of A to model evidence of B indicates the best model.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*Free Energy term for each model: Optimisation of model simplicity and model accuracy. Avoids </a:t>
            </a:r>
            <a:r>
              <a:rPr lang="en-GB" dirty="0" err="1" smtClean="0"/>
              <a:t>Overfitting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2892301" y="2194367"/>
            <a:ext cx="686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842105" y="2196945"/>
            <a:ext cx="686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540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DCM – family based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Suitable for a larger model space – 10s, 100s, 1000s</a:t>
            </a:r>
          </a:p>
          <a:p>
            <a:endParaRPr lang="en-GB" dirty="0" smtClean="0"/>
          </a:p>
          <a:p>
            <a:r>
              <a:rPr lang="en-GB" dirty="0" smtClean="0"/>
              <a:t>Group models together based on a certain characteristic, for example: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/>
              <a:t>Group C models have processing </a:t>
            </a:r>
            <a:r>
              <a:rPr lang="en-GB" dirty="0" smtClean="0"/>
              <a:t>occurring </a:t>
            </a:r>
            <a:r>
              <a:rPr lang="en-GB" dirty="0"/>
              <a:t>in a serial manner between nodes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/>
              <a:t>Group D models have  processing </a:t>
            </a:r>
            <a:r>
              <a:rPr lang="en-GB" dirty="0" smtClean="0"/>
              <a:t>occurring </a:t>
            </a:r>
            <a:r>
              <a:rPr lang="en-GB" dirty="0"/>
              <a:t>in parallel between the nodes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The question changes: which characteristic feature of the models is the most useful?</a:t>
            </a:r>
          </a:p>
          <a:p>
            <a:pPr marL="393192" lvl="1" indent="0">
              <a:buNone/>
            </a:pPr>
            <a:r>
              <a:rPr lang="en-GB" dirty="0" smtClean="0"/>
              <a:t>- NOT what is the best model.</a:t>
            </a:r>
          </a:p>
        </p:txBody>
      </p:sp>
    </p:spTree>
    <p:extLst>
      <p:ext uri="{BB962C8B-B14F-4D97-AF65-F5344CB8AC3E}">
        <p14:creationId xmlns:p14="http://schemas.microsoft.com/office/powerpoint/2010/main" val="61882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DCM – an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191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The goal of DCM is to establish what is the most useful model (or group of models) given the models suggested.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NOT what is the ‘true’ model of the brain.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46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DCM – an overview</a:t>
            </a:r>
          </a:p>
          <a:p>
            <a:endParaRPr lang="en-GB" dirty="0"/>
          </a:p>
          <a:p>
            <a:r>
              <a:rPr lang="en-GB" dirty="0" smtClean="0">
                <a:solidFill>
                  <a:schemeClr val="accent6"/>
                </a:solidFill>
              </a:rPr>
              <a:t>Computing limitations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Model Selection – model plausibility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Independent, Model Validation</a:t>
            </a:r>
          </a:p>
          <a:p>
            <a:endParaRPr lang="en-GB" dirty="0"/>
          </a:p>
          <a:p>
            <a:r>
              <a:rPr lang="en-GB" dirty="0"/>
              <a:t>Conclusion and Discussion Points</a:t>
            </a:r>
          </a:p>
          <a:p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4697359" y="1340768"/>
            <a:ext cx="4176464" cy="18362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err="1" smtClean="0"/>
              <a:t>Friston</a:t>
            </a:r>
            <a:r>
              <a:rPr lang="en-GB" sz="2400" dirty="0" smtClean="0"/>
              <a:t>, </a:t>
            </a:r>
            <a:r>
              <a:rPr lang="en-GB" sz="2400" dirty="0" err="1" smtClean="0"/>
              <a:t>Daunizeau</a:t>
            </a:r>
            <a:r>
              <a:rPr lang="en-GB" sz="2400" dirty="0" smtClean="0"/>
              <a:t>, Stephan (2011) Model Selection and gobbledygook: Response to </a:t>
            </a:r>
            <a:r>
              <a:rPr lang="en-GB" sz="2400" dirty="0" err="1" smtClean="0"/>
              <a:t>Lohmann</a:t>
            </a:r>
            <a:r>
              <a:rPr lang="en-GB" sz="2400" dirty="0" smtClean="0"/>
              <a:t> et al. </a:t>
            </a:r>
            <a:r>
              <a:rPr lang="en-GB" sz="2400" dirty="0"/>
              <a:t> </a:t>
            </a:r>
            <a:r>
              <a:rPr lang="en-GB" sz="2400" i="1" dirty="0" err="1" smtClean="0"/>
              <a:t>NeuroImage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415832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Is DCM too computationally demanding to be feasible?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67544" y="2276872"/>
            <a:ext cx="7355160" cy="43924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Model with 6 nodes, 75% knowledge of the structure, 3 experimental conditions: 1.25</a:t>
            </a:r>
            <a:r>
              <a:rPr lang="en-GB" baseline="30000" dirty="0" smtClean="0">
                <a:solidFill>
                  <a:schemeClr val="accent4">
                    <a:lumMod val="75000"/>
                  </a:schemeClr>
                </a:solidFill>
              </a:rPr>
              <a:t>23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 models = 19 years!</a:t>
            </a: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DCM does suffer from a restriction in the number of nodes that it can realistically accommodate (</a:t>
            </a:r>
            <a:r>
              <a:rPr lang="en-GB" dirty="0" err="1" smtClean="0">
                <a:solidFill>
                  <a:schemeClr val="accent4">
                    <a:lumMod val="75000"/>
                  </a:schemeClr>
                </a:solidFill>
              </a:rPr>
              <a:t>Roebroeck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 et al. 2011)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1403648" y="3140968"/>
            <a:ext cx="7283153" cy="2643288"/>
          </a:xfrm>
        </p:spPr>
        <p:txBody>
          <a:bodyPr/>
          <a:lstStyle/>
          <a:p>
            <a:pPr marL="0" indent="0" algn="just">
              <a:buNone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DCM is not intended to perform an exhaustive search of the model space – 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it should be constrained.</a:t>
            </a:r>
          </a:p>
          <a:p>
            <a:pPr marL="0" indent="0" algn="just">
              <a:buNone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DCM works via a ‘greedy search’ algorithm, not an exhaustive search. This is more efficient. (</a:t>
            </a:r>
            <a:r>
              <a:rPr lang="en-GB" dirty="0" err="1" smtClean="0">
                <a:solidFill>
                  <a:schemeClr val="accent5">
                    <a:lumMod val="75000"/>
                  </a:schemeClr>
                </a:solidFill>
              </a:rPr>
              <a:t>Friston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 and Penny, 2011)</a:t>
            </a:r>
          </a:p>
          <a:p>
            <a:pPr marL="0" indent="0" algn="just">
              <a:buNone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24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DCM – an overview</a:t>
            </a:r>
          </a:p>
          <a:p>
            <a:endParaRPr lang="en-GB" dirty="0"/>
          </a:p>
          <a:p>
            <a:r>
              <a:rPr lang="en-GB" dirty="0" smtClean="0"/>
              <a:t>Computing limitations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>
                <a:solidFill>
                  <a:schemeClr val="accent6"/>
                </a:solidFill>
              </a:rPr>
              <a:t>Model Selection. Model </a:t>
            </a:r>
            <a:r>
              <a:rPr lang="en-GB" dirty="0">
                <a:solidFill>
                  <a:schemeClr val="accent6"/>
                </a:solidFill>
              </a:rPr>
              <a:t>P</a:t>
            </a:r>
            <a:r>
              <a:rPr lang="en-GB" dirty="0" smtClean="0">
                <a:solidFill>
                  <a:schemeClr val="accent6"/>
                </a:solidFill>
              </a:rPr>
              <a:t>lausibility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Independent, Model Validation</a:t>
            </a:r>
          </a:p>
          <a:p>
            <a:endParaRPr lang="en-GB" dirty="0"/>
          </a:p>
          <a:p>
            <a:r>
              <a:rPr lang="en-GB" dirty="0"/>
              <a:t>Conclusion and Discussion Points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832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1626</TotalTime>
  <Words>1150</Words>
  <Application>Microsoft Office PowerPoint</Application>
  <PresentationFormat>On-screen Show (4:3)</PresentationFormat>
  <Paragraphs>256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Critical Comments on Dynamic Causal Modelling</vt:lpstr>
      <vt:lpstr>Outline</vt:lpstr>
      <vt:lpstr>DCM – an overview</vt:lpstr>
      <vt:lpstr>DCM – an overview</vt:lpstr>
      <vt:lpstr>DCM – family based methods</vt:lpstr>
      <vt:lpstr>DCM – an overview</vt:lpstr>
      <vt:lpstr>Outline</vt:lpstr>
      <vt:lpstr>Is DCM too computationally demanding to be feasible?</vt:lpstr>
      <vt:lpstr>Outline</vt:lpstr>
      <vt:lpstr>How do you pick the best model?</vt:lpstr>
      <vt:lpstr>Can DCM even rule out nonsense models?</vt:lpstr>
      <vt:lpstr>Can DCM give us a good idea of model fit?</vt:lpstr>
      <vt:lpstr>DCM exploration vs hypothesis driven</vt:lpstr>
      <vt:lpstr>Outline</vt:lpstr>
      <vt:lpstr>How do you know that your model is valid?</vt:lpstr>
      <vt:lpstr>Outline</vt:lpstr>
      <vt:lpstr>Conclusion</vt:lpstr>
      <vt:lpstr>Discussion Points</vt:lpstr>
      <vt:lpstr>Discussion Points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</dc:creator>
  <cp:lastModifiedBy>Ben</cp:lastModifiedBy>
  <cp:revision>69</cp:revision>
  <dcterms:created xsi:type="dcterms:W3CDTF">2011-12-08T19:44:12Z</dcterms:created>
  <dcterms:modified xsi:type="dcterms:W3CDTF">2011-12-15T16:25:19Z</dcterms:modified>
</cp:coreProperties>
</file>