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  <p:sldMasterId id="2147483702" r:id="rId3"/>
  </p:sldMasterIdLst>
  <p:notesMasterIdLst>
    <p:notesMasterId r:id="rId49"/>
  </p:notesMasterIdLst>
  <p:handoutMasterIdLst>
    <p:handoutMasterId r:id="rId50"/>
  </p:handoutMasterIdLst>
  <p:sldIdLst>
    <p:sldId id="288" r:id="rId4"/>
    <p:sldId id="308" r:id="rId5"/>
    <p:sldId id="377" r:id="rId6"/>
    <p:sldId id="423" r:id="rId7"/>
    <p:sldId id="390" r:id="rId8"/>
    <p:sldId id="337" r:id="rId9"/>
    <p:sldId id="366" r:id="rId10"/>
    <p:sldId id="378" r:id="rId11"/>
    <p:sldId id="351" r:id="rId12"/>
    <p:sldId id="382" r:id="rId13"/>
    <p:sldId id="379" r:id="rId14"/>
    <p:sldId id="424" r:id="rId15"/>
    <p:sldId id="425" r:id="rId16"/>
    <p:sldId id="383" r:id="rId17"/>
    <p:sldId id="399" r:id="rId18"/>
    <p:sldId id="427" r:id="rId19"/>
    <p:sldId id="400" r:id="rId20"/>
    <p:sldId id="401" r:id="rId21"/>
    <p:sldId id="426" r:id="rId22"/>
    <p:sldId id="402" r:id="rId23"/>
    <p:sldId id="403" r:id="rId24"/>
    <p:sldId id="404" r:id="rId25"/>
    <p:sldId id="407" r:id="rId26"/>
    <p:sldId id="429" r:id="rId27"/>
    <p:sldId id="405" r:id="rId28"/>
    <p:sldId id="386" r:id="rId29"/>
    <p:sldId id="411" r:id="rId30"/>
    <p:sldId id="412" r:id="rId31"/>
    <p:sldId id="395" r:id="rId32"/>
    <p:sldId id="422" r:id="rId33"/>
    <p:sldId id="406" r:id="rId34"/>
    <p:sldId id="396" r:id="rId35"/>
    <p:sldId id="415" r:id="rId36"/>
    <p:sldId id="413" r:id="rId37"/>
    <p:sldId id="397" r:id="rId38"/>
    <p:sldId id="414" r:id="rId39"/>
    <p:sldId id="416" r:id="rId40"/>
    <p:sldId id="331" r:id="rId41"/>
    <p:sldId id="376" r:id="rId42"/>
    <p:sldId id="417" r:id="rId43"/>
    <p:sldId id="418" r:id="rId44"/>
    <p:sldId id="419" r:id="rId45"/>
    <p:sldId id="421" r:id="rId46"/>
    <p:sldId id="410" r:id="rId47"/>
    <p:sldId id="333" r:id="rId48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C66"/>
    <a:srgbClr val="A9CDED"/>
    <a:srgbClr val="04CC42"/>
    <a:srgbClr val="04BC3D"/>
    <a:srgbClr val="871E69"/>
    <a:srgbClr val="9A044B"/>
    <a:srgbClr val="FFFF99"/>
    <a:srgbClr val="607869"/>
    <a:srgbClr val="706E00"/>
    <a:srgbClr val="DC87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9" autoAdjust="0"/>
    <p:restoredTop sz="94640" autoAdjust="0"/>
  </p:normalViewPr>
  <p:slideViewPr>
    <p:cSldViewPr>
      <p:cViewPr varScale="1">
        <p:scale>
          <a:sx n="87" d="100"/>
          <a:sy n="87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384"/>
            <a:ext cx="2944813" cy="4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384"/>
            <a:ext cx="2944812" cy="4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fld id="{CAA96B33-98A9-402A-91A8-3A04EFF6C9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19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51412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5984"/>
            <a:ext cx="4978400" cy="44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384"/>
            <a:ext cx="2944813" cy="4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384"/>
            <a:ext cx="2944812" cy="4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</a:defRPr>
            </a:lvl1pPr>
          </a:lstStyle>
          <a:p>
            <a:fld id="{274F26EE-5BBC-429F-AC2F-C273484651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80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same-size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‘forward’ connectivity between OFA</a:t>
            </a:r>
            <a:r>
              <a:rPr lang="en-GB" baseline="0" dirty="0" smtClean="0"/>
              <a:t> and FFA</a:t>
            </a:r>
            <a:r>
              <a:rPr lang="en-GB" dirty="0" smtClean="0"/>
              <a:t>.</a:t>
            </a:r>
            <a:endParaRPr lang="en-GB" baseline="0" dirty="0" smtClean="0"/>
          </a:p>
          <a:p>
            <a:r>
              <a:rPr lang="en-GB" dirty="0" smtClean="0"/>
              <a:t>In the vary-size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‘backward’ connectivity between OFA and FFA.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same-size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‘forward’ connectivity between OFA</a:t>
            </a:r>
            <a:r>
              <a:rPr lang="en-GB" baseline="0" dirty="0" smtClean="0"/>
              <a:t> and FFA</a:t>
            </a:r>
            <a:r>
              <a:rPr lang="en-GB" dirty="0" smtClean="0"/>
              <a:t>.</a:t>
            </a:r>
            <a:endParaRPr lang="en-GB" baseline="0" dirty="0" smtClean="0"/>
          </a:p>
          <a:p>
            <a:r>
              <a:rPr lang="en-GB" dirty="0" smtClean="0"/>
              <a:t>In the vary-size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‘backward’ connectivity between OFA and FFA.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same-size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‘forward’ connectivity between OFA</a:t>
            </a:r>
            <a:r>
              <a:rPr lang="en-GB" baseline="0" dirty="0" smtClean="0"/>
              <a:t> and FFA</a:t>
            </a:r>
            <a:r>
              <a:rPr lang="en-GB" dirty="0" smtClean="0"/>
              <a:t>.</a:t>
            </a:r>
            <a:endParaRPr lang="en-GB" baseline="0" dirty="0" smtClean="0"/>
          </a:p>
          <a:p>
            <a:r>
              <a:rPr lang="en-GB" dirty="0" smtClean="0"/>
              <a:t>In the vary-size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‘backward’ connectivity between OFA and FFA.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000" dirty="0" smtClean="0"/>
              <a:t>21 models</a:t>
            </a:r>
          </a:p>
          <a:p>
            <a:r>
              <a:rPr lang="en-GB" sz="1000" dirty="0" smtClean="0"/>
              <a:t>Family A – Input enters OFA only</a:t>
            </a:r>
          </a:p>
          <a:p>
            <a:r>
              <a:rPr lang="en-GB" sz="1000" dirty="0" smtClean="0"/>
              <a:t>Family B – Input enters FFA only</a:t>
            </a:r>
          </a:p>
          <a:p>
            <a:r>
              <a:rPr lang="en-GB" sz="1000" dirty="0" smtClean="0"/>
              <a:t>Family C – Parallel inputs in OFA and FFA</a:t>
            </a:r>
          </a:p>
          <a:p>
            <a:r>
              <a:rPr lang="en-GB" sz="1000" dirty="0" smtClean="0"/>
              <a:t>RS</a:t>
            </a:r>
            <a:r>
              <a:rPr lang="en-GB" sz="1000" baseline="0" dirty="0" smtClean="0"/>
              <a:t> modulates self-connectivity only (1), self and between-region connectivity (2-4), between-region connectivity only (5-7).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/>
              <a:t>RS can modulate forward, backward or forward and backward connectivity. </a:t>
            </a:r>
          </a:p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same-size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‘forward’ connectivity between OFA</a:t>
            </a:r>
            <a:r>
              <a:rPr lang="en-GB" baseline="0" dirty="0" smtClean="0"/>
              <a:t> and FFA</a:t>
            </a:r>
            <a:r>
              <a:rPr lang="en-GB" dirty="0" smtClean="0"/>
              <a:t>.</a:t>
            </a:r>
            <a:endParaRPr lang="en-GB" baseline="0" dirty="0" smtClean="0"/>
          </a:p>
          <a:p>
            <a:r>
              <a:rPr lang="en-GB" dirty="0" smtClean="0"/>
              <a:t>In the vary-size</a:t>
            </a:r>
            <a:r>
              <a:rPr lang="en-GB" baseline="0" dirty="0" smtClean="0"/>
              <a:t> condition </a:t>
            </a:r>
            <a:r>
              <a:rPr lang="en-GB" dirty="0" smtClean="0"/>
              <a:t>RS is characterised</a:t>
            </a:r>
            <a:r>
              <a:rPr lang="en-GB" baseline="0" dirty="0" smtClean="0"/>
              <a:t> by changes in </a:t>
            </a:r>
            <a:r>
              <a:rPr lang="en-GB" dirty="0" smtClean="0"/>
              <a:t>‘backward’ connectivity between OFA and FFA.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468D-16F9-4D2C-971D-F199BCE184E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446478" name="Picture 14" descr="mrc_powerpoint_logo_warm_gr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</p:spPr>
      </p:pic>
      <p:pic>
        <p:nvPicPr>
          <p:cNvPr id="446491" name="Picture 27" descr="Docs-Presentations-WG-CBS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425" y="260350"/>
            <a:ext cx="2670175" cy="7921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5" r:id="rId12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4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2189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421897" name="Picture 9" descr="mrc_powerpoint_logo_warm_gra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6453188"/>
            <a:ext cx="1728787" cy="150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5/26/2011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0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5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6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501848" y="5373216"/>
            <a:ext cx="8102600" cy="60324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Michael Ewbank</a:t>
            </a:r>
            <a:endParaRPr lang="en-US" sz="2000" dirty="0">
              <a:solidFill>
                <a:schemeClr val="bg1"/>
              </a:solidFill>
              <a:latin typeface="Verdana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MRC Cognition and Brain Sciences 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Unit, Cambridge, UK.</a:t>
            </a:r>
          </a:p>
        </p:txBody>
      </p:sp>
      <p:pic>
        <p:nvPicPr>
          <p:cNvPr id="7170" name="Picture 2" descr="WG10-RGB-CB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7105"/>
            <a:ext cx="3024336" cy="90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08" y="1700808"/>
            <a:ext cx="8589640" cy="2016224"/>
          </a:xfrm>
        </p:spPr>
        <p:txBody>
          <a:bodyPr>
            <a:noAutofit/>
          </a:bodyPr>
          <a:lstStyle/>
          <a:p>
            <a:r>
              <a:rPr lang="en-GB" sz="3200" dirty="0" smtClean="0">
                <a:effectLst/>
              </a:rPr>
              <a:t>Neural mechanisms underlying repetition suppression in occipitotemporal cortex</a:t>
            </a:r>
            <a:endParaRPr lang="en-GB" sz="32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517" y="1196752"/>
            <a:ext cx="593179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27099" y="4929862"/>
            <a:ext cx="1636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Bodies &gt; Chairs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613810" y="6433591"/>
            <a:ext cx="4422814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Ewbank et al., (2011), </a:t>
            </a:r>
            <a:r>
              <a:rPr lang="en-GB" sz="1400" i="1" dirty="0" smtClean="0">
                <a:solidFill>
                  <a:schemeClr val="bg1"/>
                </a:solidFill>
                <a:latin typeface="Verdana" pitchFamily="34" charset="0"/>
              </a:rPr>
              <a:t>Journal of Neuroscience</a:t>
            </a:r>
            <a:endParaRPr lang="en-GB" sz="14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76672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dirty="0" smtClean="0"/>
              <a:t>Regions responding to human bodies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68683" y="1002214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Functional localiser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576" y="5268416"/>
            <a:ext cx="1040904" cy="10409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1720" y="5268416"/>
            <a:ext cx="1040400" cy="104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264087" y="4581128"/>
            <a:ext cx="1828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P &lt; 0.05 FWE corrected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576" y="1124744"/>
            <a:ext cx="7416824" cy="51125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55780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dirty="0"/>
              <a:t>Neural representation of </a:t>
            </a:r>
            <a:r>
              <a:rPr lang="en-GB" sz="2800" dirty="0" smtClean="0"/>
              <a:t>human </a:t>
            </a:r>
            <a:r>
              <a:rPr lang="en-GB" sz="2800" dirty="0"/>
              <a:t>bodies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13810" y="6433591"/>
            <a:ext cx="4422814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Ewbank et al., (2011), </a:t>
            </a:r>
            <a:r>
              <a:rPr lang="en-GB" sz="1400" i="1" dirty="0" smtClean="0">
                <a:solidFill>
                  <a:schemeClr val="bg1"/>
                </a:solidFill>
                <a:latin typeface="Verdana" pitchFamily="34" charset="0"/>
              </a:rPr>
              <a:t>Journal of Neuroscience</a:t>
            </a:r>
            <a:endParaRPr lang="en-GB" sz="14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899592" y="2276872"/>
            <a:ext cx="1008112" cy="7078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 Identity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827584" y="4665330"/>
            <a:ext cx="1224136" cy="7078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Identity</a:t>
            </a:r>
          </a:p>
        </p:txBody>
      </p:sp>
      <p:pic>
        <p:nvPicPr>
          <p:cNvPr id="15" name="Picture 12" descr="F2_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29207"/>
            <a:ext cx="882243" cy="1800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6" descr="F9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529" y="4129207"/>
            <a:ext cx="891743" cy="182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7" descr="F1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4193" y="4129209"/>
            <a:ext cx="891743" cy="182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29" descr="F10_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29207"/>
            <a:ext cx="891743" cy="182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5148064" y="2636912"/>
            <a:ext cx="863476" cy="273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5148064" y="5084911"/>
            <a:ext cx="863476" cy="273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893363" y="1239143"/>
            <a:ext cx="3478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Same-Size-Same-View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29" descr="F1_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772815"/>
            <a:ext cx="88225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" descr="F1_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3678" y="1772816"/>
            <a:ext cx="88225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F1_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772816"/>
            <a:ext cx="88225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9" descr="F1_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772816"/>
            <a:ext cx="88225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576" y="1124744"/>
            <a:ext cx="7416824" cy="51125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" name="Picture 34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601" y="4149080"/>
            <a:ext cx="8823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55780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dirty="0"/>
              <a:t>Neural representation of </a:t>
            </a:r>
            <a:r>
              <a:rPr lang="en-GB" sz="2800" dirty="0" smtClean="0"/>
              <a:t>human </a:t>
            </a:r>
            <a:r>
              <a:rPr lang="en-GB" sz="2800" dirty="0"/>
              <a:t>bodies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13810" y="6433591"/>
            <a:ext cx="4422814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Ewbank et al., (2011), </a:t>
            </a:r>
            <a:r>
              <a:rPr lang="en-GB" sz="1400" i="1" dirty="0" smtClean="0">
                <a:solidFill>
                  <a:schemeClr val="bg1"/>
                </a:solidFill>
                <a:latin typeface="Verdana" pitchFamily="34" charset="0"/>
              </a:rPr>
              <a:t>Journal of Neuroscience</a:t>
            </a:r>
            <a:endParaRPr lang="en-GB" sz="14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899592" y="2276872"/>
            <a:ext cx="1008112" cy="7078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 Identity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827584" y="4665330"/>
            <a:ext cx="1224136" cy="7078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Identity</a:t>
            </a:r>
          </a:p>
        </p:txBody>
      </p:sp>
      <p:pic>
        <p:nvPicPr>
          <p:cNvPr id="15" name="Picture 12" descr="F2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29207"/>
            <a:ext cx="882243" cy="1800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7" descr="F1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529" y="4129209"/>
            <a:ext cx="891743" cy="1820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5148064" y="2636912"/>
            <a:ext cx="863476" cy="273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5148064" y="5084911"/>
            <a:ext cx="863476" cy="273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873600" y="1239143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Vary-Size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33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88233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4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8823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F1_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678" y="1772816"/>
            <a:ext cx="88225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F1_000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060848"/>
            <a:ext cx="576064" cy="117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F1_000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2" y="2276872"/>
            <a:ext cx="374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4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937" y="1772816"/>
            <a:ext cx="8823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1" descr="F1_000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276872"/>
            <a:ext cx="374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653136"/>
            <a:ext cx="375180" cy="7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713" y="4149080"/>
            <a:ext cx="88233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4437112"/>
            <a:ext cx="5999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576" y="1124744"/>
            <a:ext cx="7416824" cy="51125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55780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dirty="0"/>
              <a:t>Neural representation of </a:t>
            </a:r>
            <a:r>
              <a:rPr lang="en-GB" sz="2800" dirty="0" smtClean="0"/>
              <a:t>human </a:t>
            </a:r>
            <a:r>
              <a:rPr lang="en-GB" sz="2800" dirty="0"/>
              <a:t>bodies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13810" y="6433591"/>
            <a:ext cx="4422814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Ewbank et al., (2011), </a:t>
            </a:r>
            <a:r>
              <a:rPr lang="en-GB" sz="1400" i="1" dirty="0" smtClean="0">
                <a:solidFill>
                  <a:schemeClr val="bg1"/>
                </a:solidFill>
                <a:latin typeface="Verdana" pitchFamily="34" charset="0"/>
              </a:rPr>
              <a:t>Journal of Neuroscience</a:t>
            </a:r>
            <a:endParaRPr lang="en-GB" sz="1400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899592" y="2276872"/>
            <a:ext cx="1008112" cy="7078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 Identity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827584" y="4665330"/>
            <a:ext cx="1224136" cy="7078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Different Identity</a:t>
            </a:r>
          </a:p>
        </p:txBody>
      </p:sp>
      <p:pic>
        <p:nvPicPr>
          <p:cNvPr id="15" name="Picture 12" descr="F2_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29207"/>
            <a:ext cx="882243" cy="1800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5220072" y="2636912"/>
            <a:ext cx="863476" cy="273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5220072" y="5084911"/>
            <a:ext cx="863476" cy="273"/>
          </a:xfrm>
          <a:prstGeom prst="line">
            <a:avLst/>
          </a:prstGeom>
          <a:noFill/>
          <a:ln w="7620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779823" y="1239143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</a:rPr>
              <a:t>Vary-View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25" descr="F1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8814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F1_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447" y="1772816"/>
            <a:ext cx="8804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 descr="F1_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72816"/>
            <a:ext cx="8822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265" y="1772816"/>
            <a:ext cx="8820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2041" y="4129200"/>
            <a:ext cx="8820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3" y="4129851"/>
            <a:ext cx="88191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8264" y="4129200"/>
            <a:ext cx="8820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9361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Adaptation in body-sensitive regions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21003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 effect of Identity </a:t>
            </a:r>
            <a:r>
              <a:rPr lang="en-GB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(F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(1,14)</a:t>
            </a:r>
            <a:r>
              <a:rPr lang="en-GB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6.5, p &lt; 0.01)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 x Size/View (P &gt; 0.63)</a:t>
            </a:r>
          </a:p>
        </p:txBody>
      </p:sp>
      <p:pic>
        <p:nvPicPr>
          <p:cNvPr id="68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55" y="1340768"/>
            <a:ext cx="840160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4008" y="1340768"/>
            <a:ext cx="3960440" cy="3744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21003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 effect of Identity </a:t>
            </a:r>
            <a:r>
              <a:rPr lang="en-GB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(F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(1,14)</a:t>
            </a:r>
            <a:r>
              <a:rPr lang="en-GB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16.4, p &lt; 0.005)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 x Size/View (P &gt; 0.68)</a:t>
            </a: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102" y="5805264"/>
            <a:ext cx="86614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adaptation outside of body-sensitive regions (P &gt; 0.001 uncorrected) </a:t>
            </a: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Adaptation to body identity in EBA and FBA is invariant to changes in size and view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836712"/>
            <a:ext cx="1903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Univariate analysis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2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7738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effectLst/>
              </a:rPr>
              <a:t>Body adaptation – ROI analysis</a:t>
            </a:r>
            <a:endParaRPr lang="en-GB" sz="24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1328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552" y="1700808"/>
            <a:ext cx="8064896" cy="45365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the mechanisms underlying adaptation to bodies in EBA and FBA in each of the three conditions (same-size-same-view, vary-size, vary-view)? 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980728"/>
            <a:ext cx="8964488" cy="5877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332656"/>
            <a:ext cx="8229600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800" dirty="0" smtClean="0"/>
              <a:t>Body adaptation - DCM</a:t>
            </a:r>
            <a:endParaRPr lang="en-GB" sz="2800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5040560" cy="338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4054624" cy="262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59832" y="4365104"/>
            <a:ext cx="1944216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endCxn id="9" idx="1"/>
          </p:cNvCxnSpPr>
          <p:nvPr/>
        </p:nvCxnSpPr>
        <p:spPr>
          <a:xfrm rot="16200000" flipH="1">
            <a:off x="449542" y="2582906"/>
            <a:ext cx="3564396" cy="16561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8144" y="1412776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Extract first eigenvariate (time course of principle source of variance) from each ROI. – Same data included in univariate and DCM analysis.</a:t>
            </a:r>
          </a:p>
          <a:p>
            <a:endParaRPr lang="en-GB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eigenvariate weights voxels according to activation level.</a:t>
            </a:r>
          </a:p>
          <a:p>
            <a:endParaRPr lang="en-GB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 variance:</a:t>
            </a:r>
          </a:p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 = 88%</a:t>
            </a:r>
          </a:p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FBA = 78%</a:t>
            </a:r>
          </a:p>
        </p:txBody>
      </p:sp>
    </p:spTree>
    <p:extLst>
      <p:ext uri="{BB962C8B-B14F-4D97-AF65-F5344CB8AC3E}">
        <p14:creationId xmlns:p14="http://schemas.microsoft.com/office/powerpoint/2010/main" xmlns="" val="1552487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17846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/>
              </a:rPr>
              <a:t>Dynamic Causal Modelling (DCM)</a:t>
            </a:r>
            <a:endParaRPr lang="en-GB" sz="3200" dirty="0"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6725" y="1268761"/>
            <a:ext cx="8132763" cy="792087"/>
          </a:xfrm>
          <a:prstGeom prst="rect">
            <a:avLst/>
          </a:prstGeom>
          <a:noFill/>
        </p:spPr>
        <p:txBody>
          <a:bodyPr vert="horz" lIns="0" tIns="0" rIns="0" bIns="0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DCM uses a bilinear state equation, to model a cognitive system at its underlying </a:t>
            </a:r>
            <a:r>
              <a:rPr kumimoji="0" lang="en-GB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neuronal level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(not directly accessible for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fMRI)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988840"/>
            <a:ext cx="6912768" cy="267765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475507" y="2551544"/>
          <a:ext cx="6018295" cy="1800200"/>
        </p:xfrm>
        <a:graphic>
          <a:graphicData uri="http://schemas.openxmlformats.org/presentationml/2006/ole">
            <p:oleObj spid="_x0000_s73740" name="Equation" r:id="rId4" imgW="1485255" imgH="444307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21328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Active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regions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213285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Fixed connections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1328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Modulatory 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inputs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213285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External </a:t>
            </a:r>
          </a:p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inputs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5400000" flipH="1">
            <a:off x="1601670" y="2582906"/>
            <a:ext cx="288032" cy="54006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4653136"/>
            <a:ext cx="7992888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0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modelled neuronal dynamics (</a:t>
            </a:r>
            <a:r>
              <a:rPr lang="en-GB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is transformed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into area-specific BOLD signals (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a h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emodynamic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forward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(</a:t>
            </a:r>
            <a:r>
              <a:rPr lang="el-GR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8056" lvl="0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aim of DCM is to estimate parameters at the neuronal level such that the modelled BOLD signals are maximally similar to the experimentally measured BOLD signals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selection is used to test how well the neural model fits the measured signal, compared to other models. </a:t>
            </a:r>
            <a:endPara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5400000" flipH="1">
            <a:off x="2879812" y="2672916"/>
            <a:ext cx="288032" cy="36004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4824028" y="2312876"/>
            <a:ext cx="288032" cy="108012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6912260" y="2528900"/>
            <a:ext cx="288032" cy="64807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9" grpId="0"/>
      <p:bldP spid="10" grpId="0"/>
      <p:bldP spid="11" grpId="0"/>
      <p:bldP spid="12" grpId="0" animBg="1"/>
      <p:bldP spid="16" grpId="0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/>
          <p:nvPr/>
        </p:nvCxnSpPr>
        <p:spPr>
          <a:xfrm rot="10800000">
            <a:off x="4248000" y="2707330"/>
            <a:ext cx="1368000" cy="15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3936706" y="3116384"/>
            <a:ext cx="878784" cy="78763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713234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/>
              </a:rPr>
              <a:t>Dynamic Causal Modelling (DCM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3934111" y="1360980"/>
            <a:ext cx="878783" cy="78763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951394" y="3297173"/>
            <a:ext cx="860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3951394" y="1528911"/>
            <a:ext cx="830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4095410" y="2073157"/>
            <a:ext cx="203837" cy="1080000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4455450" y="2073037"/>
            <a:ext cx="206577" cy="1080000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0" name="Curved Up Arrow 49"/>
          <p:cNvSpPr/>
          <p:nvPr/>
        </p:nvSpPr>
        <p:spPr>
          <a:xfrm>
            <a:off x="4095410" y="3861048"/>
            <a:ext cx="553793" cy="3002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" name="Curved Up Arrow 50"/>
          <p:cNvSpPr/>
          <p:nvPr/>
        </p:nvSpPr>
        <p:spPr>
          <a:xfrm flipV="1">
            <a:off x="4092814" y="1124744"/>
            <a:ext cx="553793" cy="3002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Up Arrow 51"/>
          <p:cNvSpPr/>
          <p:nvPr/>
        </p:nvSpPr>
        <p:spPr>
          <a:xfrm rot="16200000" flipH="1" flipV="1">
            <a:off x="3471373" y="3176424"/>
            <a:ext cx="215255" cy="744787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2240278" y="3225165"/>
            <a:ext cx="110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GB" sz="18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(Bodies)</a:t>
            </a:r>
            <a:endParaRPr lang="en-GB" sz="1800" dirty="0">
              <a:solidFill>
                <a:srgbClr val="871E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5738812" y="2226683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Contextual Modulation </a:t>
            </a:r>
          </a:p>
          <a:p>
            <a:r>
              <a:rPr lang="en-GB" sz="1800" dirty="0" smtClean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(Same vs. </a:t>
            </a:r>
            <a:r>
              <a:rPr lang="en-GB" sz="1800" dirty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sz="1800" dirty="0" smtClean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ifferent Identity)</a:t>
            </a:r>
            <a:endParaRPr lang="en-GB" sz="1800" dirty="0">
              <a:solidFill>
                <a:srgbClr val="04B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771800" y="2350621"/>
            <a:ext cx="16613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Fixed 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coupling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5258817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Input enters EBA</a:t>
            </a:r>
          </a:p>
          <a:p>
            <a:pPr algn="l"/>
            <a:r>
              <a:rPr lang="en-GB" sz="20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Input enters FBA</a:t>
            </a:r>
          </a:p>
          <a:p>
            <a:pPr algn="l"/>
            <a:r>
              <a:rPr lang="en-GB" sz="20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Input enters EBA/FBA</a:t>
            </a:r>
            <a:endParaRPr lang="en-GB" sz="2000" dirty="0">
              <a:solidFill>
                <a:srgbClr val="871E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Up Arrow 20"/>
          <p:cNvSpPr/>
          <p:nvPr/>
        </p:nvSpPr>
        <p:spPr>
          <a:xfrm rot="16200000" flipH="1" flipV="1">
            <a:off x="3471373" y="1377965"/>
            <a:ext cx="215255" cy="744787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240278" y="1424965"/>
            <a:ext cx="1107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GB" sz="18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(Bodies)</a:t>
            </a:r>
            <a:endParaRPr lang="en-GB" sz="1800" dirty="0">
              <a:solidFill>
                <a:srgbClr val="871E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9992" y="521061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/>
            <a:r>
              <a:rPr lang="en-GB" sz="2000" dirty="0" smtClean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Forward connectivity (EBA to FBA)</a:t>
            </a:r>
          </a:p>
          <a:p>
            <a:pPr marL="342900" indent="-342900" algn="l"/>
            <a:r>
              <a:rPr lang="en-GB" sz="2000" dirty="0" smtClean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Backward connectivity (FBA to EBA)</a:t>
            </a:r>
          </a:p>
          <a:p>
            <a:pPr marL="342900" indent="-342900" algn="l"/>
            <a:r>
              <a:rPr lang="en-GB" sz="2000" dirty="0" smtClean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Forward and backward connectivity</a:t>
            </a:r>
          </a:p>
          <a:p>
            <a:pPr marL="342900" indent="-342900" algn="l"/>
            <a:r>
              <a:rPr lang="en-GB" sz="2000" dirty="0" smtClean="0">
                <a:solidFill>
                  <a:srgbClr val="04BC3D"/>
                </a:solidFill>
                <a:latin typeface="Arial" pitchFamily="34" charset="0"/>
                <a:cs typeface="Arial" pitchFamily="34" charset="0"/>
              </a:rPr>
              <a:t>Self-connectivity only </a:t>
            </a:r>
            <a:endParaRPr lang="en-GB" sz="2000" dirty="0">
              <a:solidFill>
                <a:srgbClr val="04BC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4095410" y="3873237"/>
            <a:ext cx="553793" cy="3002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4599466" y="2431489"/>
            <a:ext cx="1008112" cy="15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rved Up Arrow 33"/>
          <p:cNvSpPr/>
          <p:nvPr/>
        </p:nvSpPr>
        <p:spPr>
          <a:xfrm flipV="1">
            <a:off x="4095410" y="1136933"/>
            <a:ext cx="553793" cy="3002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455450" y="2073037"/>
            <a:ext cx="206577" cy="1080000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4095410" y="2073037"/>
            <a:ext cx="203837" cy="1080000"/>
          </a:xfrm>
          <a:prstGeom prst="up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 flipV="1">
            <a:off x="4095410" y="1136933"/>
            <a:ext cx="553793" cy="3002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>
            <a:off x="4095410" y="3873237"/>
            <a:ext cx="553793" cy="30022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34613" y="4682753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871E69"/>
                </a:solidFill>
                <a:latin typeface="Arial" pitchFamily="34" charset="0"/>
                <a:cs typeface="Arial" pitchFamily="34" charset="0"/>
              </a:rPr>
              <a:t>Driving Input</a:t>
            </a:r>
            <a:endParaRPr lang="en-GB" sz="2000" dirty="0">
              <a:solidFill>
                <a:srgbClr val="871E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59236" y="465313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Modulation</a:t>
            </a:r>
            <a:endParaRPr lang="en-GB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4527458" y="1208942"/>
            <a:ext cx="1556710" cy="99592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527458" y="2852935"/>
            <a:ext cx="1700726" cy="12363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2" grpId="2" animBg="1"/>
      <p:bldP spid="54" grpId="0"/>
      <p:bldP spid="54" grpId="1"/>
      <p:bldP spid="54" grpId="2"/>
      <p:bldP spid="56" grpId="0"/>
      <p:bldP spid="21" grpId="0" animBg="1"/>
      <p:bldP spid="22" grpId="0"/>
      <p:bldP spid="35" grpId="0" animBg="1"/>
      <p:bldP spid="35" grpId="1" animBg="1"/>
      <p:bldP spid="36" grpId="0" animBg="1"/>
      <p:bldP spid="36" grpId="1" animBg="1"/>
      <p:bldP spid="36" grpId="2" animBg="1"/>
      <p:bldP spid="36" grpId="3" animBg="1"/>
      <p:bldP spid="36" grpId="4" animBg="1"/>
      <p:bldP spid="37" grpId="0" animBg="1"/>
      <p:bldP spid="38" grpId="0" animBg="1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effectLst/>
              </a:rPr>
              <a:t>Model space</a:t>
            </a:r>
            <a:endParaRPr lang="en-GB" sz="3200" dirty="0">
              <a:effectLst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11349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68" y="660342"/>
            <a:ext cx="7223340" cy="60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484784"/>
            <a:ext cx="8136904" cy="48245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 neural system’s temporary reduction in responsiveness to a stimulus after prolonged exposure to the stimulus”. </a:t>
            </a: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adaptation to low-level properties (e.g. orientation, colour) and high-level attributes (facial expression, identity, gender).</a:t>
            </a:r>
            <a:endParaRPr lang="en-GB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fMR-adaptation (Grill-Spector &amp; Malach, </a:t>
            </a: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2001) - the reduction in BOLD signal following repeated presentation of the same stimulus.</a:t>
            </a:r>
          </a:p>
          <a:p>
            <a:pPr>
              <a:buFont typeface="Arial" pitchFamily="34" charset="0"/>
              <a:buChar char="•"/>
            </a:pP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GB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GB" sz="2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4930"/>
            <a:ext cx="8229600" cy="1117846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/>
              </a:rPr>
              <a:t>Repetition suppression/adaptation</a:t>
            </a:r>
            <a:endParaRPr lang="en-GB" sz="3200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75" y="620688"/>
            <a:ext cx="79383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effectLst/>
              </a:rPr>
              <a:t>Model space</a:t>
            </a:r>
            <a:endParaRPr lang="en-GB" sz="3200" dirty="0">
              <a:effectLst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11349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4644008" y="5301208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Family X –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 enters EBA only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61730"/>
            <a:ext cx="8208912" cy="625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effectLst/>
              </a:rPr>
              <a:t>Model space</a:t>
            </a:r>
            <a:endParaRPr lang="en-GB" sz="3200" dirty="0">
              <a:effectLst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11349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716016" y="537321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Family Y –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 enters FBA only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513718"/>
            <a:ext cx="8208913" cy="62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effectLst/>
              </a:rPr>
              <a:t>Model space</a:t>
            </a:r>
            <a:endParaRPr lang="en-GB" sz="3200" dirty="0">
              <a:effectLst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11349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644008" y="5301208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 Family Z –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 enters EBA/FBA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175" y="620688"/>
            <a:ext cx="79383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effectLst/>
              </a:rPr>
              <a:t>Model space</a:t>
            </a:r>
            <a:endParaRPr lang="en-GB" sz="3200" dirty="0">
              <a:effectLst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711349"/>
            <a:ext cx="4038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>
              <a:sym typeface="Wingdings" pitchFamily="2" charset="2"/>
            </a:endParaRPr>
          </a:p>
          <a:p>
            <a:endParaRPr lang="en-GB" sz="1600" dirty="0"/>
          </a:p>
        </p:txBody>
      </p:sp>
      <p:sp>
        <p:nvSpPr>
          <p:cNvPr id="28" name="Rectangle 27"/>
          <p:cNvSpPr/>
          <p:nvPr/>
        </p:nvSpPr>
        <p:spPr>
          <a:xfrm>
            <a:off x="5004048" y="270892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1 – Changes in forward connectivity (EBA-to-FBA)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1124744"/>
            <a:ext cx="792088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1560" y="2420888"/>
            <a:ext cx="410445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11560" y="3717032"/>
            <a:ext cx="4104456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1560" y="5157192"/>
            <a:ext cx="4104456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04048" y="357301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2 – Changes in backward connectivity (FBA-to-EBA)</a:t>
            </a:r>
            <a:endParaRPr lang="en-GB" sz="1800" dirty="0"/>
          </a:p>
        </p:txBody>
      </p:sp>
      <p:sp>
        <p:nvSpPr>
          <p:cNvPr id="11" name="Rectangle 10"/>
          <p:cNvSpPr/>
          <p:nvPr/>
        </p:nvSpPr>
        <p:spPr>
          <a:xfrm>
            <a:off x="5004048" y="443711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3 – Changes in forward/backward connectivity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4048" y="530294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4 – No change in connectivity</a:t>
            </a:r>
            <a:endParaRPr lang="en-GB" sz="180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3059833" y="1556792"/>
            <a:ext cx="1440161" cy="460851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03648" y="3861049"/>
            <a:ext cx="655272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403648" y="1268761"/>
            <a:ext cx="648072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9" y="1916832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    FBA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Driving Input ‘C’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065819" y="3594212"/>
            <a:ext cx="453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Change in connectivity ‘B’</a:t>
            </a:r>
            <a:endParaRPr lang="en-GB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1424" y="5445224"/>
            <a:ext cx="142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change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7825" y="11247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7985" y="11247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FBA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32000" y="11247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  FBA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5857" y="17728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X1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75857" y="29249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X2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5857" y="40770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X3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5857" y="53012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X4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339753" y="2115308"/>
            <a:ext cx="180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763689" y="314096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    FBA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2339753" y="3339444"/>
            <a:ext cx="180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763689" y="4149080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    FBA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339753" y="4347556"/>
            <a:ext cx="180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763689" y="4427820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    FBA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2339753" y="4626296"/>
            <a:ext cx="180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059833" y="1556792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3059833" y="2708920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3059833" y="3861048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059833" y="5013176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4248472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dirty="0" smtClean="0">
                <a:effectLst/>
              </a:rPr>
              <a:t>Model space</a:t>
            </a:r>
            <a:endParaRPr lang="en-GB" sz="3200" dirty="0">
              <a:effectLst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499993" y="1556792"/>
            <a:ext cx="1440161" cy="4608512"/>
          </a:xfrm>
          <a:prstGeom prst="rect">
            <a:avLst/>
          </a:prstGeom>
          <a:gradFill flip="none" rotWithShape="1">
            <a:gsLst>
              <a:gs pos="0">
                <a:srgbClr val="04CC42">
                  <a:tint val="66000"/>
                  <a:satMod val="160000"/>
                </a:srgbClr>
              </a:gs>
              <a:gs pos="50000">
                <a:srgbClr val="04CC42">
                  <a:tint val="44500"/>
                  <a:satMod val="160000"/>
                </a:srgbClr>
              </a:gs>
              <a:gs pos="100000">
                <a:srgbClr val="04CC4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4716017" y="17728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Y1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16017" y="29249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Y2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16017" y="40770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Y3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16017" y="53012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Y4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499993" y="1556792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4499993" y="2708920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/>
          <p:cNvSpPr/>
          <p:nvPr/>
        </p:nvSpPr>
        <p:spPr>
          <a:xfrm>
            <a:off x="4499993" y="3861048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4499993" y="5013176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5940153" y="1556792"/>
            <a:ext cx="1440161" cy="460851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TextBox 127"/>
          <p:cNvSpPr txBox="1"/>
          <p:nvPr/>
        </p:nvSpPr>
        <p:spPr>
          <a:xfrm>
            <a:off x="6156177" y="17728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Z1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156177" y="29249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Z2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156177" y="40770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Z3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156177" y="53012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Z4</a:t>
            </a:r>
            <a:endParaRPr lang="en-GB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940153" y="1556792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/>
          <p:cNvSpPr/>
          <p:nvPr/>
        </p:nvSpPr>
        <p:spPr>
          <a:xfrm>
            <a:off x="5940153" y="2708920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/>
          <p:cNvSpPr/>
          <p:nvPr/>
        </p:nvSpPr>
        <p:spPr>
          <a:xfrm>
            <a:off x="5940153" y="3861048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5940153" y="5013176"/>
            <a:ext cx="1440160" cy="115212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Down Arrow 135"/>
          <p:cNvSpPr/>
          <p:nvPr/>
        </p:nvSpPr>
        <p:spPr>
          <a:xfrm>
            <a:off x="6228184" y="980728"/>
            <a:ext cx="144016" cy="216024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Down Arrow 136"/>
          <p:cNvSpPr/>
          <p:nvPr/>
        </p:nvSpPr>
        <p:spPr>
          <a:xfrm>
            <a:off x="6948264" y="980728"/>
            <a:ext cx="144016" cy="216024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Down Arrow 137"/>
          <p:cNvSpPr/>
          <p:nvPr/>
        </p:nvSpPr>
        <p:spPr>
          <a:xfrm>
            <a:off x="5184000" y="980728"/>
            <a:ext cx="144016" cy="216024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Down Arrow 138"/>
          <p:cNvSpPr/>
          <p:nvPr/>
        </p:nvSpPr>
        <p:spPr>
          <a:xfrm>
            <a:off x="3744000" y="980728"/>
            <a:ext cx="144016" cy="216024"/>
          </a:xfrm>
          <a:prstGeom prst="down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dirty="0" smtClean="0">
                <a:effectLst/>
              </a:rPr>
              <a:t>Model selection</a:t>
            </a:r>
            <a:endParaRPr lang="en-GB" sz="36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836712"/>
            <a:ext cx="79928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Bayesian Model Selection (BMS) – Fixed Effects (FFX)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9672" y="1844824"/>
            <a:ext cx="5976664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Comparison of model evidence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Free energy estimates (F)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3501008"/>
            <a:ext cx="5976664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Identify most likely model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27984" y="2924944"/>
            <a:ext cx="216024" cy="43204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504" y="764704"/>
            <a:ext cx="8928992" cy="5904656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BMS – FFX – Same-Size-Same-View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412776"/>
            <a:ext cx="201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Same-same-same-view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815" y="4005064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Vary-size</a:t>
            </a:r>
            <a:endParaRPr lang="en-GB" sz="1200" dirty="0">
              <a:latin typeface="+mn-lt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08802"/>
            <a:ext cx="3600400" cy="57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259632" y="3933056"/>
            <a:ext cx="792088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6463291" y="2111318"/>
            <a:ext cx="989029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463291" y="3995772"/>
            <a:ext cx="989028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034795" y="2987178"/>
            <a:ext cx="214884" cy="1080601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6673615" y="4859868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flipV="1">
            <a:off x="6673615" y="1835532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 rot="8400000" flipV="1">
            <a:off x="7455096" y="4708191"/>
            <a:ext cx="258145" cy="774739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380312" y="536392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5652240" y="3705999"/>
            <a:ext cx="108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427984" y="3203684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6529599" y="2351781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529599" y="4261488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5652280" y="3417967"/>
            <a:ext cx="144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6677605" y="2987178"/>
            <a:ext cx="212034" cy="1080601"/>
          </a:xfrm>
          <a:prstGeom prst="up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5220072" y="1979548"/>
            <a:ext cx="1512168" cy="1224136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5220072" y="3851756"/>
            <a:ext cx="1512168" cy="129614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4008" y="594928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∆F &gt; 3 “strong evidence”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60032" y="105273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X3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91680" y="4365104"/>
            <a:ext cx="279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Likelihood that model 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generated 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7544" y="908720"/>
            <a:ext cx="3528392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7544" y="3717032"/>
            <a:ext cx="3528392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636564" y="4880193"/>
            <a:ext cx="2791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X3 (p = .99)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1"/>
      <p:bldP spid="33" grpId="0" animBg="1"/>
      <p:bldP spid="33" grpId="1" animBg="1"/>
      <p:bldP spid="34" grpId="0" animBg="1"/>
      <p:bldP spid="34" grpId="1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504" y="764704"/>
            <a:ext cx="8928992" cy="5904656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BMS – FFX – Vary-Size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412776"/>
            <a:ext cx="201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Same-same-same-view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815" y="4005064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Vary-size</a:t>
            </a:r>
            <a:endParaRPr lang="en-GB" sz="1200" dirty="0">
              <a:latin typeface="+mn-lt"/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600400" cy="57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115616" y="3933056"/>
            <a:ext cx="792088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6463291" y="2111318"/>
            <a:ext cx="989029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6463291" y="3995772"/>
            <a:ext cx="989028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034795" y="2987178"/>
            <a:ext cx="214884" cy="1080601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6673615" y="4859868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V="1">
            <a:off x="6673615" y="1835532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8400000" flipV="1">
            <a:off x="7455096" y="4708191"/>
            <a:ext cx="258145" cy="774739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80312" y="536392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427984" y="3203684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529599" y="2351781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529599" y="4261488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5652280" y="3501008"/>
            <a:ext cx="144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6677605" y="2987178"/>
            <a:ext cx="212034" cy="1080601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5220072" y="1979548"/>
            <a:ext cx="1512168" cy="1224136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5220072" y="3851756"/>
            <a:ext cx="1512168" cy="129614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99992" y="6073551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∆F &gt; 1 “positive evidence”</a:t>
            </a: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60032" y="105273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X2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91680" y="4653136"/>
            <a:ext cx="2791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X2 (p = .90)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7504" y="764704"/>
            <a:ext cx="8928992" cy="5904656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BMS – FFX – Vary-View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412776"/>
            <a:ext cx="201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Same-same-same-view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815" y="4005064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Vary-size</a:t>
            </a:r>
            <a:endParaRPr lang="en-GB" sz="1200" dirty="0">
              <a:latin typeface="+mn-lt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456384" cy="57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115616" y="3933056"/>
            <a:ext cx="792088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6463291" y="2111318"/>
            <a:ext cx="989029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6463291" y="3995772"/>
            <a:ext cx="989028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034795" y="2987178"/>
            <a:ext cx="214884" cy="1080601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6673615" y="4859868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V="1">
            <a:off x="6673615" y="1835532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8400000" flipV="1">
            <a:off x="7455096" y="4708191"/>
            <a:ext cx="258145" cy="774739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80312" y="536392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427984" y="3203684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529599" y="2351781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529599" y="4261488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5652280" y="3501008"/>
            <a:ext cx="144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6677605" y="2987178"/>
            <a:ext cx="212034" cy="1080601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5220072" y="1979548"/>
            <a:ext cx="1512168" cy="1224136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5220072" y="3851756"/>
            <a:ext cx="1512168" cy="129614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9992" y="6073551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∆F &gt; 5 “very strong evidence”</a:t>
            </a: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60032" y="105273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X2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4653136"/>
            <a:ext cx="2791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Family X2 (p = 1.0)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496" y="1556792"/>
            <a:ext cx="9036496" cy="403244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822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>
                <a:effectLst/>
              </a:rPr>
              <a:t>DCM model selection</a:t>
            </a:r>
            <a:endParaRPr lang="en-GB" sz="24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3488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6" y="1939999"/>
            <a:ext cx="8928390" cy="30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13810" y="6289575"/>
            <a:ext cx="4422814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</a:rPr>
              <a:t>Ewbank et al., (2011), </a:t>
            </a:r>
            <a:r>
              <a:rPr lang="en-GB" sz="1400" i="1" dirty="0" smtClean="0">
                <a:solidFill>
                  <a:schemeClr val="bg1"/>
                </a:solidFill>
                <a:latin typeface="Verdana" pitchFamily="34" charset="0"/>
              </a:rPr>
              <a:t>Journal of Neuroscience</a:t>
            </a:r>
            <a:endParaRPr lang="en-GB" sz="1400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340768"/>
            <a:ext cx="8136904" cy="51845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fMRI-adaptation is used to probe response properties of cortical regions– </a:t>
            </a:r>
          </a:p>
          <a:p>
            <a:pPr>
              <a:buNone/>
            </a:pP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508" indent="-571500">
              <a:buFont typeface="+mj-lt"/>
              <a:buAutoNum type="romanLcPeriod"/>
            </a:pP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neuronal population can be adapted by repeated presentation of the same stimulus</a:t>
            </a:r>
          </a:p>
          <a:p>
            <a:pPr marL="635508" indent="-571500">
              <a:buFont typeface="+mj-lt"/>
              <a:buAutoNum type="romanLcPeriod"/>
            </a:pP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508" indent="-571500">
              <a:buFont typeface="+mj-lt"/>
              <a:buAutoNum type="romanLcPeriod"/>
            </a:pP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Vary some attribute of the stimulus (e.g. size) and measure any subsequent release from adaptation.</a:t>
            </a:r>
          </a:p>
          <a:p>
            <a:pPr marL="635508" indent="-571500">
              <a:buFont typeface="+mj-lt"/>
              <a:buAutoNum type="romanLcPeriod"/>
            </a:pPr>
            <a:endParaRPr lang="en-GB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35508" indent="-571500">
              <a:buFont typeface="+mj-lt"/>
              <a:buAutoNum type="romanLcPeriod"/>
            </a:pPr>
            <a:r>
              <a:rPr lang="en-GB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adaptation persists despite these changes it would indicate the underlying neuronal population are invariant to that attribute.</a:t>
            </a:r>
          </a:p>
          <a:p>
            <a:pPr>
              <a:buFontTx/>
              <a:buNone/>
            </a:pPr>
            <a:r>
              <a:rPr lang="en-GB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GB" sz="2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4930"/>
            <a:ext cx="8229600" cy="1117846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/>
              </a:rPr>
              <a:t>Repetition suppression/adaptation</a:t>
            </a:r>
            <a:endParaRPr lang="en-GB" sz="32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1633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977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dirty="0" smtClean="0">
                <a:effectLst/>
              </a:rPr>
              <a:t>Model selection</a:t>
            </a:r>
            <a:endParaRPr lang="en-GB" sz="36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1700808"/>
            <a:ext cx="799288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12474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FFX analysis is susceptible to outliers in model evidence – (Sum of model evidence over subjects).</a:t>
            </a:r>
          </a:p>
          <a:p>
            <a:pPr algn="l"/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RFX analysis incorporates between subject differences – not all subjects generated their data according to the same model. </a:t>
            </a:r>
          </a:p>
          <a:p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RFX reports the extent to which each model is more likely than any other model to have generated the data (Sums to 1).</a:t>
            </a:r>
          </a:p>
          <a:p>
            <a:pPr algn="l"/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517170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Including multiple models (n = 59) with shared features means that one model is less likely to dominate.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1663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600" dirty="0" smtClean="0">
                <a:effectLst/>
              </a:rPr>
              <a:t>Model selection</a:t>
            </a:r>
            <a:endParaRPr lang="en-GB" sz="3600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908720"/>
            <a:ext cx="84969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Bayesian Model Selection (BMS) – Random Effects (RFX)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9672" y="1844824"/>
            <a:ext cx="5976664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Comparison of model families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3501008"/>
            <a:ext cx="5976664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Comparison within winning family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27984" y="2924944"/>
            <a:ext cx="216024" cy="43204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619672" y="5157192"/>
            <a:ext cx="5976664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Identify most likely model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27984" y="4581128"/>
            <a:ext cx="216024" cy="43204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576" y="764704"/>
            <a:ext cx="7992888" cy="5904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BMS – RFX – Same-Size-Same-View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412776"/>
            <a:ext cx="201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Same-same-same-view</a:t>
            </a:r>
            <a:endParaRPr lang="en-GB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1412776"/>
            <a:ext cx="94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Vary-view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815" y="4005064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Vary-size</a:t>
            </a:r>
            <a:endParaRPr lang="en-GB" sz="1200" dirty="0">
              <a:latin typeface="+mn-lt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90450"/>
            <a:ext cx="3734693" cy="58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801067"/>
            <a:ext cx="2938498" cy="579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1979712" y="3789040"/>
            <a:ext cx="792088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7308304" y="3717032"/>
            <a:ext cx="864096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29570" y="1551275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Probability of model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generating observed data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336" y="4048016"/>
            <a:ext cx="18646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Belief that each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is more likely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 any other model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-9939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BMS – RFX – Same-Size-Same-View</a:t>
            </a:r>
            <a:endParaRPr kumimoji="0" lang="en-GB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Oval 2"/>
          <p:cNvSpPr>
            <a:spLocks noChangeArrowheads="1"/>
          </p:cNvSpPr>
          <p:nvPr/>
        </p:nvSpPr>
        <p:spPr bwMode="auto">
          <a:xfrm>
            <a:off x="4231043" y="2111318"/>
            <a:ext cx="989029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4231043" y="3995772"/>
            <a:ext cx="989028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802547" y="2987178"/>
            <a:ext cx="214884" cy="1080601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" name="Curved Up Arrow 42"/>
          <p:cNvSpPr/>
          <p:nvPr/>
        </p:nvSpPr>
        <p:spPr>
          <a:xfrm>
            <a:off x="4441367" y="4859868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" name="Curved Up Arrow 43"/>
          <p:cNvSpPr/>
          <p:nvPr/>
        </p:nvSpPr>
        <p:spPr>
          <a:xfrm flipV="1">
            <a:off x="4441367" y="1835532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 rot="8400000" flipV="1">
            <a:off x="5222848" y="4708191"/>
            <a:ext cx="258145" cy="774739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148064" y="536392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 flipV="1">
            <a:off x="3419992" y="3705999"/>
            <a:ext cx="108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195736" y="3203684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4297351" y="2351781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4297351" y="4261488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3420032" y="3417967"/>
            <a:ext cx="144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4445357" y="2987178"/>
            <a:ext cx="212034" cy="1080601"/>
          </a:xfrm>
          <a:prstGeom prst="up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V="1">
            <a:off x="2987824" y="1979548"/>
            <a:ext cx="1512168" cy="1224136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2987824" y="3851756"/>
            <a:ext cx="1512168" cy="129614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07904" y="1260049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X3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576" y="764704"/>
            <a:ext cx="7992888" cy="5904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167" y="786620"/>
            <a:ext cx="3426842" cy="581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BMS – RFX – Vary-Size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412776"/>
            <a:ext cx="201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Same-same-same-view</a:t>
            </a:r>
            <a:endParaRPr lang="en-GB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1412776"/>
            <a:ext cx="94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Vary-view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815" y="4005064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Vary-size</a:t>
            </a:r>
            <a:endParaRPr lang="en-GB" sz="1200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63688" y="3933056"/>
            <a:ext cx="792088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36711"/>
            <a:ext cx="2384119" cy="571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6156176" y="3861048"/>
            <a:ext cx="2088232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7624" y="1349479"/>
            <a:ext cx="2010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Same-same-same-view</a:t>
            </a:r>
            <a:endParaRPr lang="en-GB" sz="1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1412776"/>
            <a:ext cx="94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Vary-view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8799" y="3941767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Vary-size</a:t>
            </a:r>
            <a:endParaRPr lang="en-GB" sz="12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-9939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BMS – RFX – Vary-Size</a:t>
            </a:r>
            <a:endParaRPr kumimoji="0" lang="en-GB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6319275" y="2111318"/>
            <a:ext cx="989029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6319275" y="3995772"/>
            <a:ext cx="989028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890779" y="2987178"/>
            <a:ext cx="214884" cy="1080601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6529599" y="4859868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flipV="1">
            <a:off x="6529599" y="1835532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8400000" flipV="1">
            <a:off x="7311080" y="4708191"/>
            <a:ext cx="258145" cy="774739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236296" y="536392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83968" y="3203684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385583" y="2351781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385583" y="4261488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5508264" y="3501008"/>
            <a:ext cx="144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6533589" y="2987178"/>
            <a:ext cx="212034" cy="1080601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5076056" y="1979548"/>
            <a:ext cx="1512168" cy="1224136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5076056" y="3851756"/>
            <a:ext cx="1512168" cy="129614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2430843" y="2120029"/>
            <a:ext cx="989029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Oval 3"/>
          <p:cNvSpPr>
            <a:spLocks noChangeArrowheads="1"/>
          </p:cNvSpPr>
          <p:nvPr/>
        </p:nvSpPr>
        <p:spPr bwMode="auto">
          <a:xfrm>
            <a:off x="2430843" y="4004483"/>
            <a:ext cx="989028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002347" y="2995889"/>
            <a:ext cx="214884" cy="1080601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Curved Up Arrow 27"/>
          <p:cNvSpPr/>
          <p:nvPr/>
        </p:nvSpPr>
        <p:spPr>
          <a:xfrm>
            <a:off x="2641167" y="4868579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flipV="1">
            <a:off x="2641167" y="1844243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 rot="8400000" flipV="1">
            <a:off x="3422648" y="4716902"/>
            <a:ext cx="258145" cy="774739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347864" y="5372635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95536" y="3212395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497151" y="2360492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497151" y="4270199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1619832" y="3509719"/>
            <a:ext cx="144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2645157" y="2995889"/>
            <a:ext cx="212034" cy="1080601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1187624" y="3860467"/>
            <a:ext cx="1512168" cy="129614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24128" y="1260049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X2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07704" y="1260049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X2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576" y="764704"/>
            <a:ext cx="7992888" cy="590465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25178"/>
            <a:ext cx="3384376" cy="577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BMS – RFX – Vary-View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1412776"/>
            <a:ext cx="94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Vary-view</a:t>
            </a:r>
            <a:endParaRPr lang="en-GB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2815" y="4005064"/>
            <a:ext cx="893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Vary-size</a:t>
            </a:r>
            <a:endParaRPr lang="en-GB" sz="1200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91680" y="3933056"/>
            <a:ext cx="792088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463" y="836712"/>
            <a:ext cx="239391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7308304" y="3933056"/>
            <a:ext cx="864096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91880" y="1628800"/>
            <a:ext cx="94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+mn-lt"/>
              </a:rPr>
              <a:t>Vary-view</a:t>
            </a:r>
            <a:endParaRPr lang="en-GB" sz="12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-9939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BMS – RFX – Vary-View</a:t>
            </a:r>
            <a:endParaRPr kumimoji="0" lang="en-GB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4015019" y="2327342"/>
            <a:ext cx="989029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4015019" y="4211796"/>
            <a:ext cx="989028" cy="944565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86523" y="3203202"/>
            <a:ext cx="214884" cy="1080601"/>
          </a:xfrm>
          <a:prstGeom prst="downArrow">
            <a:avLst/>
          </a:prstGeom>
          <a:solidFill>
            <a:srgbClr val="FF00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4225343" y="5075892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flipV="1">
            <a:off x="4225343" y="2051556"/>
            <a:ext cx="576064" cy="3600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8400000" flipV="1">
            <a:off x="5006824" y="4924215"/>
            <a:ext cx="258145" cy="774739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932040" y="5579948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79712" y="3419708"/>
            <a:ext cx="136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Identity</a:t>
            </a:r>
          </a:p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081327" y="2567805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FBA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081327" y="4477512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EBA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3204008" y="3717032"/>
            <a:ext cx="1440000" cy="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4229333" y="3203202"/>
            <a:ext cx="212034" cy="1080601"/>
          </a:xfrm>
          <a:prstGeom prst="upArrow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2771800" y="2195572"/>
            <a:ext cx="1512168" cy="1224136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2771800" y="4067780"/>
            <a:ext cx="1512168" cy="1296144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91880" y="1404065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Model X2</a:t>
            </a:r>
            <a:r>
              <a:rPr lang="en-GB" sz="18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endParaRPr lang="en-GB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9903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Mechanisms of fMRI-adaptation – Summary</a:t>
            </a:r>
            <a:endParaRPr lang="en-GB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340768"/>
            <a:ext cx="7931224" cy="532859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Univariate analysis reveals adaptation in EBA and FBA is invariant to changes in image size and view.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DCM reveals different mechanisms underlie the different forms of adaptation.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Adaptation (across size/view) is associated with a change in backward (FBA-to-EBA) connectivity only.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Repetition of identical images (same-size-same-view) is associated with changes in </a:t>
            </a:r>
            <a:r>
              <a:rPr lang="en-GB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forward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connectivity (EBA-to- FBA) 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Concordance between FFX and RFX approaches in model selection. </a:t>
            </a: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9903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Mechanisms of fMRI-adaptation – Summary 2</a:t>
            </a:r>
            <a:endParaRPr lang="en-GB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340768"/>
            <a:ext cx="7931224" cy="504056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MEG/ERP evidence - adaptation to identical images around 160ms (Schendan and Kutas, 2003; Ewbank et al., 2008) - “First Pass”.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Adaptation across view approx 400ms (Schendan and Kutas, 2003) – “Feedback”.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‘Top-down’ modulation (changes in backward FFA-to-OFA connectivity) underlies fMRI-adaptation to faces (across size). 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Adaptation to the same image produces changes in forward connectivity.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0360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fMRI-adaptation studies</a:t>
            </a:r>
            <a:endParaRPr lang="en-GB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150"/>
            <a:ext cx="942404" cy="10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34493" y="1340768"/>
            <a:ext cx="88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Faces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3688" y="1700808"/>
            <a:ext cx="705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Size, position invariance; view-dependence: </a:t>
            </a:r>
          </a:p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Grill Spector &amp; Malach (2001); Andrews &amp; Ewbank (2004);  Winston et al., (2004); Rotshtein et al., (2004); Fang et al., (2007); Kovacs et al., (2008).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24" y="2780928"/>
            <a:ext cx="3924436" cy="34563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ndrewban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672408" cy="20607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076056" y="6480720"/>
            <a:ext cx="4032448" cy="4046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Andrews &amp; Ewbank,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 2004, </a:t>
            </a:r>
            <a:r>
              <a:rPr kumimoji="0" lang="en-GB" sz="1400" b="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NeuroImage</a:t>
            </a:r>
            <a:r>
              <a:rPr kumimoji="0" lang="en-GB" sz="14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cs typeface="Arial" pitchFamily="34" charset="0"/>
              </a:rPr>
              <a:t>)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50" y="2879513"/>
            <a:ext cx="3456384" cy="12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608004" y="2780928"/>
            <a:ext cx="3924436" cy="34563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835794"/>
            <a:ext cx="3676228" cy="138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100" y="4149080"/>
            <a:ext cx="3216300" cy="203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2" grpId="0" animBg="1"/>
      <p:bldP spid="17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229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Mechanisms of fMRI-adaptation – (Same-Size/View)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5536" y="3316922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6997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051720" y="4973106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259632" y="4685074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67544" y="4469050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9592" y="3532946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220072" y="3316922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56176" y="5045114"/>
            <a:ext cx="1152128" cy="1152128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7380312" y="3892986"/>
            <a:ext cx="1152128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796136" y="3604954"/>
            <a:ext cx="1152128" cy="115212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771800" y="439704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907704" y="403700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555776" y="3460938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641326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EBA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5578" y="360495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2024" y="5112000"/>
            <a:ext cx="39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5811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816" y="454105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418101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3808" y="569318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9012" y="566124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36450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479715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0232" y="640397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FBA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8500" y="39649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2676" y="425302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8540" y="540515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0"/>
            <a:ext cx="444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Identity A – Same-Size-Same-View</a:t>
            </a:r>
            <a:endParaRPr lang="en-GB" sz="2400" dirty="0"/>
          </a:p>
        </p:txBody>
      </p:sp>
      <p:sp>
        <p:nvSpPr>
          <p:cNvPr id="37" name="Oval 36"/>
          <p:cNvSpPr/>
          <p:nvPr/>
        </p:nvSpPr>
        <p:spPr>
          <a:xfrm>
            <a:off x="5724128" y="3528000"/>
            <a:ext cx="1296144" cy="1296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99792" y="4293096"/>
            <a:ext cx="30600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 rot="2100000">
            <a:off x="2267744" y="2708920"/>
            <a:ext cx="360040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1835696" y="3960000"/>
            <a:ext cx="864096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3028622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55975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52120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99792" y="980728"/>
            <a:ext cx="3816424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4932040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635896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42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3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4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052736"/>
            <a:ext cx="5984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7" grpId="1" animBg="1"/>
      <p:bldP spid="50" grpId="0" animBg="1"/>
      <p:bldP spid="49" grpId="1" animBg="1"/>
      <p:bldP spid="60" grpId="0"/>
      <p:bldP spid="61" grpId="0"/>
      <p:bldP spid="62" grpId="0"/>
      <p:bldP spid="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 bwMode="auto">
          <a:xfrm>
            <a:off x="5220072" y="3316922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5536" y="3315600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6997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051720" y="4973106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259632" y="4685074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67544" y="4469050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9592" y="3532946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156176" y="5045114"/>
            <a:ext cx="1152128" cy="1152128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7380312" y="3892986"/>
            <a:ext cx="1152128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796136" y="3604954"/>
            <a:ext cx="1152128" cy="115212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771800" y="439704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907704" y="403700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555776" y="3460938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641326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EBA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5578" y="360495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2024" y="5112000"/>
            <a:ext cx="39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5811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816" y="454105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418101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3808" y="569318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9012" y="566124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36450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479715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0232" y="640397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FBA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8500" y="39649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2676" y="425302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8540" y="540515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0"/>
            <a:ext cx="444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Identity A – Same-Size-Same-View</a:t>
            </a:r>
            <a:endParaRPr lang="en-GB" sz="2400" dirty="0"/>
          </a:p>
        </p:txBody>
      </p:sp>
      <p:sp>
        <p:nvSpPr>
          <p:cNvPr id="37" name="Oval 36"/>
          <p:cNvSpPr/>
          <p:nvPr/>
        </p:nvSpPr>
        <p:spPr>
          <a:xfrm>
            <a:off x="5724128" y="3528000"/>
            <a:ext cx="1296144" cy="1296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1835696" y="3960000"/>
            <a:ext cx="864096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3348144" y="3789040"/>
            <a:ext cx="25200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483768" y="3384000"/>
            <a:ext cx="864096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2700000" y="4320000"/>
            <a:ext cx="864096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2699792" y="4293096"/>
            <a:ext cx="3024336" cy="15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3563889" y="4725144"/>
            <a:ext cx="24480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n Arrow 56"/>
          <p:cNvSpPr/>
          <p:nvPr/>
        </p:nvSpPr>
        <p:spPr>
          <a:xfrm rot="2100000">
            <a:off x="2267744" y="2708920"/>
            <a:ext cx="360040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028622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55975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52120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699792" y="980728"/>
            <a:ext cx="3816424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932040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635896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2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3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4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052736"/>
            <a:ext cx="5984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itle 37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229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Mechanisms of fMRI-adaptation – (Same-Size/View)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5220072" y="3316922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95536" y="3315600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6997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051720" y="4973106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259632" y="4685074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67544" y="4469050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9592" y="3532946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156176" y="5045114"/>
            <a:ext cx="1152128" cy="1152128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7380312" y="3892986"/>
            <a:ext cx="1152128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796136" y="3604954"/>
            <a:ext cx="1152128" cy="115212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771800" y="439704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907704" y="403700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555776" y="3460938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641326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EBA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5578" y="360495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2024" y="5112000"/>
            <a:ext cx="39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5811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816" y="454105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418101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3808" y="569318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9012" y="566124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36450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479715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0232" y="640397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FBA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8500" y="39649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2676" y="425302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8540" y="540515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0"/>
            <a:ext cx="444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Identity A – Same-Size-Same-View</a:t>
            </a:r>
            <a:endParaRPr lang="en-GB" sz="2400" dirty="0"/>
          </a:p>
        </p:txBody>
      </p:sp>
      <p:sp>
        <p:nvSpPr>
          <p:cNvPr id="37" name="Oval 36"/>
          <p:cNvSpPr/>
          <p:nvPr/>
        </p:nvSpPr>
        <p:spPr>
          <a:xfrm>
            <a:off x="5724128" y="3528000"/>
            <a:ext cx="1296144" cy="1296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27784" y="4293096"/>
            <a:ext cx="3132008" cy="1588"/>
          </a:xfrm>
          <a:prstGeom prst="straightConnector1">
            <a:avLst/>
          </a:prstGeom>
          <a:ln w="412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275856" y="3787452"/>
            <a:ext cx="2592288" cy="1588"/>
          </a:xfrm>
          <a:prstGeom prst="straightConnector1">
            <a:avLst/>
          </a:prstGeom>
          <a:ln w="412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91880" y="4725144"/>
            <a:ext cx="2520280" cy="1588"/>
          </a:xfrm>
          <a:prstGeom prst="straightConnector1">
            <a:avLst/>
          </a:prstGeom>
          <a:ln w="412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636372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own Arrow 64"/>
          <p:cNvSpPr/>
          <p:nvPr/>
        </p:nvSpPr>
        <p:spPr>
          <a:xfrm rot="2100000">
            <a:off x="2267744" y="2708920"/>
            <a:ext cx="360040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699792" y="980728"/>
            <a:ext cx="3816424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3028622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5975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2120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932040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4" descr="F1_330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109" y="1052736"/>
            <a:ext cx="6000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6" descr="F1_030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itle 37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229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Mechanisms of fMRI-adaptation – (Vary-View)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5" grpId="0" animBg="1"/>
      <p:bldP spid="46" grpId="0" animBg="1"/>
      <p:bldP spid="47" grpId="0"/>
      <p:bldP spid="48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5220072" y="3316922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5536" y="3315600"/>
            <a:ext cx="3456384" cy="3024336"/>
          </a:xfrm>
          <a:prstGeom prst="rect">
            <a:avLst/>
          </a:prstGeom>
          <a:gradFill flip="none" rotWithShape="1">
            <a:gsLst>
              <a:gs pos="0">
                <a:srgbClr val="A9CDED">
                  <a:shade val="30000"/>
                  <a:satMod val="115000"/>
                </a:srgbClr>
              </a:gs>
              <a:gs pos="50000">
                <a:srgbClr val="A9CDED">
                  <a:shade val="67500"/>
                  <a:satMod val="115000"/>
                </a:srgbClr>
              </a:gs>
              <a:gs pos="100000">
                <a:srgbClr val="A9CDED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699792" y="5549170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051720" y="4973106"/>
            <a:ext cx="720080" cy="72008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259632" y="4685074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67544" y="4469050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899592" y="3532946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156176" y="5045114"/>
            <a:ext cx="1152128" cy="1152128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7380312" y="3892986"/>
            <a:ext cx="1152128" cy="11521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796136" y="3604954"/>
            <a:ext cx="1152128" cy="1152128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771800" y="439704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907704" y="4037002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555776" y="3460938"/>
            <a:ext cx="720080" cy="72008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641326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EBA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5578" y="360495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2024" y="5112000"/>
            <a:ext cx="39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58112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5816" y="454105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418101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r>
              <a:rPr lang="en-GB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3808" y="5693186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9012" y="5661248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36450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479715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r>
              <a:rPr lang="en-GB" baseline="30000" dirty="0" smtClean="0">
                <a:solidFill>
                  <a:schemeClr val="bg1"/>
                </a:solidFill>
              </a:rPr>
              <a:t>3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0232" y="640397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FBA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8500" y="39649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2676" y="425302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8540" y="540515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0"/>
            <a:ext cx="444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Identity A – Same-Size-Same-View</a:t>
            </a:r>
            <a:endParaRPr lang="en-GB" sz="2400" dirty="0"/>
          </a:p>
        </p:txBody>
      </p:sp>
      <p:sp>
        <p:nvSpPr>
          <p:cNvPr id="37" name="Oval 36"/>
          <p:cNvSpPr/>
          <p:nvPr/>
        </p:nvSpPr>
        <p:spPr>
          <a:xfrm>
            <a:off x="5724128" y="3528000"/>
            <a:ext cx="1296144" cy="1296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1835696" y="3960000"/>
            <a:ext cx="864096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Down Arrow 72"/>
          <p:cNvSpPr/>
          <p:nvPr/>
        </p:nvSpPr>
        <p:spPr>
          <a:xfrm rot="2100000">
            <a:off x="2267744" y="2708920"/>
            <a:ext cx="360040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Straight Arrow Connector 73"/>
          <p:cNvCxnSpPr/>
          <p:nvPr/>
        </p:nvCxnSpPr>
        <p:spPr>
          <a:xfrm rot="10800000">
            <a:off x="3348144" y="3789040"/>
            <a:ext cx="25200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483768" y="3384000"/>
            <a:ext cx="864096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Oval 75"/>
          <p:cNvSpPr/>
          <p:nvPr/>
        </p:nvSpPr>
        <p:spPr>
          <a:xfrm>
            <a:off x="2700000" y="4320000"/>
            <a:ext cx="864096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7" name="Straight Arrow Connector 76"/>
          <p:cNvCxnSpPr/>
          <p:nvPr/>
        </p:nvCxnSpPr>
        <p:spPr>
          <a:xfrm rot="10800000">
            <a:off x="2699792" y="4293096"/>
            <a:ext cx="3024336" cy="15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3563889" y="4725144"/>
            <a:ext cx="24480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028622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55975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52120" y="220486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baseline="30000" dirty="0" smtClean="0">
                <a:solidFill>
                  <a:schemeClr val="bg1"/>
                </a:solidFill>
                <a:latin typeface="Verdana" pitchFamily="34" charset="0"/>
              </a:rPr>
              <a:t>3</a:t>
            </a:r>
            <a:endParaRPr lang="en-GB" baseline="300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636372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699792" y="980728"/>
            <a:ext cx="3816424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32040" y="1556792"/>
            <a:ext cx="622149" cy="19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4" descr="F1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14" descr="F1_330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8109" y="1052736"/>
            <a:ext cx="6000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6" descr="F1_030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052736"/>
            <a:ext cx="59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itle 37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2296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Mechanisms of fMRI-adaptation – (Vary-View)</a:t>
            </a:r>
            <a:endParaRPr lang="en-GB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5" grpId="0" animBg="1"/>
      <p:bldP spid="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99032"/>
          </a:xfrm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</a:rPr>
              <a:t>Mechanisms of fMRI-adaptation – Conclusion</a:t>
            </a:r>
            <a:endParaRPr lang="en-GB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340768"/>
            <a:ext cx="7931224" cy="4968552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all adaptation effects are created equal.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Relative contribution of bottom-up and top-down mechanisms depend on the precise conditions (i.e. same stimulus, changes in stimulus size/view).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Size- and view-invariant adaptation in EBA appears to  be the consequence of modulation from FBA. 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Adaptation in EBA is not necessarily indicative of a size and view-invariant neuronal population within EBA.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Adaptation is not “localised” to one region but reflects changes at a network level. </a:t>
            </a:r>
          </a:p>
          <a:p>
            <a:pPr>
              <a:buFont typeface="Arial" pitchFamily="34" charset="0"/>
              <a:buChar char="•"/>
            </a:pPr>
            <a:endParaRPr lang="en-GB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606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224" y="1412776"/>
            <a:ext cx="37946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smtClean="0">
                <a:solidFill>
                  <a:schemeClr val="accent1"/>
                </a:solidFill>
                <a:latin typeface="+mn-lt"/>
              </a:rPr>
              <a:t>Acknowledgements:</a:t>
            </a:r>
          </a:p>
          <a:p>
            <a:endParaRPr lang="en-GB" sz="2800" dirty="0" smtClean="0">
              <a:solidFill>
                <a:schemeClr val="accent1"/>
              </a:solidFill>
              <a:latin typeface="+mn-lt"/>
            </a:endParaRP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Andy Calder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Rik Henson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James Rowe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Rebecca Lawson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Luca Passamonti</a:t>
            </a:r>
          </a:p>
          <a:p>
            <a:endParaRPr lang="en-GB" dirty="0" smtClean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4" name="Picture 2" descr="WG10-RGB-CB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7105"/>
            <a:ext cx="3024336" cy="90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fMRI-adaptation studies</a:t>
            </a: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66035"/>
            <a:ext cx="1135475" cy="81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57298"/>
            <a:ext cx="1195759" cy="9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512" y="281286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Scenes/Places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3348281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Size, viewpoint invariant: </a:t>
            </a:r>
          </a:p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Epstein et al., (2003); Ewbank et al., (2005); Epstein et al., (2007)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43252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Inanimate objects 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476521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Size, position, occlusion, view invariant: </a:t>
            </a:r>
          </a:p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Grill-Spector et al., (1999); Grill-Spector &amp; Malach (2001); Kourtzi &amp; </a:t>
            </a:r>
            <a:r>
              <a:rPr lang="en-GB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Kanwisher</a:t>
            </a: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(2000); Kourtzi &amp; Kanwisher (2001); James et al., (2002); Ewbank et al., (2005).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150"/>
            <a:ext cx="942404" cy="10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4493" y="1340768"/>
            <a:ext cx="88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Faces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1700808"/>
            <a:ext cx="705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Size, position invariance; view-dependence: </a:t>
            </a:r>
          </a:p>
          <a:p>
            <a:pPr algn="l"/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Grill Spector &amp; Malach (2001); Andrews &amp; Ewbank (2004);  Winston et al., (2004); Rotshtein et al., (2004); Fang et al., (2007); Kovacs et al., (2008).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755576" y="139012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600" dirty="0" smtClean="0">
                <a:latin typeface="Arial" pitchFamily="34" charset="0"/>
                <a:cs typeface="Arial" pitchFamily="34" charset="0"/>
              </a:rPr>
              <a:t>1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340768"/>
            <a:ext cx="8229600" cy="44644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17846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/>
              </a:rPr>
              <a:t>Mechanisms of fMRI-adaptation</a:t>
            </a:r>
            <a:endParaRPr lang="en-GB" sz="3200" dirty="0">
              <a:effectLst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552" y="1268760"/>
            <a:ext cx="8229600" cy="52565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Adaptation is the consequence of locally based changes – </a:t>
            </a:r>
          </a:p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en-GB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Neuronal fatigue - the same population of cells are repeatedly 	activated and fire less (see Grill-Spector et al., 2006)</a:t>
            </a:r>
          </a:p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GB" sz="1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‘Predictive coding’ – Adaptation is the consequence of systemic changes - 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reflects a decrease in prediction error between bottom-up (stimulus-related) and top-down (prediction-related) inputs </a:t>
            </a:r>
          </a:p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GB" sz="1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05256" lvl="1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Each level of the hierarchy ‘predicts’ representations in  the level below. Increased activity reflects increased ‘prediction error’ (Friston, 2005).</a:t>
            </a:r>
          </a:p>
          <a:p>
            <a:pPr marL="905256" lvl="1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GB" sz="1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05256" lvl="1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Thus, when input is more predictable (i.e. during repetition) activity in lower-level region is suppressed by higher-level region (Henson, 2003; Friston, 2005).</a:t>
            </a:r>
          </a:p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8056" indent="-384048" algn="l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Distinguishing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between these models is vital for the correct</a:t>
            </a:r>
            <a:r>
              <a:rPr lang="en-GB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interpretation of fMRI-adaptation data.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713234"/>
          </a:xfrm>
        </p:spPr>
        <p:txBody>
          <a:bodyPr>
            <a:normAutofit/>
          </a:bodyPr>
          <a:lstStyle/>
          <a:p>
            <a:r>
              <a:rPr lang="en-GB" sz="3200" dirty="0" smtClean="0">
                <a:effectLst/>
              </a:rPr>
              <a:t>Dynamic Causal Modelling (DCM)</a:t>
            </a:r>
            <a:endParaRPr lang="en-GB" sz="3200" dirty="0"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5576" y="139012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340768"/>
            <a:ext cx="8229600" cy="46805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Explains regional BOLD effects in terms of changing patterns of connectivity amongst regions.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Uses a dynamic state equation to model how neural activity in a network changes over time (Friston et al., 2003).  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Enables causal inferences to be made about regional changes:</a:t>
            </a:r>
          </a:p>
          <a:p>
            <a:pPr>
              <a:buFont typeface="Arial" pitchFamily="34" charset="0"/>
              <a:buChar char="•"/>
            </a:pPr>
            <a:endParaRPr lang="en-GB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brain region A responsible for the change in activation of brain region B?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does a sensory stimulus enter a network of brain regions? </a:t>
            </a:r>
          </a:p>
          <a:p>
            <a:pPr>
              <a:buFont typeface="Arial" pitchFamily="34" charset="0"/>
              <a:buChar char="•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connections are modulated by experimental factors? (e.g. stimulus repetition)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7920880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800" dirty="0" smtClean="0"/>
              <a:t>Regions responding to human bodies</a:t>
            </a:r>
            <a:endParaRPr lang="en-GB" sz="2800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55576" y="1196752"/>
            <a:ext cx="785971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1259632" y="5661248"/>
            <a:ext cx="6696744" cy="92333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(EBA) Extrastriate Body area : Part based analysis of bodies</a:t>
            </a:r>
          </a:p>
          <a:p>
            <a:pPr algn="l"/>
            <a:endParaRPr lang="en-GB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(FBA) Fusiform Body area: Representation of whole bodies</a:t>
            </a:r>
            <a:endParaRPr lang="en-GB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27984" y="5229200"/>
            <a:ext cx="2211952" cy="30777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Downing </a:t>
            </a:r>
            <a:r>
              <a: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GB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Peelen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(2011)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636" y="836712"/>
            <a:ext cx="4320580" cy="445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>
            <a:stCxn id="32" idx="0"/>
          </p:cNvCxnSpPr>
          <p:nvPr/>
        </p:nvCxnSpPr>
        <p:spPr>
          <a:xfrm rot="5400000" flipH="1" flipV="1">
            <a:off x="4142226" y="3791314"/>
            <a:ext cx="648072" cy="7875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644008" y="4149080"/>
            <a:ext cx="648072" cy="64807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79912" y="4509120"/>
            <a:ext cx="585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EBA 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4361586" y="4777407"/>
            <a:ext cx="573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 </a:t>
            </a:r>
            <a:endParaRPr lang="en-GB" sz="1400" dirty="0"/>
          </a:p>
        </p:txBody>
      </p:sp>
      <p:sp>
        <p:nvSpPr>
          <p:cNvPr id="35" name="Rectangle 34"/>
          <p:cNvSpPr/>
          <p:nvPr/>
        </p:nvSpPr>
        <p:spPr>
          <a:xfrm>
            <a:off x="2987824" y="908720"/>
            <a:ext cx="5851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EBA </a:t>
            </a:r>
            <a:endParaRPr lang="en-GB" sz="1400" dirty="0"/>
          </a:p>
        </p:txBody>
      </p:sp>
      <p:sp>
        <p:nvSpPr>
          <p:cNvPr id="36" name="Rectangle 35"/>
          <p:cNvSpPr/>
          <p:nvPr/>
        </p:nvSpPr>
        <p:spPr>
          <a:xfrm>
            <a:off x="5153674" y="888975"/>
            <a:ext cx="573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BA </a:t>
            </a:r>
            <a:endParaRPr lang="en-GB" sz="1400" dirty="0"/>
          </a:p>
        </p:txBody>
      </p:sp>
      <p:sp>
        <p:nvSpPr>
          <p:cNvPr id="37" name="Oval 36"/>
          <p:cNvSpPr/>
          <p:nvPr/>
        </p:nvSpPr>
        <p:spPr>
          <a:xfrm>
            <a:off x="4716016" y="3573016"/>
            <a:ext cx="432048" cy="43204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5076056" y="3861048"/>
            <a:ext cx="432048" cy="43204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effectLst/>
              </a:rPr>
              <a:t>Study - fMRI-adaptation to human bodies</a:t>
            </a:r>
            <a:endParaRPr lang="en-GB" sz="2800" dirty="0">
              <a:effectLst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340768"/>
            <a:ext cx="8229600" cy="52565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Aims</a:t>
            </a:r>
          </a:p>
          <a:p>
            <a:pPr marL="464058" indent="-400050">
              <a:buFontTx/>
              <a:buAutoNum type="romanLcParenR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64058" indent="-400050">
              <a:buFontTx/>
              <a:buAutoNum type="romanLcParenR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 adaptation in body-sensitive regions of the occipitotemporal cortex.</a:t>
            </a:r>
          </a:p>
          <a:p>
            <a:pPr marL="464058" indent="-400050">
              <a:buFontTx/>
              <a:buAutoNum type="romanLcParenR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64058" indent="-400050">
              <a:buFontTx/>
              <a:buAutoNum type="romanLcParenR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DCM to investigate the mechanisms underlying fMRI-adaptation in these regions. </a:t>
            </a:r>
          </a:p>
          <a:p>
            <a:pPr marL="464058" indent="-400050">
              <a:buFontTx/>
              <a:buAutoNum type="romanLcParenR"/>
            </a:pPr>
            <a:endParaRPr lang="en-GB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64058" indent="-400050">
              <a:buFontTx/>
              <a:buAutoNum type="romanLcParenR"/>
            </a:pPr>
            <a:r>
              <a:rPr lang="en-GB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 whether the same mechanisms underlie adaptation to identical images (same-size-same-view) and adaptation across changes in stimulus size and view.</a:t>
            </a:r>
          </a:p>
          <a:p>
            <a:pPr marL="464058" indent="-400050">
              <a:buFontTx/>
              <a:buAutoNum type="romanLcParenR"/>
            </a:pPr>
            <a:endParaRPr lang="en-GB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1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4.3|10|7.1|6|9|16.6|3.8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1.9|6.5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|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9|1.1|9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1|7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8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6.4|3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3|2.7|1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3|0.1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5.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owerpoint_template_CT_WG10">
  <a:themeElements>
    <a:clrScheme name="Powerpoint_template_CT_WG10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owerpoint_template_CT_WG1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</TotalTime>
  <Words>2381</Words>
  <Application>Microsoft Office PowerPoint</Application>
  <PresentationFormat>On-screen Show (4:3)</PresentationFormat>
  <Paragraphs>564</Paragraphs>
  <Slides>45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Powerpoint_template_CT_WG10</vt:lpstr>
      <vt:lpstr>MRC slides template</vt:lpstr>
      <vt:lpstr>Verve</vt:lpstr>
      <vt:lpstr>Equation</vt:lpstr>
      <vt:lpstr>Neural mechanisms underlying repetition suppression in occipitotemporal cortex</vt:lpstr>
      <vt:lpstr>Repetition suppression/adaptation</vt:lpstr>
      <vt:lpstr>Repetition suppression/adaptation</vt:lpstr>
      <vt:lpstr>fMRI-adaptation studies</vt:lpstr>
      <vt:lpstr>fMRI-adaptation studies</vt:lpstr>
      <vt:lpstr>Mechanisms of fMRI-adaptation</vt:lpstr>
      <vt:lpstr>Dynamic Causal Modelling (DCM)</vt:lpstr>
      <vt:lpstr>Regions responding to human bodies</vt:lpstr>
      <vt:lpstr>Study - fMRI-adaptation to human bodies</vt:lpstr>
      <vt:lpstr>Regions responding to human bodies</vt:lpstr>
      <vt:lpstr>Neural representation of human bodies</vt:lpstr>
      <vt:lpstr>Neural representation of human bodies</vt:lpstr>
      <vt:lpstr>Neural representation of human bodies</vt:lpstr>
      <vt:lpstr>Adaptation in body-sensitive regions</vt:lpstr>
      <vt:lpstr>Body adaptation – ROI analysis</vt:lpstr>
      <vt:lpstr>Body adaptation - DCM</vt:lpstr>
      <vt:lpstr>Dynamic Causal Modelling (DCM)</vt:lpstr>
      <vt:lpstr>Dynamic Causal Modelling (DCM)</vt:lpstr>
      <vt:lpstr>Model space</vt:lpstr>
      <vt:lpstr>Model space</vt:lpstr>
      <vt:lpstr>Model space</vt:lpstr>
      <vt:lpstr>Model space</vt:lpstr>
      <vt:lpstr>Model space</vt:lpstr>
      <vt:lpstr>Model space</vt:lpstr>
      <vt:lpstr>Model selection</vt:lpstr>
      <vt:lpstr>BMS – FFX – Same-Size-Same-View</vt:lpstr>
      <vt:lpstr>BMS – FFX – Vary-Size</vt:lpstr>
      <vt:lpstr>BMS – FFX – Vary-View</vt:lpstr>
      <vt:lpstr>DCM model selection</vt:lpstr>
      <vt:lpstr>Model selection</vt:lpstr>
      <vt:lpstr>Model selection</vt:lpstr>
      <vt:lpstr>BMS – RFX – Same-Size-Same-View</vt:lpstr>
      <vt:lpstr>Slide 33</vt:lpstr>
      <vt:lpstr>BMS – RFX – Vary-Size</vt:lpstr>
      <vt:lpstr>Slide 35</vt:lpstr>
      <vt:lpstr>BMS – RFX – Vary-View</vt:lpstr>
      <vt:lpstr>Slide 37</vt:lpstr>
      <vt:lpstr>Mechanisms of fMRI-adaptation – Summary</vt:lpstr>
      <vt:lpstr>Mechanisms of fMRI-adaptation – Summary 2</vt:lpstr>
      <vt:lpstr>Mechanisms of fMRI-adaptation – (Same-Size/View)</vt:lpstr>
      <vt:lpstr>Mechanisms of fMRI-adaptation – (Same-Size/View)</vt:lpstr>
      <vt:lpstr>Mechanisms of fMRI-adaptation – (Vary-View)</vt:lpstr>
      <vt:lpstr>Mechanisms of fMRI-adaptation – (Vary-View)</vt:lpstr>
      <vt:lpstr>Mechanisms of fMRI-adaptation – Conclusion</vt:lpstr>
      <vt:lpstr>Slide 45</vt:lpstr>
    </vt:vector>
  </TitlesOfParts>
  <Company>MRC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FBray</dc:creator>
  <cp:lastModifiedBy>Michael Ewbank</cp:lastModifiedBy>
  <cp:revision>394</cp:revision>
  <cp:lastPrinted>2002-07-16T15:27:40Z</cp:lastPrinted>
  <dcterms:created xsi:type="dcterms:W3CDTF">2008-02-27T11:05:11Z</dcterms:created>
  <dcterms:modified xsi:type="dcterms:W3CDTF">2011-05-26T09:46:04Z</dcterms:modified>
</cp:coreProperties>
</file>