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0108" autoAdjust="0"/>
    <p:restoredTop sz="96387" autoAdjust="0"/>
  </p:normalViewPr>
  <p:slideViewPr>
    <p:cSldViewPr>
      <p:cViewPr>
        <p:scale>
          <a:sx n="130" d="100"/>
          <a:sy n="130" d="100"/>
        </p:scale>
        <p:origin x="2502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22302" y="547954"/>
            <a:ext cx="1162961" cy="2768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934381" y="547954"/>
            <a:ext cx="0" cy="274320"/>
          </a:xfrm>
          <a:custGeom>
            <a:avLst/>
            <a:gdLst/>
            <a:ahLst/>
            <a:cxnLst/>
            <a:rect l="l" t="t" r="r" b="b"/>
            <a:pathLst>
              <a:path h="274319">
                <a:moveTo>
                  <a:pt x="0" y="0"/>
                </a:moveTo>
                <a:lnTo>
                  <a:pt x="0" y="274193"/>
                </a:lnTo>
              </a:path>
            </a:pathLst>
          </a:custGeom>
          <a:ln w="862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346769" y="538238"/>
            <a:ext cx="728662" cy="28380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046566" y="548424"/>
            <a:ext cx="254000" cy="276860"/>
          </a:xfrm>
          <a:custGeom>
            <a:avLst/>
            <a:gdLst/>
            <a:ahLst/>
            <a:cxnLst/>
            <a:rect l="l" t="t" r="r" b="b"/>
            <a:pathLst>
              <a:path w="254000" h="276859">
                <a:moveTo>
                  <a:pt x="184263" y="9410"/>
                </a:moveTo>
                <a:lnTo>
                  <a:pt x="134556" y="9410"/>
                </a:lnTo>
                <a:lnTo>
                  <a:pt x="144782" y="9788"/>
                </a:lnTo>
                <a:lnTo>
                  <a:pt x="154919" y="10917"/>
                </a:lnTo>
                <a:lnTo>
                  <a:pt x="195756" y="24197"/>
                </a:lnTo>
                <a:lnTo>
                  <a:pt x="230393" y="59591"/>
                </a:lnTo>
                <a:lnTo>
                  <a:pt x="243357" y="97421"/>
                </a:lnTo>
                <a:lnTo>
                  <a:pt x="243430" y="112445"/>
                </a:lnTo>
                <a:lnTo>
                  <a:pt x="240996" y="127409"/>
                </a:lnTo>
                <a:lnTo>
                  <a:pt x="224942" y="166192"/>
                </a:lnTo>
                <a:lnTo>
                  <a:pt x="211924" y="186321"/>
                </a:lnTo>
                <a:lnTo>
                  <a:pt x="208775" y="191007"/>
                </a:lnTo>
                <a:lnTo>
                  <a:pt x="202800" y="222834"/>
                </a:lnTo>
                <a:lnTo>
                  <a:pt x="203402" y="231800"/>
                </a:lnTo>
                <a:lnTo>
                  <a:pt x="213537" y="272770"/>
                </a:lnTo>
                <a:lnTo>
                  <a:pt x="217297" y="276428"/>
                </a:lnTo>
                <a:lnTo>
                  <a:pt x="219075" y="276428"/>
                </a:lnTo>
                <a:lnTo>
                  <a:pt x="222516" y="274662"/>
                </a:lnTo>
                <a:lnTo>
                  <a:pt x="222999" y="270789"/>
                </a:lnTo>
                <a:lnTo>
                  <a:pt x="218189" y="256082"/>
                </a:lnTo>
                <a:lnTo>
                  <a:pt x="214456" y="240552"/>
                </a:lnTo>
                <a:lnTo>
                  <a:pt x="212838" y="225584"/>
                </a:lnTo>
                <a:lnTo>
                  <a:pt x="212916" y="222166"/>
                </a:lnTo>
                <a:lnTo>
                  <a:pt x="213871" y="209562"/>
                </a:lnTo>
                <a:lnTo>
                  <a:pt x="227634" y="181279"/>
                </a:lnTo>
                <a:lnTo>
                  <a:pt x="229641" y="178320"/>
                </a:lnTo>
                <a:lnTo>
                  <a:pt x="248462" y="138760"/>
                </a:lnTo>
                <a:lnTo>
                  <a:pt x="253638" y="107526"/>
                </a:lnTo>
                <a:lnTo>
                  <a:pt x="252584" y="92306"/>
                </a:lnTo>
                <a:lnTo>
                  <a:pt x="236474" y="51739"/>
                </a:lnTo>
                <a:lnTo>
                  <a:pt x="206946" y="20596"/>
                </a:lnTo>
                <a:lnTo>
                  <a:pt x="193911" y="13276"/>
                </a:lnTo>
                <a:lnTo>
                  <a:pt x="184263" y="9410"/>
                </a:lnTo>
                <a:close/>
              </a:path>
              <a:path w="254000" h="276859">
                <a:moveTo>
                  <a:pt x="106364" y="246456"/>
                </a:moveTo>
                <a:lnTo>
                  <a:pt x="93091" y="246456"/>
                </a:lnTo>
                <a:lnTo>
                  <a:pt x="97180" y="249720"/>
                </a:lnTo>
                <a:lnTo>
                  <a:pt x="104165" y="258711"/>
                </a:lnTo>
                <a:lnTo>
                  <a:pt x="101955" y="266039"/>
                </a:lnTo>
                <a:lnTo>
                  <a:pt x="100228" y="269887"/>
                </a:lnTo>
                <a:lnTo>
                  <a:pt x="100495" y="273710"/>
                </a:lnTo>
                <a:lnTo>
                  <a:pt x="102006" y="276072"/>
                </a:lnTo>
                <a:lnTo>
                  <a:pt x="105778" y="276136"/>
                </a:lnTo>
                <a:lnTo>
                  <a:pt x="107924" y="276136"/>
                </a:lnTo>
                <a:lnTo>
                  <a:pt x="109258" y="274866"/>
                </a:lnTo>
                <a:lnTo>
                  <a:pt x="109791" y="273659"/>
                </a:lnTo>
                <a:lnTo>
                  <a:pt x="112098" y="266039"/>
                </a:lnTo>
                <a:lnTo>
                  <a:pt x="112217" y="258295"/>
                </a:lnTo>
                <a:lnTo>
                  <a:pt x="110005" y="251374"/>
                </a:lnTo>
                <a:lnTo>
                  <a:pt x="106364" y="246456"/>
                </a:lnTo>
                <a:close/>
              </a:path>
              <a:path w="254000" h="276859">
                <a:moveTo>
                  <a:pt x="133121" y="0"/>
                </a:moveTo>
                <a:lnTo>
                  <a:pt x="82014" y="9478"/>
                </a:lnTo>
                <a:lnTo>
                  <a:pt x="38684" y="43268"/>
                </a:lnTo>
                <a:lnTo>
                  <a:pt x="23228" y="80911"/>
                </a:lnTo>
                <a:lnTo>
                  <a:pt x="21221" y="97421"/>
                </a:lnTo>
                <a:lnTo>
                  <a:pt x="22860" y="112445"/>
                </a:lnTo>
                <a:lnTo>
                  <a:pt x="23342" y="117271"/>
                </a:lnTo>
                <a:lnTo>
                  <a:pt x="23460" y="119646"/>
                </a:lnTo>
                <a:lnTo>
                  <a:pt x="23562" y="123081"/>
                </a:lnTo>
                <a:lnTo>
                  <a:pt x="20548" y="132422"/>
                </a:lnTo>
                <a:lnTo>
                  <a:pt x="18364" y="136588"/>
                </a:lnTo>
                <a:lnTo>
                  <a:pt x="14655" y="143441"/>
                </a:lnTo>
                <a:lnTo>
                  <a:pt x="5041" y="159384"/>
                </a:lnTo>
                <a:lnTo>
                  <a:pt x="0" y="171183"/>
                </a:lnTo>
                <a:lnTo>
                  <a:pt x="4508" y="180149"/>
                </a:lnTo>
                <a:lnTo>
                  <a:pt x="8750" y="183476"/>
                </a:lnTo>
                <a:lnTo>
                  <a:pt x="14427" y="185064"/>
                </a:lnTo>
                <a:lnTo>
                  <a:pt x="16459" y="185572"/>
                </a:lnTo>
                <a:lnTo>
                  <a:pt x="19735" y="186537"/>
                </a:lnTo>
                <a:lnTo>
                  <a:pt x="21234" y="188366"/>
                </a:lnTo>
                <a:lnTo>
                  <a:pt x="20040" y="191134"/>
                </a:lnTo>
                <a:lnTo>
                  <a:pt x="16687" y="197789"/>
                </a:lnTo>
                <a:lnTo>
                  <a:pt x="18630" y="202171"/>
                </a:lnTo>
                <a:lnTo>
                  <a:pt x="20218" y="204558"/>
                </a:lnTo>
                <a:lnTo>
                  <a:pt x="16713" y="208457"/>
                </a:lnTo>
                <a:lnTo>
                  <a:pt x="20332" y="216496"/>
                </a:lnTo>
                <a:lnTo>
                  <a:pt x="21348" y="219062"/>
                </a:lnTo>
                <a:lnTo>
                  <a:pt x="21615" y="220484"/>
                </a:lnTo>
                <a:lnTo>
                  <a:pt x="20269" y="231800"/>
                </a:lnTo>
                <a:lnTo>
                  <a:pt x="27800" y="241858"/>
                </a:lnTo>
                <a:lnTo>
                  <a:pt x="65976" y="248767"/>
                </a:lnTo>
                <a:lnTo>
                  <a:pt x="73647" y="248767"/>
                </a:lnTo>
                <a:lnTo>
                  <a:pt x="81267" y="247954"/>
                </a:lnTo>
                <a:lnTo>
                  <a:pt x="88671" y="246367"/>
                </a:lnTo>
                <a:lnTo>
                  <a:pt x="106299" y="246367"/>
                </a:lnTo>
                <a:lnTo>
                  <a:pt x="105575" y="245389"/>
                </a:lnTo>
                <a:lnTo>
                  <a:pt x="102069" y="242493"/>
                </a:lnTo>
                <a:lnTo>
                  <a:pt x="109612" y="239331"/>
                </a:lnTo>
                <a:lnTo>
                  <a:pt x="56686" y="239318"/>
                </a:lnTo>
                <a:lnTo>
                  <a:pt x="30530" y="229463"/>
                </a:lnTo>
                <a:lnTo>
                  <a:pt x="31356" y="224370"/>
                </a:lnTo>
                <a:lnTo>
                  <a:pt x="31650" y="222166"/>
                </a:lnTo>
                <a:lnTo>
                  <a:pt x="31724" y="220484"/>
                </a:lnTo>
                <a:lnTo>
                  <a:pt x="31330" y="217601"/>
                </a:lnTo>
                <a:lnTo>
                  <a:pt x="29883" y="214147"/>
                </a:lnTo>
                <a:lnTo>
                  <a:pt x="29108" y="212470"/>
                </a:lnTo>
                <a:lnTo>
                  <a:pt x="28409" y="210896"/>
                </a:lnTo>
                <a:lnTo>
                  <a:pt x="31254" y="209562"/>
                </a:lnTo>
                <a:lnTo>
                  <a:pt x="33146" y="208800"/>
                </a:lnTo>
                <a:lnTo>
                  <a:pt x="35610" y="207670"/>
                </a:lnTo>
                <a:lnTo>
                  <a:pt x="36207" y="205473"/>
                </a:lnTo>
                <a:lnTo>
                  <a:pt x="35331" y="199834"/>
                </a:lnTo>
                <a:lnTo>
                  <a:pt x="29540" y="199135"/>
                </a:lnTo>
                <a:lnTo>
                  <a:pt x="28003" y="198932"/>
                </a:lnTo>
                <a:lnTo>
                  <a:pt x="28409" y="197586"/>
                </a:lnTo>
                <a:lnTo>
                  <a:pt x="29476" y="195173"/>
                </a:lnTo>
                <a:lnTo>
                  <a:pt x="30949" y="191731"/>
                </a:lnTo>
                <a:lnTo>
                  <a:pt x="32156" y="188010"/>
                </a:lnTo>
                <a:lnTo>
                  <a:pt x="26136" y="179044"/>
                </a:lnTo>
                <a:lnTo>
                  <a:pt x="21526" y="177457"/>
                </a:lnTo>
                <a:lnTo>
                  <a:pt x="15087" y="175920"/>
                </a:lnTo>
                <a:lnTo>
                  <a:pt x="13500" y="175475"/>
                </a:lnTo>
                <a:lnTo>
                  <a:pt x="12420" y="174320"/>
                </a:lnTo>
                <a:lnTo>
                  <a:pt x="11174" y="172326"/>
                </a:lnTo>
                <a:lnTo>
                  <a:pt x="11264" y="170230"/>
                </a:lnTo>
                <a:lnTo>
                  <a:pt x="13804" y="165633"/>
                </a:lnTo>
                <a:lnTo>
                  <a:pt x="16192" y="161226"/>
                </a:lnTo>
                <a:lnTo>
                  <a:pt x="26263" y="144132"/>
                </a:lnTo>
                <a:lnTo>
                  <a:pt x="30505" y="135013"/>
                </a:lnTo>
                <a:lnTo>
                  <a:pt x="32397" y="130454"/>
                </a:lnTo>
                <a:lnTo>
                  <a:pt x="33705" y="119646"/>
                </a:lnTo>
                <a:lnTo>
                  <a:pt x="31851" y="103543"/>
                </a:lnTo>
                <a:lnTo>
                  <a:pt x="31642" y="96218"/>
                </a:lnTo>
                <a:lnTo>
                  <a:pt x="43424" y="55495"/>
                </a:lnTo>
                <a:lnTo>
                  <a:pt x="76558" y="22958"/>
                </a:lnTo>
                <a:lnTo>
                  <a:pt x="117856" y="10185"/>
                </a:lnTo>
                <a:lnTo>
                  <a:pt x="126187" y="9410"/>
                </a:lnTo>
                <a:lnTo>
                  <a:pt x="184263" y="9410"/>
                </a:lnTo>
                <a:lnTo>
                  <a:pt x="179297" y="7420"/>
                </a:lnTo>
                <a:lnTo>
                  <a:pt x="163296" y="3124"/>
                </a:lnTo>
                <a:lnTo>
                  <a:pt x="155836" y="1762"/>
                </a:lnTo>
                <a:lnTo>
                  <a:pt x="148299" y="785"/>
                </a:lnTo>
                <a:lnTo>
                  <a:pt x="140716" y="197"/>
                </a:lnTo>
                <a:lnTo>
                  <a:pt x="133121" y="0"/>
                </a:lnTo>
                <a:close/>
              </a:path>
              <a:path w="254000" h="276859">
                <a:moveTo>
                  <a:pt x="106299" y="246367"/>
                </a:moveTo>
                <a:lnTo>
                  <a:pt x="88671" y="246367"/>
                </a:lnTo>
                <a:lnTo>
                  <a:pt x="89738" y="246468"/>
                </a:lnTo>
                <a:lnTo>
                  <a:pt x="106364" y="246456"/>
                </a:lnTo>
                <a:close/>
              </a:path>
              <a:path w="254000" h="276859">
                <a:moveTo>
                  <a:pt x="132359" y="214541"/>
                </a:moveTo>
                <a:lnTo>
                  <a:pt x="130162" y="214541"/>
                </a:lnTo>
                <a:lnTo>
                  <a:pt x="127190" y="215684"/>
                </a:lnTo>
                <a:lnTo>
                  <a:pt x="114084" y="225584"/>
                </a:lnTo>
                <a:lnTo>
                  <a:pt x="99245" y="232921"/>
                </a:lnTo>
                <a:lnTo>
                  <a:pt x="83047" y="237547"/>
                </a:lnTo>
                <a:lnTo>
                  <a:pt x="65862" y="239318"/>
                </a:lnTo>
                <a:lnTo>
                  <a:pt x="56807" y="239331"/>
                </a:lnTo>
                <a:lnTo>
                  <a:pt x="109642" y="239318"/>
                </a:lnTo>
                <a:lnTo>
                  <a:pt x="135648" y="218262"/>
                </a:lnTo>
                <a:lnTo>
                  <a:pt x="134874" y="216255"/>
                </a:lnTo>
                <a:lnTo>
                  <a:pt x="132359" y="214541"/>
                </a:lnTo>
                <a:close/>
              </a:path>
            </a:pathLst>
          </a:custGeom>
          <a:solidFill>
            <a:srgbClr val="605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094736" y="573420"/>
            <a:ext cx="182043" cy="22925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0" y="0"/>
            <a:ext cx="368935" cy="5527675"/>
          </a:xfrm>
          <a:custGeom>
            <a:avLst/>
            <a:gdLst/>
            <a:ahLst/>
            <a:cxnLst/>
            <a:rect l="l" t="t" r="r" b="b"/>
            <a:pathLst>
              <a:path w="368935" h="5527675">
                <a:moveTo>
                  <a:pt x="0" y="5527357"/>
                </a:moveTo>
                <a:lnTo>
                  <a:pt x="368808" y="5527357"/>
                </a:lnTo>
                <a:lnTo>
                  <a:pt x="368808" y="0"/>
                </a:lnTo>
                <a:lnTo>
                  <a:pt x="0" y="0"/>
                </a:lnTo>
                <a:lnTo>
                  <a:pt x="0" y="5527357"/>
                </a:lnTo>
                <a:close/>
              </a:path>
            </a:pathLst>
          </a:custGeom>
          <a:solidFill>
            <a:srgbClr val="587B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0" y="5035105"/>
            <a:ext cx="368935" cy="5657215"/>
          </a:xfrm>
          <a:custGeom>
            <a:avLst/>
            <a:gdLst/>
            <a:ahLst/>
            <a:cxnLst/>
            <a:rect l="l" t="t" r="r" b="b"/>
            <a:pathLst>
              <a:path w="368935" h="5657215">
                <a:moveTo>
                  <a:pt x="0" y="0"/>
                </a:moveTo>
                <a:lnTo>
                  <a:pt x="0" y="5656897"/>
                </a:lnTo>
                <a:lnTo>
                  <a:pt x="368808" y="5656897"/>
                </a:lnTo>
                <a:lnTo>
                  <a:pt x="368808" y="356615"/>
                </a:lnTo>
                <a:lnTo>
                  <a:pt x="0" y="0"/>
                </a:lnTo>
                <a:close/>
              </a:path>
            </a:pathLst>
          </a:custGeom>
          <a:solidFill>
            <a:srgbClr val="6A5D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hyperlink" Target="mailto:y.pan.1@bham.ac.uk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08469" y="2067331"/>
            <a:ext cx="3357411" cy="1819002"/>
            <a:chOff x="508469" y="1677733"/>
            <a:chExt cx="3357411" cy="1800761"/>
          </a:xfrm>
        </p:grpSpPr>
        <p:sp>
          <p:nvSpPr>
            <p:cNvPr id="4" name="object 4"/>
            <p:cNvSpPr txBox="1"/>
            <p:nvPr/>
          </p:nvSpPr>
          <p:spPr>
            <a:xfrm>
              <a:off x="508469" y="1677733"/>
              <a:ext cx="3357411" cy="199151"/>
            </a:xfrm>
            <a:prstGeom prst="rect">
              <a:avLst/>
            </a:prstGeom>
            <a:solidFill>
              <a:srgbClr val="587B7C"/>
            </a:solidFill>
          </p:spPr>
          <p:txBody>
            <a:bodyPr vert="horz" wrap="square" lIns="0" tIns="32384" rIns="0" bIns="0" rtlCol="0">
              <a:spAutoFit/>
            </a:bodyPr>
            <a:lstStyle/>
            <a:p>
              <a:pPr marL="57150">
                <a:lnSpc>
                  <a:spcPct val="100000"/>
                </a:lnSpc>
                <a:spcBef>
                  <a:spcPts val="254"/>
                </a:spcBef>
              </a:pPr>
              <a:r>
                <a:rPr lang="en-US" sz="900" spc="10" dirty="0">
                  <a:solidFill>
                    <a:srgbClr val="FFFFFF"/>
                  </a:solidFill>
                  <a:latin typeface="Arial"/>
                  <a:cs typeface="Arial"/>
                </a:rPr>
                <a:t>Introduction</a:t>
              </a:r>
              <a:endParaRPr sz="950" dirty="0">
                <a:latin typeface="Arial"/>
                <a:cs typeface="Arial"/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508471" y="1883135"/>
              <a:ext cx="3357409" cy="1595359"/>
            </a:xfrm>
            <a:custGeom>
              <a:avLst/>
              <a:gdLst/>
              <a:ahLst/>
              <a:cxnLst/>
              <a:rect l="l" t="t" r="r" b="b"/>
              <a:pathLst>
                <a:path w="3237229" h="1503679">
                  <a:moveTo>
                    <a:pt x="0" y="1503679"/>
                  </a:moveTo>
                  <a:lnTo>
                    <a:pt x="3237229" y="1503679"/>
                  </a:lnTo>
                  <a:lnTo>
                    <a:pt x="3237229" y="0"/>
                  </a:lnTo>
                  <a:lnTo>
                    <a:pt x="0" y="0"/>
                  </a:lnTo>
                  <a:lnTo>
                    <a:pt x="0" y="1503679"/>
                  </a:lnTo>
                  <a:close/>
                </a:path>
              </a:pathLst>
            </a:custGeom>
            <a:ln w="12700">
              <a:solidFill>
                <a:srgbClr val="587B7C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912853" y="2070100"/>
            <a:ext cx="3558163" cy="4714350"/>
            <a:chOff x="3912853" y="1547505"/>
            <a:chExt cx="3558163" cy="3646092"/>
          </a:xfrm>
        </p:grpSpPr>
        <p:sp>
          <p:nvSpPr>
            <p:cNvPr id="10" name="object 10"/>
            <p:cNvSpPr txBox="1"/>
            <p:nvPr/>
          </p:nvSpPr>
          <p:spPr>
            <a:xfrm>
              <a:off x="3912853" y="1547505"/>
              <a:ext cx="3558163" cy="212160"/>
            </a:xfrm>
            <a:prstGeom prst="rect">
              <a:avLst/>
            </a:prstGeom>
            <a:solidFill>
              <a:srgbClr val="587B7C"/>
            </a:solidFill>
          </p:spPr>
          <p:txBody>
            <a:bodyPr vert="horz" wrap="square" lIns="0" tIns="32384" rIns="0" bIns="0" rtlCol="0" anchor="ctr">
              <a:spAutoFit/>
            </a:bodyPr>
            <a:lstStyle/>
            <a:p>
              <a:pPr marL="57150">
                <a:lnSpc>
                  <a:spcPct val="80000"/>
                </a:lnSpc>
                <a:spcBef>
                  <a:spcPts val="254"/>
                </a:spcBef>
              </a:pPr>
              <a:r>
                <a:rPr lang="en-GB" sz="900" dirty="0">
                  <a:solidFill>
                    <a:srgbClr val="FFFFFF"/>
                  </a:solidFill>
                  <a:latin typeface="Arial"/>
                  <a:cs typeface="Arial"/>
                </a:rPr>
                <a:t>Stronger </a:t>
              </a:r>
              <a:r>
                <a:rPr lang="en-GB" sz="900" dirty="0" smtClean="0">
                  <a:solidFill>
                    <a:srgbClr val="FFFFFF"/>
                  </a:solidFill>
                  <a:latin typeface="Arial"/>
                  <a:cs typeface="Arial"/>
                </a:rPr>
                <a:t>phase</a:t>
              </a:r>
              <a:r>
                <a:rPr lang="en-US" altLang="zh-CN" sz="900" dirty="0" smtClean="0">
                  <a:solidFill>
                    <a:srgbClr val="FFFFFF"/>
                  </a:solidFill>
                  <a:latin typeface="Arial"/>
                  <a:cs typeface="Arial"/>
                </a:rPr>
                <a:t>-</a:t>
              </a:r>
              <a:r>
                <a:rPr lang="en-GB" sz="900" dirty="0" smtClean="0">
                  <a:solidFill>
                    <a:srgbClr val="FFFFFF"/>
                  </a:solidFill>
                  <a:latin typeface="Arial"/>
                  <a:cs typeface="Arial"/>
                </a:rPr>
                <a:t>locking in </a:t>
              </a:r>
              <a:r>
                <a:rPr lang="en-GB" sz="900" dirty="0">
                  <a:solidFill>
                    <a:srgbClr val="FFFFFF"/>
                  </a:solidFill>
                  <a:latin typeface="Arial"/>
                  <a:cs typeface="Arial"/>
                </a:rPr>
                <a:t>the </a:t>
              </a:r>
              <a:r>
                <a:rPr lang="en-GB" sz="900" dirty="0">
                  <a:solidFill>
                    <a:schemeClr val="bg1"/>
                  </a:solidFill>
                  <a:latin typeface="Arial"/>
                  <a:cs typeface="Arial"/>
                </a:rPr>
                <a:t>alpha band prior to saccading </a:t>
              </a:r>
              <a:r>
                <a:rPr lang="en-GB" sz="900" dirty="0" smtClean="0">
                  <a:solidFill>
                    <a:schemeClr val="bg1"/>
                  </a:solidFill>
                  <a:latin typeface="Arial"/>
                  <a:cs typeface="Arial"/>
                </a:rPr>
                <a:t>to</a:t>
              </a:r>
              <a:r>
                <a:rPr lang="zh-CN" altLang="en-US" sz="900" dirty="0" smtClean="0">
                  <a:solidFill>
                    <a:schemeClr val="bg1"/>
                  </a:solidFill>
                  <a:latin typeface="Arial"/>
                  <a:cs typeface="Arial"/>
                </a:rPr>
                <a:t> </a:t>
              </a:r>
              <a:r>
                <a:rPr lang="en-US" altLang="zh-CN" sz="900" dirty="0" smtClean="0">
                  <a:solidFill>
                    <a:schemeClr val="bg1"/>
                  </a:solidFill>
                  <a:latin typeface="Arial"/>
                  <a:cs typeface="Arial"/>
                </a:rPr>
                <a:t>the</a:t>
              </a:r>
              <a:r>
                <a:rPr lang="zh-CN" altLang="en-US" sz="900" dirty="0" smtClean="0">
                  <a:solidFill>
                    <a:schemeClr val="bg1"/>
                  </a:solidFill>
                  <a:latin typeface="Arial"/>
                  <a:cs typeface="Arial"/>
                </a:rPr>
                <a:t> </a:t>
              </a:r>
              <a:r>
                <a:rPr lang="en-US" altLang="zh-CN" sz="900" dirty="0" smtClean="0">
                  <a:solidFill>
                    <a:schemeClr val="bg1"/>
                  </a:solidFill>
                  <a:latin typeface="Arial"/>
                  <a:cs typeface="Arial"/>
                </a:rPr>
                <a:t>word</a:t>
              </a:r>
              <a:r>
                <a:rPr lang="zh-CN" altLang="en-US" sz="900" dirty="0" smtClean="0">
                  <a:solidFill>
                    <a:schemeClr val="bg1"/>
                  </a:solidFill>
                  <a:latin typeface="Arial"/>
                  <a:cs typeface="Arial"/>
                </a:rPr>
                <a:t> </a:t>
              </a:r>
              <a:r>
                <a:rPr lang="en-US" altLang="zh-CN" sz="900" dirty="0" smtClean="0">
                  <a:solidFill>
                    <a:schemeClr val="bg1"/>
                  </a:solidFill>
                  <a:latin typeface="Arial"/>
                  <a:cs typeface="Arial"/>
                </a:rPr>
                <a:t>with</a:t>
              </a:r>
              <a:r>
                <a:rPr lang="zh-CN" altLang="en-US" sz="900" dirty="0" smtClean="0">
                  <a:solidFill>
                    <a:schemeClr val="bg1"/>
                  </a:solidFill>
                  <a:latin typeface="Arial"/>
                  <a:cs typeface="Arial"/>
                </a:rPr>
                <a:t> </a:t>
              </a:r>
              <a:r>
                <a:rPr lang="en-GB" sz="900" dirty="0" smtClean="0">
                  <a:solidFill>
                    <a:schemeClr val="bg1"/>
                  </a:solidFill>
                  <a:latin typeface="Arial"/>
                  <a:cs typeface="Arial"/>
                </a:rPr>
                <a:t>low</a:t>
              </a:r>
              <a:r>
                <a:rPr lang="en-US" altLang="zh-CN" sz="900" dirty="0" err="1" smtClean="0">
                  <a:solidFill>
                    <a:schemeClr val="bg1"/>
                  </a:solidFill>
                  <a:latin typeface="Arial"/>
                  <a:cs typeface="Arial"/>
                </a:rPr>
                <a:t>er</a:t>
              </a:r>
              <a:r>
                <a:rPr lang="en-GB" sz="900" dirty="0" smtClean="0">
                  <a:solidFill>
                    <a:schemeClr val="bg1"/>
                  </a:solidFill>
                  <a:latin typeface="Arial"/>
                  <a:cs typeface="Arial"/>
                </a:rPr>
                <a:t> frequency</a:t>
              </a:r>
              <a:endParaRPr lang="en-GB" sz="900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3920885" y="1759665"/>
              <a:ext cx="3540366" cy="3433932"/>
            </a:xfrm>
            <a:custGeom>
              <a:avLst/>
              <a:gdLst/>
              <a:ahLst/>
              <a:cxnLst/>
              <a:rect l="l" t="t" r="r" b="b"/>
              <a:pathLst>
                <a:path w="3237229" h="2372360">
                  <a:moveTo>
                    <a:pt x="0" y="2372359"/>
                  </a:moveTo>
                  <a:lnTo>
                    <a:pt x="3237229" y="2372359"/>
                  </a:lnTo>
                  <a:lnTo>
                    <a:pt x="3237229" y="0"/>
                  </a:lnTo>
                  <a:lnTo>
                    <a:pt x="0" y="0"/>
                  </a:lnTo>
                  <a:lnTo>
                    <a:pt x="0" y="2372359"/>
                  </a:lnTo>
                  <a:close/>
                </a:path>
              </a:pathLst>
            </a:custGeom>
            <a:ln w="12700">
              <a:solidFill>
                <a:srgbClr val="587B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917854" y="8226860"/>
            <a:ext cx="3553162" cy="946619"/>
            <a:chOff x="3917854" y="7733721"/>
            <a:chExt cx="3553162" cy="1051641"/>
          </a:xfrm>
        </p:grpSpPr>
        <p:sp>
          <p:nvSpPr>
            <p:cNvPr id="14" name="object 14"/>
            <p:cNvSpPr txBox="1"/>
            <p:nvPr/>
          </p:nvSpPr>
          <p:spPr>
            <a:xfrm>
              <a:off x="3917854" y="7733721"/>
              <a:ext cx="3553162" cy="201168"/>
            </a:xfrm>
            <a:prstGeom prst="rect">
              <a:avLst/>
            </a:prstGeom>
            <a:solidFill>
              <a:srgbClr val="587B7C"/>
            </a:solidFill>
          </p:spPr>
          <p:txBody>
            <a:bodyPr vert="horz" wrap="square" lIns="0" tIns="32384" rIns="0" bIns="0" rtlCol="0">
              <a:spAutoFit/>
            </a:bodyPr>
            <a:lstStyle/>
            <a:p>
              <a:pPr marL="57150">
                <a:lnSpc>
                  <a:spcPct val="100000"/>
                </a:lnSpc>
                <a:spcBef>
                  <a:spcPts val="254"/>
                </a:spcBef>
              </a:pPr>
              <a:r>
                <a:rPr lang="en-US" sz="900" spc="5" dirty="0">
                  <a:solidFill>
                    <a:srgbClr val="FFFFFF"/>
                  </a:solidFill>
                  <a:latin typeface="Arial"/>
                  <a:cs typeface="Arial"/>
                </a:rPr>
                <a:t>Conclusions</a:t>
              </a:r>
              <a:endParaRPr sz="900" dirty="0">
                <a:latin typeface="Arial"/>
                <a:cs typeface="Arial"/>
              </a:endParaRPr>
            </a:p>
          </p:txBody>
        </p:sp>
        <p:sp>
          <p:nvSpPr>
            <p:cNvPr id="19" name="object 19"/>
            <p:cNvSpPr/>
            <p:nvPr/>
          </p:nvSpPr>
          <p:spPr>
            <a:xfrm>
              <a:off x="3919423" y="7925838"/>
              <a:ext cx="3551593" cy="859524"/>
            </a:xfrm>
            <a:custGeom>
              <a:avLst/>
              <a:gdLst/>
              <a:ahLst/>
              <a:cxnLst/>
              <a:rect l="l" t="t" r="r" b="b"/>
              <a:pathLst>
                <a:path w="6653530" h="1799590">
                  <a:moveTo>
                    <a:pt x="0" y="1799589"/>
                  </a:moveTo>
                  <a:lnTo>
                    <a:pt x="6653530" y="1799589"/>
                  </a:lnTo>
                  <a:lnTo>
                    <a:pt x="6653530" y="0"/>
                  </a:lnTo>
                  <a:lnTo>
                    <a:pt x="0" y="0"/>
                  </a:lnTo>
                  <a:lnTo>
                    <a:pt x="0" y="1799589"/>
                  </a:lnTo>
                  <a:close/>
                </a:path>
              </a:pathLst>
            </a:custGeom>
            <a:ln w="12700">
              <a:solidFill>
                <a:srgbClr val="587B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450993" y="1065852"/>
            <a:ext cx="7105507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Saccades are locked to the phase of alpha activity during natural reading</a:t>
            </a:r>
          </a:p>
          <a:p>
            <a:pPr>
              <a:lnSpc>
                <a:spcPct val="150000"/>
              </a:lnSpc>
            </a:pPr>
            <a:r>
              <a:rPr lang="en-GB" sz="1100" dirty="0" smtClean="0"/>
              <a:t> Yali Pan</a:t>
            </a:r>
            <a:r>
              <a:rPr lang="en-GB" sz="1100" baseline="30000" dirty="0" smtClean="0"/>
              <a:t>1,2*, </a:t>
            </a:r>
            <a:r>
              <a:rPr lang="en-GB" sz="1100" dirty="0" err="1" smtClean="0"/>
              <a:t>Tzvetan</a:t>
            </a:r>
            <a:r>
              <a:rPr lang="en-GB" sz="1100" smtClean="0"/>
              <a:t> </a:t>
            </a:r>
            <a:r>
              <a:rPr lang="en-GB" sz="1100" smtClean="0"/>
              <a:t>Popov</a:t>
            </a:r>
            <a:r>
              <a:rPr lang="en-GB" sz="1100" baseline="30000" smtClean="0"/>
              <a:t>3</a:t>
            </a:r>
            <a:r>
              <a:rPr lang="en-US" altLang="zh-CN" sz="1100" smtClean="0"/>
              <a:t>,</a:t>
            </a:r>
            <a:r>
              <a:rPr lang="zh-CN" altLang="en-US" sz="1100" dirty="0" smtClean="0"/>
              <a:t> </a:t>
            </a:r>
            <a:r>
              <a:rPr lang="en-US" altLang="zh-CN" sz="1100" dirty="0" smtClean="0"/>
              <a:t>Steven</a:t>
            </a:r>
            <a:r>
              <a:rPr lang="zh-CN" altLang="en-US" sz="1100" dirty="0" smtClean="0"/>
              <a:t> </a:t>
            </a:r>
            <a:r>
              <a:rPr lang="en-US" altLang="zh-CN" sz="1100" dirty="0" smtClean="0"/>
              <a:t>Frisson</a:t>
            </a:r>
            <a:r>
              <a:rPr lang="en-GB" sz="1100" baseline="30000" dirty="0" smtClean="0"/>
              <a:t>1,2</a:t>
            </a:r>
            <a:r>
              <a:rPr lang="en-US" altLang="zh-CN" sz="1100" dirty="0" smtClean="0"/>
              <a:t>,</a:t>
            </a:r>
            <a:r>
              <a:rPr lang="zh-CN" altLang="en-US" sz="1100" dirty="0" smtClean="0"/>
              <a:t> </a:t>
            </a:r>
            <a:r>
              <a:rPr lang="en-GB" sz="1100" dirty="0" smtClean="0"/>
              <a:t>Ole Jensen</a:t>
            </a:r>
            <a:r>
              <a:rPr lang="en-GB" sz="1100" baseline="30000" dirty="0" smtClean="0"/>
              <a:t>1,2</a:t>
            </a:r>
            <a:endParaRPr lang="en-GB" sz="1100" baseline="30000" dirty="0"/>
          </a:p>
        </p:txBody>
      </p:sp>
      <p:grpSp>
        <p:nvGrpSpPr>
          <p:cNvPr id="9" name="Group 8"/>
          <p:cNvGrpSpPr/>
          <p:nvPr/>
        </p:nvGrpSpPr>
        <p:grpSpPr>
          <a:xfrm>
            <a:off x="471721" y="7283534"/>
            <a:ext cx="3385776" cy="2651958"/>
            <a:chOff x="473754" y="7461521"/>
            <a:chExt cx="3385776" cy="2578394"/>
          </a:xfrm>
        </p:grpSpPr>
        <p:sp>
          <p:nvSpPr>
            <p:cNvPr id="29" name="object 14"/>
            <p:cNvSpPr txBox="1"/>
            <p:nvPr/>
          </p:nvSpPr>
          <p:spPr>
            <a:xfrm>
              <a:off x="482743" y="7461521"/>
              <a:ext cx="3376787" cy="195588"/>
            </a:xfrm>
            <a:prstGeom prst="rect">
              <a:avLst/>
            </a:prstGeom>
            <a:solidFill>
              <a:srgbClr val="587B7C"/>
            </a:solidFill>
          </p:spPr>
          <p:txBody>
            <a:bodyPr vert="horz" wrap="square" lIns="0" tIns="32384" rIns="0" bIns="0" rtlCol="0">
              <a:spAutoFit/>
            </a:bodyPr>
            <a:lstStyle/>
            <a:p>
              <a:pPr marL="57150">
                <a:lnSpc>
                  <a:spcPct val="100000"/>
                </a:lnSpc>
                <a:spcBef>
                  <a:spcPts val="254"/>
                </a:spcBef>
              </a:pPr>
              <a:r>
                <a:rPr lang="en-GB" sz="900" spc="5" dirty="0">
                  <a:solidFill>
                    <a:srgbClr val="FFFFFF"/>
                  </a:solidFill>
                  <a:latin typeface="Arial"/>
                  <a:cs typeface="Arial"/>
                </a:rPr>
                <a:t>Alpha activity prevails during natural reading </a:t>
              </a:r>
              <a:endParaRPr sz="950" dirty="0">
                <a:latin typeface="Arial"/>
                <a:cs typeface="Arial"/>
              </a:endParaRPr>
            </a:p>
          </p:txBody>
        </p:sp>
        <p:sp>
          <p:nvSpPr>
            <p:cNvPr id="30" name="object 19"/>
            <p:cNvSpPr/>
            <p:nvPr/>
          </p:nvSpPr>
          <p:spPr>
            <a:xfrm>
              <a:off x="473754" y="7659127"/>
              <a:ext cx="3378257" cy="2380788"/>
            </a:xfrm>
            <a:custGeom>
              <a:avLst/>
              <a:gdLst/>
              <a:ahLst/>
              <a:cxnLst/>
              <a:rect l="l" t="t" r="r" b="b"/>
              <a:pathLst>
                <a:path w="6653530" h="1799590">
                  <a:moveTo>
                    <a:pt x="0" y="1799589"/>
                  </a:moveTo>
                  <a:lnTo>
                    <a:pt x="6653530" y="1799589"/>
                  </a:lnTo>
                  <a:lnTo>
                    <a:pt x="6653530" y="0"/>
                  </a:lnTo>
                  <a:lnTo>
                    <a:pt x="0" y="0"/>
                  </a:lnTo>
                  <a:lnTo>
                    <a:pt x="0" y="1799589"/>
                  </a:lnTo>
                  <a:close/>
                </a:path>
              </a:pathLst>
            </a:custGeom>
            <a:ln w="12700">
              <a:solidFill>
                <a:srgbClr val="587B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508370" y="2298700"/>
            <a:ext cx="334947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How to coordinate saccades </a:t>
            </a:r>
            <a:r>
              <a:rPr lang="en-GB" sz="1050" b="1" dirty="0" smtClean="0"/>
              <a:t>during </a:t>
            </a:r>
            <a:r>
              <a:rPr lang="en-GB" sz="1050" b="1" dirty="0"/>
              <a:t>natural reading?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5642" y="5692756"/>
            <a:ext cx="3426111" cy="1485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GB" sz="800" i="1" dirty="0"/>
              <a:t>Participant</a:t>
            </a:r>
            <a:r>
              <a:rPr lang="en-GB" sz="800" dirty="0"/>
              <a:t> | 39 native British English speakers (25 females), aged 22 ± 2.6 (mean ± SD), right-handed, with normal or corrected-to-normal vision, without any language disorder diagnosis. One participant was excluded due to few trials, which left 38 participants (n=38). </a:t>
            </a:r>
          </a:p>
          <a:p>
            <a:pPr marL="171450" indent="-171450">
              <a:buFont typeface="Arial" charset="0"/>
              <a:buChar char="•"/>
            </a:pPr>
            <a:r>
              <a:rPr lang="en-GB" sz="800" i="1" dirty="0"/>
              <a:t>Task</a:t>
            </a:r>
            <a:r>
              <a:rPr lang="en-GB" sz="800" dirty="0"/>
              <a:t> | A silent reading task. 25% of the sentences were followed by a yes-or-no comprehension question to ensure careful reading.</a:t>
            </a:r>
          </a:p>
          <a:p>
            <a:pPr marL="171450" indent="-171450">
              <a:buFont typeface="Arial" charset="0"/>
              <a:buChar char="•"/>
            </a:pPr>
            <a:r>
              <a:rPr lang="en-GB" sz="800" i="1" dirty="0"/>
              <a:t>Material</a:t>
            </a:r>
            <a:r>
              <a:rPr lang="en-GB" sz="800" dirty="0"/>
              <a:t> | 228 sentences, all plausible with unpredictable targets of either low or high word frequency. Each target pair has same word length.</a:t>
            </a:r>
          </a:p>
          <a:p>
            <a:pPr marL="171450" indent="-171450">
              <a:buFont typeface="Arial" charset="0"/>
              <a:buChar char="•"/>
            </a:pPr>
            <a:r>
              <a:rPr lang="en-GB" sz="800" i="1" dirty="0"/>
              <a:t>Measurements</a:t>
            </a:r>
            <a:r>
              <a:rPr lang="en-GB" sz="800" dirty="0"/>
              <a:t> | An eye-tracker and MEG were used to record eye movements and brain activity simultaneously. </a:t>
            </a:r>
          </a:p>
          <a:p>
            <a:pPr>
              <a:lnSpc>
                <a:spcPct val="150000"/>
              </a:lnSpc>
            </a:pPr>
            <a:r>
              <a:rPr lang="en-GB" sz="700" dirty="0"/>
              <a:t>(It is the same dataset as in ‘’Neural evidence for lexical parafoveal processing’’ [6])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872230" y="8435628"/>
            <a:ext cx="36068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800" dirty="0"/>
              <a:t>Saccade onsets are locked to alpha phase (but not fixations). This indicates that the ocular system collaborates</a:t>
            </a:r>
            <a:r>
              <a:rPr lang="zh-CN" altLang="en-US" sz="800" dirty="0"/>
              <a:t> </a:t>
            </a:r>
            <a:r>
              <a:rPr lang="en-US" altLang="zh-CN" sz="800" dirty="0"/>
              <a:t>with</a:t>
            </a:r>
            <a:r>
              <a:rPr lang="zh-CN" altLang="en-US" sz="800" dirty="0"/>
              <a:t> </a:t>
            </a:r>
            <a:r>
              <a:rPr lang="en-US" altLang="zh-CN" sz="800" dirty="0"/>
              <a:t>the</a:t>
            </a:r>
            <a:r>
              <a:rPr lang="zh-CN" altLang="en-US" sz="800" dirty="0"/>
              <a:t> </a:t>
            </a:r>
            <a:r>
              <a:rPr lang="en-US" altLang="zh-CN" sz="800" dirty="0"/>
              <a:t>visual</a:t>
            </a:r>
            <a:r>
              <a:rPr lang="zh-CN" altLang="en-US" sz="800" dirty="0"/>
              <a:t> </a:t>
            </a:r>
            <a:r>
              <a:rPr lang="en-US" altLang="zh-CN" sz="800" dirty="0"/>
              <a:t>system</a:t>
            </a:r>
            <a:r>
              <a:rPr lang="zh-CN" altLang="en-US" sz="800" dirty="0"/>
              <a:t> </a:t>
            </a:r>
            <a:r>
              <a:rPr lang="en-GB" altLang="zh-CN" sz="800" dirty="0"/>
              <a:t>during reading</a:t>
            </a:r>
            <a:r>
              <a:rPr lang="en-US" altLang="zh-CN" sz="800" dirty="0"/>
              <a:t>.</a:t>
            </a:r>
            <a:r>
              <a:rPr lang="zh-CN" altLang="en-US" sz="800" dirty="0"/>
              <a:t> </a:t>
            </a:r>
            <a:endParaRPr lang="en-US" altLang="zh-CN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800" dirty="0"/>
              <a:t>Stronger</a:t>
            </a:r>
            <a:r>
              <a:rPr lang="zh-CN" altLang="en-US" sz="800" dirty="0"/>
              <a:t> </a:t>
            </a:r>
            <a:r>
              <a:rPr lang="en-US" altLang="zh-CN" sz="800" dirty="0"/>
              <a:t>phase-locking</a:t>
            </a:r>
            <a:r>
              <a:rPr lang="zh-CN" altLang="en-US" sz="800" dirty="0"/>
              <a:t> </a:t>
            </a:r>
            <a:r>
              <a:rPr lang="en-US" altLang="zh-CN" sz="800" dirty="0"/>
              <a:t>helps</a:t>
            </a:r>
            <a:r>
              <a:rPr lang="zh-CN" altLang="en-US" sz="800" dirty="0"/>
              <a:t> </a:t>
            </a:r>
            <a:r>
              <a:rPr lang="en-US" altLang="zh-CN" sz="800" dirty="0"/>
              <a:t>to</a:t>
            </a:r>
            <a:r>
              <a:rPr lang="zh-CN" altLang="en-US" sz="800" dirty="0"/>
              <a:t> </a:t>
            </a:r>
            <a:r>
              <a:rPr lang="en-US" altLang="zh-CN" sz="800" dirty="0"/>
              <a:t>better</a:t>
            </a:r>
            <a:r>
              <a:rPr lang="zh-CN" altLang="en-US" sz="800" dirty="0"/>
              <a:t> </a:t>
            </a:r>
            <a:r>
              <a:rPr lang="en-US" altLang="zh-CN" sz="800" dirty="0"/>
              <a:t>prepare</a:t>
            </a:r>
            <a:r>
              <a:rPr lang="zh-CN" altLang="en-US" sz="800" dirty="0"/>
              <a:t> </a:t>
            </a:r>
            <a:r>
              <a:rPr lang="en-US" altLang="zh-CN" sz="800" dirty="0"/>
              <a:t>the</a:t>
            </a:r>
            <a:r>
              <a:rPr lang="zh-CN" altLang="en-US" sz="800" dirty="0"/>
              <a:t> </a:t>
            </a:r>
            <a:r>
              <a:rPr lang="en-US" altLang="zh-CN" sz="800" dirty="0"/>
              <a:t>visual</a:t>
            </a:r>
            <a:r>
              <a:rPr lang="zh-CN" altLang="en-US" sz="800" dirty="0"/>
              <a:t> </a:t>
            </a:r>
            <a:r>
              <a:rPr lang="en-US" altLang="zh-CN" sz="800" dirty="0"/>
              <a:t>cortex</a:t>
            </a:r>
            <a:r>
              <a:rPr lang="zh-CN" altLang="en-US" sz="800" dirty="0"/>
              <a:t> </a:t>
            </a:r>
            <a:r>
              <a:rPr lang="en-US" altLang="zh-CN" sz="800" dirty="0"/>
              <a:t>for</a:t>
            </a:r>
            <a:r>
              <a:rPr lang="zh-CN" altLang="en-US" sz="800" dirty="0"/>
              <a:t> </a:t>
            </a:r>
            <a:r>
              <a:rPr lang="en-US" altLang="zh-CN" sz="800" dirty="0"/>
              <a:t>more difficult</a:t>
            </a:r>
            <a:r>
              <a:rPr lang="zh-CN" altLang="en-US" sz="800" dirty="0"/>
              <a:t> </a:t>
            </a:r>
            <a:r>
              <a:rPr lang="en-US" altLang="zh-CN" sz="800" dirty="0"/>
              <a:t>incoming words.</a:t>
            </a:r>
            <a:r>
              <a:rPr lang="zh-CN" altLang="en-US" sz="800" dirty="0"/>
              <a:t>  </a:t>
            </a:r>
            <a:endParaRPr lang="en-US" altLang="zh-CN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800" dirty="0"/>
              <a:t>Alpha phase acts</a:t>
            </a:r>
            <a:r>
              <a:rPr lang="zh-CN" altLang="en-US" sz="800" dirty="0"/>
              <a:t> </a:t>
            </a:r>
            <a:r>
              <a:rPr lang="en-US" altLang="zh-CN" sz="800" dirty="0"/>
              <a:t>as a precise temporal sampling framework during</a:t>
            </a:r>
            <a:r>
              <a:rPr lang="zh-CN" altLang="en-US" sz="800" dirty="0"/>
              <a:t> </a:t>
            </a:r>
            <a:r>
              <a:rPr lang="en-US" altLang="zh-CN" sz="800" dirty="0"/>
              <a:t>reading</a:t>
            </a:r>
            <a:r>
              <a:rPr lang="en-US" altLang="zh-CN" sz="800" dirty="0" smtClean="0"/>
              <a:t>.</a:t>
            </a:r>
            <a:endParaRPr lang="en-US" altLang="zh-CN" sz="800" dirty="0"/>
          </a:p>
        </p:txBody>
      </p:sp>
      <p:grpSp>
        <p:nvGrpSpPr>
          <p:cNvPr id="8" name="Group 7"/>
          <p:cNvGrpSpPr/>
          <p:nvPr/>
        </p:nvGrpSpPr>
        <p:grpSpPr>
          <a:xfrm>
            <a:off x="494169" y="3975100"/>
            <a:ext cx="3378061" cy="3208092"/>
            <a:chOff x="494169" y="3826494"/>
            <a:chExt cx="3378061" cy="3491178"/>
          </a:xfrm>
        </p:grpSpPr>
        <p:sp>
          <p:nvSpPr>
            <p:cNvPr id="16" name="object 16"/>
            <p:cNvSpPr/>
            <p:nvPr/>
          </p:nvSpPr>
          <p:spPr>
            <a:xfrm>
              <a:off x="502121" y="4024415"/>
              <a:ext cx="3357409" cy="3293257"/>
            </a:xfrm>
            <a:custGeom>
              <a:avLst/>
              <a:gdLst/>
              <a:ahLst/>
              <a:cxnLst/>
              <a:rect l="l" t="t" r="r" b="b"/>
              <a:pathLst>
                <a:path w="3237229" h="3004820">
                  <a:moveTo>
                    <a:pt x="0" y="3004692"/>
                  </a:moveTo>
                  <a:lnTo>
                    <a:pt x="3237229" y="3004692"/>
                  </a:lnTo>
                  <a:lnTo>
                    <a:pt x="3237229" y="0"/>
                  </a:lnTo>
                  <a:lnTo>
                    <a:pt x="0" y="0"/>
                  </a:lnTo>
                  <a:lnTo>
                    <a:pt x="0" y="3004692"/>
                  </a:lnTo>
                  <a:close/>
                </a:path>
              </a:pathLst>
            </a:custGeom>
            <a:ln w="12700">
              <a:solidFill>
                <a:srgbClr val="587B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"/>
            <p:cNvSpPr txBox="1"/>
            <p:nvPr/>
          </p:nvSpPr>
          <p:spPr>
            <a:xfrm>
              <a:off x="494169" y="3826494"/>
              <a:ext cx="3378061" cy="218919"/>
            </a:xfrm>
            <a:prstGeom prst="rect">
              <a:avLst/>
            </a:prstGeom>
            <a:solidFill>
              <a:srgbClr val="587B7C"/>
            </a:solidFill>
          </p:spPr>
          <p:txBody>
            <a:bodyPr vert="horz" wrap="square" lIns="0" tIns="32384" rIns="0" bIns="0" rtlCol="0">
              <a:spAutoFit/>
            </a:bodyPr>
            <a:lstStyle/>
            <a:p>
              <a:pPr marL="57150">
                <a:lnSpc>
                  <a:spcPct val="100000"/>
                </a:lnSpc>
                <a:spcBef>
                  <a:spcPts val="254"/>
                </a:spcBef>
              </a:pPr>
              <a:r>
                <a:rPr lang="en-GB" sz="900" spc="10" dirty="0">
                  <a:solidFill>
                    <a:srgbClr val="FFFFFF"/>
                  </a:solidFill>
                  <a:latin typeface="Arial"/>
                  <a:cs typeface="Arial"/>
                </a:rPr>
                <a:t>The free reading paradigm</a:t>
              </a:r>
              <a:endParaRPr sz="900" dirty="0">
                <a:latin typeface="Arial"/>
                <a:cs typeface="Arial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911173" y="6842700"/>
            <a:ext cx="3566160" cy="1304456"/>
            <a:chOff x="3909824" y="6059027"/>
            <a:chExt cx="3566160" cy="1377780"/>
          </a:xfrm>
        </p:grpSpPr>
        <p:sp>
          <p:nvSpPr>
            <p:cNvPr id="18" name="object 18"/>
            <p:cNvSpPr/>
            <p:nvPr/>
          </p:nvSpPr>
          <p:spPr>
            <a:xfrm>
              <a:off x="3920885" y="6265373"/>
              <a:ext cx="3540366" cy="1171434"/>
            </a:xfrm>
            <a:custGeom>
              <a:avLst/>
              <a:gdLst/>
              <a:ahLst/>
              <a:cxnLst/>
              <a:rect l="l" t="t" r="r" b="b"/>
              <a:pathLst>
                <a:path w="3237229" h="2136775">
                  <a:moveTo>
                    <a:pt x="0" y="2136711"/>
                  </a:moveTo>
                  <a:lnTo>
                    <a:pt x="3237229" y="2136711"/>
                  </a:lnTo>
                  <a:lnTo>
                    <a:pt x="3237229" y="0"/>
                  </a:lnTo>
                  <a:lnTo>
                    <a:pt x="0" y="0"/>
                  </a:lnTo>
                  <a:lnTo>
                    <a:pt x="0" y="2136711"/>
                  </a:lnTo>
                  <a:close/>
                </a:path>
              </a:pathLst>
            </a:custGeom>
            <a:ln w="12700">
              <a:solidFill>
                <a:srgbClr val="587B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"/>
            <p:cNvSpPr txBox="1"/>
            <p:nvPr/>
          </p:nvSpPr>
          <p:spPr>
            <a:xfrm>
              <a:off x="3909824" y="6059027"/>
              <a:ext cx="3566160" cy="212476"/>
            </a:xfrm>
            <a:prstGeom prst="rect">
              <a:avLst/>
            </a:prstGeom>
            <a:solidFill>
              <a:srgbClr val="587B7C"/>
            </a:solidFill>
          </p:spPr>
          <p:txBody>
            <a:bodyPr vert="horz" wrap="square" lIns="0" tIns="32384" rIns="0" bIns="0" rtlCol="0">
              <a:spAutoFit/>
            </a:bodyPr>
            <a:lstStyle/>
            <a:p>
              <a:pPr marL="57150">
                <a:lnSpc>
                  <a:spcPct val="100000"/>
                </a:lnSpc>
                <a:spcBef>
                  <a:spcPts val="254"/>
                </a:spcBef>
              </a:pPr>
              <a:r>
                <a:rPr lang="en-GB" sz="900" spc="10" dirty="0">
                  <a:solidFill>
                    <a:srgbClr val="FFFFFF"/>
                  </a:solidFill>
                  <a:latin typeface="Arial"/>
                  <a:cs typeface="Arial"/>
                </a:rPr>
                <a:t>The alpha ITC effect originates from the visual cortex</a:t>
              </a:r>
              <a:endParaRPr sz="900" dirty="0">
                <a:latin typeface="Arial"/>
                <a:cs typeface="Arial"/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3930650" y="9415740"/>
            <a:ext cx="259277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GB" sz="500" dirty="0"/>
              <a:t>Schotter, E. R., Angele, B. &amp; Rayner, K. </a:t>
            </a:r>
            <a:r>
              <a:rPr lang="en-GB" sz="500" i="1" dirty="0" err="1"/>
              <a:t>Atten</a:t>
            </a:r>
            <a:r>
              <a:rPr lang="en-GB" sz="500" i="1" dirty="0"/>
              <a:t> Percept </a:t>
            </a:r>
            <a:r>
              <a:rPr lang="en-GB" sz="500" i="1" dirty="0" err="1"/>
              <a:t>Psychophys</a:t>
            </a:r>
            <a:r>
              <a:rPr lang="en-GB" sz="500" dirty="0"/>
              <a:t>. 74, 5–35 (2012).</a:t>
            </a:r>
          </a:p>
          <a:p>
            <a:pPr marL="228600" indent="-228600">
              <a:buFont typeface="+mj-lt"/>
              <a:buAutoNum type="arabicPeriod"/>
            </a:pPr>
            <a:r>
              <a:rPr lang="en-US" altLang="zh-CN" sz="500" dirty="0"/>
              <a:t>Ito,</a:t>
            </a:r>
            <a:r>
              <a:rPr lang="zh-CN" altLang="en-US" sz="500" dirty="0"/>
              <a:t> </a:t>
            </a:r>
            <a:r>
              <a:rPr lang="en-US" altLang="zh-CN" sz="500" dirty="0"/>
              <a:t>J.,</a:t>
            </a:r>
            <a:r>
              <a:rPr lang="zh-CN" altLang="en-US" sz="500" dirty="0"/>
              <a:t> </a:t>
            </a:r>
            <a:r>
              <a:rPr lang="en-US" altLang="zh-CN" sz="500" dirty="0"/>
              <a:t>et.</a:t>
            </a:r>
            <a:r>
              <a:rPr lang="zh-CN" altLang="en-US" sz="500" dirty="0"/>
              <a:t> </a:t>
            </a:r>
            <a:r>
              <a:rPr lang="en-US" altLang="zh-CN" sz="500" dirty="0"/>
              <a:t>al.</a:t>
            </a:r>
            <a:r>
              <a:rPr lang="zh-CN" altLang="en-US" sz="500" dirty="0"/>
              <a:t> </a:t>
            </a:r>
            <a:r>
              <a:rPr lang="en-US" altLang="zh-CN" sz="500" i="1" dirty="0" err="1"/>
              <a:t>Cereb</a:t>
            </a:r>
            <a:r>
              <a:rPr lang="en-US" altLang="zh-CN" sz="500" i="1" dirty="0"/>
              <a:t>. Cortex</a:t>
            </a:r>
            <a:r>
              <a:rPr lang="en-US" altLang="zh-CN" sz="500" dirty="0"/>
              <a:t>.</a:t>
            </a:r>
            <a:r>
              <a:rPr lang="zh-CN" altLang="en-US" sz="500" dirty="0"/>
              <a:t> </a:t>
            </a:r>
            <a:r>
              <a:rPr lang="en-US" altLang="zh-CN" sz="500" dirty="0"/>
              <a:t>21(11),</a:t>
            </a:r>
            <a:r>
              <a:rPr lang="zh-CN" altLang="en-US" sz="500" dirty="0"/>
              <a:t> </a:t>
            </a:r>
            <a:r>
              <a:rPr lang="en-US" altLang="zh-CN" sz="500" dirty="0"/>
              <a:t>2482-97</a:t>
            </a:r>
            <a:r>
              <a:rPr lang="zh-CN" altLang="en-US" sz="500" dirty="0"/>
              <a:t> </a:t>
            </a:r>
            <a:r>
              <a:rPr lang="en-US" altLang="zh-CN" sz="500" dirty="0"/>
              <a:t>(2011)</a:t>
            </a:r>
          </a:p>
          <a:p>
            <a:pPr marL="228600" indent="-228600">
              <a:buFont typeface="+mj-lt"/>
              <a:buAutoNum type="arabicPeriod"/>
            </a:pPr>
            <a:r>
              <a:rPr lang="en-US" altLang="zh-CN" sz="500" dirty="0" err="1"/>
              <a:t>Rajkai</a:t>
            </a:r>
            <a:r>
              <a:rPr lang="en-US" altLang="zh-CN" sz="500" dirty="0"/>
              <a:t>,</a:t>
            </a:r>
            <a:r>
              <a:rPr lang="zh-CN" altLang="en-US" sz="500" dirty="0"/>
              <a:t> </a:t>
            </a:r>
            <a:r>
              <a:rPr lang="en-US" altLang="zh-CN" sz="500" dirty="0"/>
              <a:t>C.,</a:t>
            </a:r>
            <a:r>
              <a:rPr lang="zh-CN" altLang="en-US" sz="500" dirty="0"/>
              <a:t> </a:t>
            </a:r>
            <a:r>
              <a:rPr lang="en-US" altLang="zh-CN" sz="500" dirty="0"/>
              <a:t>et.</a:t>
            </a:r>
            <a:r>
              <a:rPr lang="zh-CN" altLang="en-US" sz="500" dirty="0"/>
              <a:t> </a:t>
            </a:r>
            <a:r>
              <a:rPr lang="en-US" altLang="zh-CN" sz="500" dirty="0"/>
              <a:t>al.</a:t>
            </a:r>
            <a:r>
              <a:rPr lang="zh-CN" altLang="en-US" sz="500" dirty="0"/>
              <a:t> </a:t>
            </a:r>
            <a:r>
              <a:rPr lang="en-US" altLang="zh-CN" sz="500" i="1" dirty="0" err="1"/>
              <a:t>Cereb</a:t>
            </a:r>
            <a:r>
              <a:rPr lang="en-US" altLang="zh-CN" sz="500" i="1" dirty="0"/>
              <a:t>. Cortex.</a:t>
            </a:r>
            <a:r>
              <a:rPr lang="zh-CN" altLang="en-US" sz="500" i="1" dirty="0"/>
              <a:t> </a:t>
            </a:r>
            <a:r>
              <a:rPr lang="en-US" altLang="zh-CN" sz="500" dirty="0"/>
              <a:t>18(1), 200-209 (2008</a:t>
            </a:r>
            <a:r>
              <a:rPr lang="en-US" altLang="zh-CN" sz="500" dirty="0" smtClean="0"/>
              <a:t>).</a:t>
            </a:r>
          </a:p>
          <a:p>
            <a:pPr marL="228600" indent="-228600">
              <a:buFont typeface="+mj-lt"/>
              <a:buAutoNum type="arabicPeriod" startAt="4"/>
            </a:pPr>
            <a:r>
              <a:rPr lang="en-US" sz="500" dirty="0"/>
              <a:t>Bosman, A. A., et. al. </a:t>
            </a:r>
            <a:r>
              <a:rPr lang="en-US" sz="500" i="1" dirty="0"/>
              <a:t>J. </a:t>
            </a:r>
            <a:r>
              <a:rPr lang="en-US" sz="500" i="1" dirty="0" err="1"/>
              <a:t>Neurosci</a:t>
            </a:r>
            <a:r>
              <a:rPr lang="en-US" sz="500" dirty="0"/>
              <a:t>. 29(30), 9471-80 (2009).</a:t>
            </a:r>
          </a:p>
          <a:p>
            <a:pPr marL="228600" indent="-228600">
              <a:buFont typeface="+mj-lt"/>
              <a:buAutoNum type="arabicPeriod" startAt="4"/>
            </a:pPr>
            <a:r>
              <a:rPr lang="en-US" sz="500" dirty="0" err="1"/>
              <a:t>Staudigl</a:t>
            </a:r>
            <a:r>
              <a:rPr lang="en-US" sz="500" dirty="0"/>
              <a:t>, T., et. al. </a:t>
            </a:r>
            <a:r>
              <a:rPr lang="en-US" sz="500" i="1" dirty="0" err="1"/>
              <a:t>PLoS</a:t>
            </a:r>
            <a:r>
              <a:rPr lang="en-US" sz="500" i="1" dirty="0"/>
              <a:t> Biol</a:t>
            </a:r>
            <a:r>
              <a:rPr lang="en-US" sz="500" dirty="0"/>
              <a:t>. 15(12), 1-15 (2017).</a:t>
            </a:r>
          </a:p>
          <a:p>
            <a:pPr marL="228600" indent="-228600">
              <a:buFont typeface="+mj-lt"/>
              <a:buAutoNum type="arabicPeriod" startAt="4"/>
            </a:pPr>
            <a:r>
              <a:rPr lang="en-US" sz="500" dirty="0"/>
              <a:t>Pan, Y., Frisson, S., Jensen, O. </a:t>
            </a:r>
            <a:r>
              <a:rPr lang="en-US" sz="500" i="1" dirty="0"/>
              <a:t>Nat. </a:t>
            </a:r>
            <a:r>
              <a:rPr lang="en-US" sz="500" i="1" dirty="0" err="1"/>
              <a:t>Commun</a:t>
            </a:r>
            <a:r>
              <a:rPr lang="en-US" sz="500" dirty="0"/>
              <a:t>. 12, 1-9 (2021</a:t>
            </a:r>
            <a:r>
              <a:rPr lang="en-US" sz="500" dirty="0" smtClean="0"/>
              <a:t>)</a:t>
            </a:r>
            <a:r>
              <a:rPr lang="en-US" altLang="zh-CN" sz="500" dirty="0" smtClean="0"/>
              <a:t>.</a:t>
            </a:r>
            <a:endParaRPr lang="en-US" sz="500" dirty="0"/>
          </a:p>
        </p:txBody>
      </p:sp>
      <p:sp>
        <p:nvSpPr>
          <p:cNvPr id="39" name="TextBox 38"/>
          <p:cNvSpPr txBox="1"/>
          <p:nvPr/>
        </p:nvSpPr>
        <p:spPr>
          <a:xfrm>
            <a:off x="432731" y="1693685"/>
            <a:ext cx="6970245" cy="287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aseline="30000" dirty="0"/>
              <a:t>1</a:t>
            </a:r>
            <a:r>
              <a:rPr lang="en-GB" sz="600" dirty="0"/>
              <a:t>Centre for Human Brain Health, </a:t>
            </a:r>
            <a:r>
              <a:rPr lang="en-GB" sz="800" baseline="30000" dirty="0"/>
              <a:t>2</a:t>
            </a:r>
            <a:r>
              <a:rPr lang="en-GB" sz="600" dirty="0"/>
              <a:t>School of Psychology, University of Birmingham, Birmingham , United Kingdom; </a:t>
            </a:r>
            <a:r>
              <a:rPr lang="en-GB" sz="800" baseline="30000" dirty="0"/>
              <a:t>3</a:t>
            </a:r>
            <a:r>
              <a:rPr lang="en-GB" sz="1000" baseline="30000" dirty="0"/>
              <a:t> </a:t>
            </a:r>
            <a:r>
              <a:rPr lang="en-GB" sz="600" dirty="0"/>
              <a:t>Methods of Plasticity Research, Department of Psychology, University of Zurich, Zurich, </a:t>
            </a:r>
            <a:r>
              <a:rPr lang="en-GB" sz="600" dirty="0" smtClean="0"/>
              <a:t>Switzerland.                                                                            </a:t>
            </a:r>
            <a:r>
              <a:rPr lang="en-GB" sz="600" dirty="0"/>
              <a:t>*Correspondence: </a:t>
            </a:r>
            <a:r>
              <a:rPr lang="en-GB" sz="600" dirty="0">
                <a:hlinkClick r:id="rId2"/>
              </a:rPr>
              <a:t>y.pan.1@bham.ac.uk</a:t>
            </a:r>
            <a:r>
              <a:rPr lang="en-GB" sz="600" dirty="0"/>
              <a:t>;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035" y="4270007"/>
            <a:ext cx="3107420" cy="13776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017" y="7600899"/>
            <a:ext cx="2984478" cy="132212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5547" y="4813300"/>
            <a:ext cx="2814561" cy="113702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050" y="2641383"/>
            <a:ext cx="685800" cy="74399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1175" y="2443007"/>
            <a:ext cx="3417320" cy="1151093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339850" y="2563793"/>
            <a:ext cx="25478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We make 3~5 saccades per second to extract meaning </a:t>
            </a:r>
            <a:r>
              <a:rPr lang="en-GB" sz="800" dirty="0" smtClean="0"/>
              <a:t>from </a:t>
            </a:r>
            <a:r>
              <a:rPr lang="en-GB" sz="800" dirty="0"/>
              <a:t>text during reading [1].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Saccades can modulate neuronal excitability in the visual cortex [2,3], and micro-saccades were shown to reset </a:t>
            </a:r>
            <a:r>
              <a:rPr lang="en-US" altLang="zh-CN" sz="800" dirty="0" smtClean="0"/>
              <a:t>the</a:t>
            </a:r>
            <a:r>
              <a:rPr lang="zh-CN" altLang="en-US" sz="800" dirty="0" smtClean="0"/>
              <a:t> </a:t>
            </a:r>
            <a:r>
              <a:rPr lang="en-GB" sz="800" dirty="0" smtClean="0"/>
              <a:t>phase </a:t>
            </a:r>
            <a:r>
              <a:rPr lang="en-US" altLang="zh-CN" sz="800" dirty="0" smtClean="0"/>
              <a:t>of</a:t>
            </a:r>
            <a:r>
              <a:rPr lang="zh-CN" altLang="en-US" sz="800" dirty="0" smtClean="0"/>
              <a:t> </a:t>
            </a:r>
            <a:r>
              <a:rPr lang="en-GB" sz="800" dirty="0" smtClean="0"/>
              <a:t>ongoing </a:t>
            </a:r>
            <a:r>
              <a:rPr lang="en-GB" sz="800" dirty="0"/>
              <a:t>oscillation [4].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/>
              <a:t>Saccades locked to the phase of alpha </a:t>
            </a:r>
            <a:r>
              <a:rPr lang="en-US" altLang="zh-CN" sz="800" dirty="0" smtClean="0"/>
              <a:t>activity</a:t>
            </a:r>
            <a:r>
              <a:rPr lang="zh-CN" altLang="en-US" sz="800" dirty="0" smtClean="0"/>
              <a:t> </a:t>
            </a:r>
            <a:r>
              <a:rPr lang="en-GB" sz="800" dirty="0" smtClean="0"/>
              <a:t>predict </a:t>
            </a:r>
            <a:r>
              <a:rPr lang="en-GB" sz="800" dirty="0"/>
              <a:t>memory encoding [5].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68895" y="3497282"/>
            <a:ext cx="31906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800" dirty="0">
                <a:sym typeface="Wingdings"/>
              </a:rPr>
              <a:t>We here ask if saccades are locked to the alpha phase during reading?  Is this phase- locking modulated by </a:t>
            </a:r>
            <a:r>
              <a:rPr lang="en-GB" sz="800" dirty="0" smtClean="0">
                <a:sym typeface="Wingdings"/>
              </a:rPr>
              <a:t>word </a:t>
            </a:r>
            <a:r>
              <a:rPr lang="en-GB" sz="800" dirty="0">
                <a:sym typeface="Wingdings"/>
              </a:rPr>
              <a:t>properties, e.g., word frequency?</a:t>
            </a:r>
            <a:endParaRPr lang="en-GB" sz="800" dirty="0"/>
          </a:p>
        </p:txBody>
      </p:sp>
      <p:sp>
        <p:nvSpPr>
          <p:cNvPr id="2" name="TextBox 1"/>
          <p:cNvSpPr txBox="1"/>
          <p:nvPr/>
        </p:nvSpPr>
        <p:spPr>
          <a:xfrm>
            <a:off x="500440" y="3456594"/>
            <a:ext cx="303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4"/>
                </a:solidFill>
              </a:rPr>
              <a:t>?</a:t>
            </a:r>
            <a:endParaRPr lang="en-US" b="1" dirty="0">
              <a:solidFill>
                <a:schemeClr val="accent4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4233" y="7132053"/>
            <a:ext cx="2030459" cy="964008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429482" y="8941410"/>
            <a:ext cx="34152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GB" sz="800" dirty="0"/>
              <a:t>We extracted </a:t>
            </a:r>
            <a:r>
              <a:rPr lang="en-GB" sz="800" dirty="0" smtClean="0"/>
              <a:t>1</a:t>
            </a:r>
            <a:r>
              <a:rPr lang="en-US" altLang="zh-CN" sz="800" dirty="0" smtClean="0"/>
              <a:t>s</a:t>
            </a:r>
            <a:r>
              <a:rPr lang="zh-CN" altLang="en-US" sz="800" dirty="0" smtClean="0"/>
              <a:t> </a:t>
            </a:r>
            <a:r>
              <a:rPr lang="en-GB" sz="800" dirty="0" smtClean="0"/>
              <a:t>epochs</a:t>
            </a:r>
            <a:r>
              <a:rPr lang="en-GB" sz="800" dirty="0"/>
              <a:t>, aligned with fixation </a:t>
            </a:r>
            <a:r>
              <a:rPr lang="en-GB" sz="800" dirty="0" smtClean="0"/>
              <a:t>on </a:t>
            </a:r>
            <a:r>
              <a:rPr lang="en-GB" sz="800" dirty="0"/>
              <a:t>to the pre-target word. The averaged fixation duration for pre-target </a:t>
            </a:r>
            <a:r>
              <a:rPr lang="en-GB" sz="800" dirty="0" smtClean="0"/>
              <a:t>is </a:t>
            </a:r>
            <a:r>
              <a:rPr lang="en-GB" sz="800" dirty="0"/>
              <a:t>0.2 s. Raw power was estimated from 4 to </a:t>
            </a:r>
            <a:r>
              <a:rPr lang="en-GB" sz="800" dirty="0" smtClean="0"/>
              <a:t>30Hz </a:t>
            </a:r>
            <a:r>
              <a:rPr lang="en-GB" sz="800" dirty="0"/>
              <a:t>using Hilbert </a:t>
            </a:r>
            <a:r>
              <a:rPr lang="en-GB" sz="800" dirty="0" smtClean="0"/>
              <a:t>transformation,</a:t>
            </a:r>
            <a:r>
              <a:rPr lang="en-US" altLang="zh-CN" sz="800" dirty="0" smtClean="0"/>
              <a:t>with</a:t>
            </a:r>
            <a:r>
              <a:rPr lang="zh-CN" altLang="en-US" sz="800" dirty="0" smtClean="0"/>
              <a:t> </a:t>
            </a:r>
            <a:r>
              <a:rPr lang="en-US" altLang="zh-CN" sz="800" dirty="0" smtClean="0"/>
              <a:t>a</a:t>
            </a:r>
            <a:r>
              <a:rPr lang="zh-CN" altLang="en-US" sz="800" dirty="0" smtClean="0"/>
              <a:t> </a:t>
            </a:r>
            <a:r>
              <a:rPr lang="en-GB" sz="800" dirty="0" smtClean="0"/>
              <a:t>step </a:t>
            </a:r>
            <a:r>
              <a:rPr lang="en-GB" sz="800" dirty="0"/>
              <a:t>of 1 Hz. </a:t>
            </a:r>
          </a:p>
          <a:p>
            <a:pPr marL="171450" indent="-171450">
              <a:buFont typeface="Arial" charset="0"/>
              <a:buChar char="•"/>
            </a:pPr>
            <a:r>
              <a:rPr lang="en-GB" sz="800" dirty="0"/>
              <a:t>Panel A </a:t>
            </a:r>
            <a:r>
              <a:rPr lang="en-GB" sz="800" dirty="0" smtClean="0"/>
              <a:t>showed </a:t>
            </a:r>
            <a:r>
              <a:rPr lang="en-GB" sz="800" dirty="0"/>
              <a:t>the averaged raw power over all valid planar sensors, where the dominant power was in the alpha band (9 - 13 Hz). Panel B showed that the raw alpha power during the pre-target interval (0 - 0.2 s; planar gradients) is mainly concentrated in the visual and parietal cortex.</a:t>
            </a:r>
            <a:endParaRPr lang="en-GB" sz="700" dirty="0"/>
          </a:p>
        </p:txBody>
      </p:sp>
      <p:sp>
        <p:nvSpPr>
          <p:cNvPr id="26" name="TextBox 25"/>
          <p:cNvSpPr txBox="1"/>
          <p:nvPr/>
        </p:nvSpPr>
        <p:spPr>
          <a:xfrm>
            <a:off x="3858451" y="3594100"/>
            <a:ext cx="36343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800" dirty="0" smtClean="0"/>
              <a:t>We </a:t>
            </a:r>
            <a:r>
              <a:rPr lang="en-US" sz="800" dirty="0"/>
              <a:t>calculated </a:t>
            </a:r>
            <a:r>
              <a:rPr lang="en-US" altLang="zh-CN" sz="800" dirty="0"/>
              <a:t>i</a:t>
            </a:r>
            <a:r>
              <a:rPr lang="en-US" sz="800" dirty="0"/>
              <a:t>nter-trial coherence (ITC) in the alpha band (9 </a:t>
            </a:r>
            <a:r>
              <a:rPr lang="mr-IN" sz="800" dirty="0"/>
              <a:t>–</a:t>
            </a:r>
            <a:r>
              <a:rPr lang="en-US" sz="800" dirty="0"/>
              <a:t> 13 Hz) for pre-target interval (-0.2- 0 s), aligned with the saccade onset to target </a:t>
            </a:r>
            <a:r>
              <a:rPr lang="en-US" sz="800" dirty="0" smtClean="0"/>
              <a:t>word. </a:t>
            </a:r>
            <a:endParaRPr lang="en-US" sz="800" dirty="0"/>
          </a:p>
          <a:p>
            <a:pPr marL="171450" indent="-171450">
              <a:buFont typeface="Arial" charset="0"/>
              <a:buChar char="•"/>
            </a:pPr>
            <a:r>
              <a:rPr lang="en-US" sz="800" dirty="0"/>
              <a:t>Panel A showed the significant cluster of sensors that had higher ITC in the alpha band when pre-processing the target with low word frequency compared to high word frequency (n=38, </a:t>
            </a:r>
            <a:r>
              <a:rPr lang="en-US" sz="800" dirty="0" err="1"/>
              <a:t>P</a:t>
            </a:r>
            <a:r>
              <a:rPr lang="en-US" sz="800" b="1" baseline="-25000" dirty="0" err="1"/>
              <a:t>cluster</a:t>
            </a:r>
            <a:r>
              <a:rPr lang="en-US" sz="800" dirty="0"/>
              <a:t> &lt; 0.05, shuffle 5000 times). </a:t>
            </a:r>
            <a:endParaRPr lang="en-US" sz="800" dirty="0" smtClean="0"/>
          </a:p>
          <a:p>
            <a:pPr marL="171450" indent="-171450">
              <a:buFont typeface="Arial" charset="0"/>
              <a:buChar char="•"/>
            </a:pPr>
            <a:r>
              <a:rPr lang="en-US" altLang="zh-CN" sz="800" dirty="0" smtClean="0"/>
              <a:t>Panel</a:t>
            </a:r>
            <a:r>
              <a:rPr lang="zh-CN" altLang="en-US" sz="800" dirty="0" smtClean="0"/>
              <a:t> </a:t>
            </a:r>
            <a:r>
              <a:rPr lang="en-US" altLang="zh-CN" sz="800" dirty="0" smtClean="0"/>
              <a:t>B</a:t>
            </a:r>
            <a:r>
              <a:rPr lang="zh-CN" altLang="en-US" sz="800" dirty="0" smtClean="0"/>
              <a:t> </a:t>
            </a:r>
            <a:r>
              <a:rPr lang="en-US" altLang="zh-CN" sz="800" dirty="0" smtClean="0"/>
              <a:t>showed</a:t>
            </a:r>
            <a:r>
              <a:rPr lang="zh-CN" altLang="en-US" sz="800" dirty="0" smtClean="0"/>
              <a:t> </a:t>
            </a:r>
            <a:r>
              <a:rPr lang="en-US" altLang="zh-CN" sz="800" dirty="0"/>
              <a:t>t</a:t>
            </a:r>
            <a:r>
              <a:rPr lang="en-US" sz="800" dirty="0" smtClean="0"/>
              <a:t>he </a:t>
            </a:r>
            <a:r>
              <a:rPr lang="en-US" sz="800" dirty="0"/>
              <a:t>averaged ITC difference over this sensor </a:t>
            </a:r>
            <a:r>
              <a:rPr lang="en-US" sz="800" dirty="0" smtClean="0"/>
              <a:t>cluster</a:t>
            </a:r>
            <a:r>
              <a:rPr lang="en-US" altLang="zh-CN" sz="800" dirty="0" smtClean="0"/>
              <a:t>.</a:t>
            </a:r>
          </a:p>
          <a:p>
            <a:pPr marL="171450" indent="-171450">
              <a:buFont typeface="Arial" charset="0"/>
              <a:buChar char="•"/>
            </a:pPr>
            <a:r>
              <a:rPr lang="en-US" sz="800" dirty="0"/>
              <a:t>Panel C </a:t>
            </a:r>
            <a:r>
              <a:rPr lang="en-US" altLang="zh-CN" sz="800" dirty="0" smtClean="0"/>
              <a:t>indicates</a:t>
            </a:r>
            <a:r>
              <a:rPr lang="zh-CN" altLang="en-US" sz="800" dirty="0" smtClean="0"/>
              <a:t> </a:t>
            </a:r>
            <a:r>
              <a:rPr lang="en-US" altLang="zh-CN" sz="800" dirty="0" smtClean="0"/>
              <a:t>that</a:t>
            </a:r>
            <a:r>
              <a:rPr lang="zh-CN" altLang="en-US" sz="800" dirty="0" smtClean="0"/>
              <a:t> </a:t>
            </a:r>
            <a:r>
              <a:rPr lang="en-US" altLang="zh-CN" sz="800" dirty="0"/>
              <a:t>t</a:t>
            </a:r>
            <a:r>
              <a:rPr lang="en-US" sz="800" dirty="0" smtClean="0"/>
              <a:t>his </a:t>
            </a:r>
            <a:r>
              <a:rPr lang="en-US" sz="800" dirty="0"/>
              <a:t>phase-locking in alpha band </a:t>
            </a:r>
            <a:r>
              <a:rPr lang="en-US" altLang="zh-CN" sz="800" dirty="0" smtClean="0"/>
              <a:t>is</a:t>
            </a:r>
            <a:r>
              <a:rPr lang="zh-CN" altLang="en-US" sz="800" dirty="0" smtClean="0"/>
              <a:t> </a:t>
            </a:r>
            <a:r>
              <a:rPr lang="en-US" sz="800" dirty="0" smtClean="0"/>
              <a:t>specific </a:t>
            </a:r>
            <a:r>
              <a:rPr lang="en-US" sz="800" dirty="0"/>
              <a:t>to the saccade </a:t>
            </a:r>
            <a:r>
              <a:rPr lang="en-US" sz="800" dirty="0" smtClean="0"/>
              <a:t>onset</a:t>
            </a:r>
            <a:r>
              <a:rPr lang="en-US" altLang="zh-CN" sz="800" dirty="0"/>
              <a:t>.</a:t>
            </a:r>
            <a:r>
              <a:rPr lang="en-US" sz="800" dirty="0" smtClean="0"/>
              <a:t> </a:t>
            </a:r>
            <a:r>
              <a:rPr lang="en-US" sz="800" dirty="0"/>
              <a:t>We did the same analysis for pre-target interval but aligned with fixation onset to target word. No significant difference was </a:t>
            </a:r>
            <a:r>
              <a:rPr lang="en-US" sz="800" dirty="0" smtClean="0"/>
              <a:t>found.</a:t>
            </a:r>
            <a:endParaRPr lang="en-US" sz="800" dirty="0"/>
          </a:p>
        </p:txBody>
      </p:sp>
      <p:sp>
        <p:nvSpPr>
          <p:cNvPr id="41" name="TextBox 40"/>
          <p:cNvSpPr txBox="1"/>
          <p:nvPr/>
        </p:nvSpPr>
        <p:spPr>
          <a:xfrm>
            <a:off x="3887934" y="5930364"/>
            <a:ext cx="35830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altLang="zh-CN" sz="800" dirty="0" smtClean="0"/>
              <a:t>T</a:t>
            </a:r>
            <a:r>
              <a:rPr lang="en-US" sz="800" dirty="0" smtClean="0"/>
              <a:t>he</a:t>
            </a:r>
            <a:r>
              <a:rPr lang="zh-CN" altLang="en-US" sz="800" dirty="0" smtClean="0"/>
              <a:t> </a:t>
            </a:r>
            <a:r>
              <a:rPr lang="en-US" altLang="zh-CN" sz="800" dirty="0" smtClean="0"/>
              <a:t>alpha</a:t>
            </a:r>
            <a:r>
              <a:rPr lang="zh-CN" altLang="en-US" sz="800" dirty="0" smtClean="0"/>
              <a:t> </a:t>
            </a:r>
            <a:r>
              <a:rPr lang="en-US" sz="800" dirty="0" smtClean="0"/>
              <a:t>ITC </a:t>
            </a:r>
            <a:r>
              <a:rPr lang="en-US" sz="800" dirty="0"/>
              <a:t>difference </a:t>
            </a:r>
            <a:r>
              <a:rPr lang="en-US" altLang="zh-CN" sz="800" dirty="0" smtClean="0"/>
              <a:t>is</a:t>
            </a:r>
            <a:r>
              <a:rPr lang="zh-CN" altLang="en-US" sz="800" dirty="0" smtClean="0"/>
              <a:t> </a:t>
            </a:r>
            <a:r>
              <a:rPr lang="en-US" altLang="zh-CN" sz="800" dirty="0" smtClean="0"/>
              <a:t>not</a:t>
            </a:r>
            <a:r>
              <a:rPr lang="zh-CN" altLang="en-US" sz="800" dirty="0" smtClean="0"/>
              <a:t> </a:t>
            </a:r>
            <a:r>
              <a:rPr lang="en-US" sz="800" dirty="0" smtClean="0"/>
              <a:t>driven by</a:t>
            </a:r>
            <a:r>
              <a:rPr lang="zh-CN" altLang="en-US" sz="800" dirty="0"/>
              <a:t> </a:t>
            </a:r>
            <a:r>
              <a:rPr lang="en-US" sz="800" dirty="0" smtClean="0"/>
              <a:t>power magnitude</a:t>
            </a:r>
            <a:r>
              <a:rPr lang="en-US" altLang="zh-CN" sz="800" dirty="0" smtClean="0"/>
              <a:t>.</a:t>
            </a:r>
            <a:r>
              <a:rPr lang="zh-CN" altLang="en-US" sz="800" dirty="0" smtClean="0"/>
              <a:t> </a:t>
            </a:r>
            <a:r>
              <a:rPr lang="en-US" sz="800" dirty="0" smtClean="0"/>
              <a:t>We </a:t>
            </a:r>
            <a:r>
              <a:rPr lang="en-US" sz="800" dirty="0"/>
              <a:t>estimated the power difference for the per-target interval (-0.2 </a:t>
            </a:r>
            <a:r>
              <a:rPr lang="mr-IN" sz="800" dirty="0"/>
              <a:t>–</a:t>
            </a:r>
            <a:r>
              <a:rPr lang="en-US" sz="800" dirty="0"/>
              <a:t> 0 s), aligned with saccade onset to target word, as shown in panel A. But no significant difference was found in the alpha power </a:t>
            </a:r>
            <a:r>
              <a:rPr lang="en-US" altLang="zh-CN" sz="800" dirty="0" smtClean="0"/>
              <a:t>as</a:t>
            </a:r>
            <a:r>
              <a:rPr lang="zh-CN" altLang="en-US" sz="800" dirty="0" smtClean="0"/>
              <a:t> </a:t>
            </a:r>
            <a:r>
              <a:rPr lang="en-US" altLang="zh-CN" sz="800" dirty="0" smtClean="0"/>
              <a:t>shown</a:t>
            </a:r>
            <a:r>
              <a:rPr lang="zh-CN" altLang="en-US" sz="800" dirty="0" smtClean="0"/>
              <a:t> </a:t>
            </a:r>
            <a:r>
              <a:rPr lang="en-US" altLang="zh-CN" sz="800" dirty="0" smtClean="0"/>
              <a:t>in</a:t>
            </a:r>
            <a:r>
              <a:rPr lang="zh-CN" altLang="en-US" sz="800" dirty="0" smtClean="0"/>
              <a:t> </a:t>
            </a:r>
            <a:r>
              <a:rPr lang="en-US" altLang="zh-CN" sz="800" dirty="0" smtClean="0"/>
              <a:t>panel</a:t>
            </a:r>
            <a:r>
              <a:rPr lang="zh-CN" altLang="en-US" sz="800" dirty="0" smtClean="0"/>
              <a:t> </a:t>
            </a:r>
            <a:r>
              <a:rPr lang="en-US" altLang="zh-CN" sz="800" dirty="0" smtClean="0"/>
              <a:t>B</a:t>
            </a:r>
            <a:r>
              <a:rPr lang="zh-CN" altLang="en-US" sz="800" dirty="0" smtClean="0"/>
              <a:t> </a:t>
            </a:r>
            <a:r>
              <a:rPr lang="en-US" sz="800" dirty="0" smtClean="0"/>
              <a:t>(n=38</a:t>
            </a:r>
            <a:r>
              <a:rPr lang="en-US" sz="800" dirty="0"/>
              <a:t>, p=0.24, two-sided pairwise </a:t>
            </a:r>
            <a:r>
              <a:rPr lang="en-US" sz="800" i="1" dirty="0"/>
              <a:t>t</a:t>
            </a:r>
            <a:r>
              <a:rPr lang="en-US" sz="800" dirty="0"/>
              <a:t>-test). Therefore, saccades reset the phase of the ongoing alpha activity without affecting its power.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065599" y="7016286"/>
            <a:ext cx="144823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We localized the ITC difference in pre-target interval to the early visual cortex (BA 18) using a </a:t>
            </a:r>
            <a:r>
              <a:rPr lang="en-US" sz="800" dirty="0" err="1"/>
              <a:t>beamformer</a:t>
            </a:r>
            <a:r>
              <a:rPr lang="en-US" sz="800" dirty="0"/>
              <a:t> technique (LCMV)</a:t>
            </a:r>
            <a:r>
              <a:rPr lang="en-US" altLang="zh-CN" sz="800" dirty="0"/>
              <a:t>.</a:t>
            </a:r>
            <a:r>
              <a:rPr lang="en-US" sz="800" dirty="0"/>
              <a:t> </a:t>
            </a:r>
          </a:p>
          <a:p>
            <a:r>
              <a:rPr lang="en-US" sz="800" dirty="0"/>
              <a:t>(sensor level result was shown as a topo in panel A above). 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909824" y="9235634"/>
            <a:ext cx="3561192" cy="699857"/>
            <a:chOff x="3909824" y="9357594"/>
            <a:chExt cx="3561192" cy="699857"/>
          </a:xfrm>
        </p:grpSpPr>
        <p:sp>
          <p:nvSpPr>
            <p:cNvPr id="54" name="object 20"/>
            <p:cNvSpPr/>
            <p:nvPr/>
          </p:nvSpPr>
          <p:spPr>
            <a:xfrm>
              <a:off x="3909824" y="9526966"/>
              <a:ext cx="3561192" cy="530485"/>
            </a:xfrm>
            <a:custGeom>
              <a:avLst/>
              <a:gdLst/>
              <a:ahLst/>
              <a:cxnLst/>
              <a:rect l="l" t="t" r="r" b="b"/>
              <a:pathLst>
                <a:path w="6653530" h="744854">
                  <a:moveTo>
                    <a:pt x="0" y="744791"/>
                  </a:moveTo>
                  <a:lnTo>
                    <a:pt x="6653530" y="744791"/>
                  </a:lnTo>
                  <a:lnTo>
                    <a:pt x="6653530" y="0"/>
                  </a:lnTo>
                  <a:lnTo>
                    <a:pt x="0" y="0"/>
                  </a:lnTo>
                  <a:lnTo>
                    <a:pt x="0" y="744791"/>
                  </a:lnTo>
                  <a:close/>
                </a:path>
              </a:pathLst>
            </a:custGeom>
            <a:ln w="12700">
              <a:solidFill>
                <a:srgbClr val="587B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14"/>
            <p:cNvSpPr txBox="1"/>
            <p:nvPr/>
          </p:nvSpPr>
          <p:spPr>
            <a:xfrm>
              <a:off x="3909824" y="9357594"/>
              <a:ext cx="3561192" cy="171200"/>
            </a:xfrm>
            <a:prstGeom prst="rect">
              <a:avLst/>
            </a:prstGeom>
            <a:solidFill>
              <a:srgbClr val="587B7C"/>
            </a:solidFill>
          </p:spPr>
          <p:txBody>
            <a:bodyPr vert="horz" wrap="square" lIns="0" tIns="32384" rIns="0" bIns="0" rtlCol="0" anchor="ctr">
              <a:spAutoFit/>
            </a:bodyPr>
            <a:lstStyle/>
            <a:p>
              <a:pPr marL="57150">
                <a:lnSpc>
                  <a:spcPct val="100000"/>
                </a:lnSpc>
                <a:spcBef>
                  <a:spcPts val="254"/>
                </a:spcBef>
              </a:pPr>
              <a:r>
                <a:rPr lang="en-US" sz="900" spc="5" dirty="0">
                  <a:solidFill>
                    <a:srgbClr val="FFFFFF"/>
                  </a:solidFill>
                  <a:latin typeface="Arial"/>
                  <a:cs typeface="Arial"/>
                </a:rPr>
                <a:t>References</a:t>
              </a:r>
              <a:endParaRPr sz="900" dirty="0">
                <a:latin typeface="Arial"/>
                <a:cs typeface="Arial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2944</TotalTime>
  <Words>854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Mangal</vt:lpstr>
      <vt:lpstr>宋体</vt:lpstr>
      <vt:lpstr>Arial</vt:lpstr>
      <vt:lpstr>Calibri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Yali Pan (Psychology)</dc:creator>
  <cp:lastModifiedBy>Pan Yali</cp:lastModifiedBy>
  <cp:revision>111</cp:revision>
  <cp:lastPrinted>2021-09-05T21:32:29Z</cp:lastPrinted>
  <dcterms:created xsi:type="dcterms:W3CDTF">2019-08-25T10:56:02Z</dcterms:created>
  <dcterms:modified xsi:type="dcterms:W3CDTF">2021-09-06T09:41:31Z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2018-08-18T00:00:00Z</vt:filetime>
  </property>
  <property fmtid="{D5CDD505-2E9C-101B-9397-08002B2CF9AE}" pid="3" name="Creator">
    <vt:lpwstr>Adobe InDesign CC 13.1 (Windows)</vt:lpwstr>
  </property>
  <property fmtid="{D5CDD505-2E9C-101B-9397-08002B2CF9AE}" pid="4" name="LastSaved">
    <vt:filetime>2019-08-25T00:00:00Z</vt:filetime>
  </property>
</Properties>
</file>