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43"/>
  </p:notesMasterIdLst>
  <p:handoutMasterIdLst>
    <p:handoutMasterId r:id="rId44"/>
  </p:handoutMasterIdLst>
  <p:sldIdLst>
    <p:sldId id="320" r:id="rId2"/>
    <p:sldId id="344" r:id="rId3"/>
    <p:sldId id="345" r:id="rId4"/>
    <p:sldId id="352" r:id="rId5"/>
    <p:sldId id="346" r:id="rId6"/>
    <p:sldId id="347" r:id="rId7"/>
    <p:sldId id="353" r:id="rId8"/>
    <p:sldId id="348" r:id="rId9"/>
    <p:sldId id="356" r:id="rId10"/>
    <p:sldId id="357" r:id="rId11"/>
    <p:sldId id="358" r:id="rId12"/>
    <p:sldId id="362" r:id="rId13"/>
    <p:sldId id="360" r:id="rId14"/>
    <p:sldId id="361" r:id="rId15"/>
    <p:sldId id="359" r:id="rId16"/>
    <p:sldId id="363" r:id="rId17"/>
    <p:sldId id="355" r:id="rId18"/>
    <p:sldId id="373" r:id="rId19"/>
    <p:sldId id="380" r:id="rId20"/>
    <p:sldId id="382" r:id="rId21"/>
    <p:sldId id="381" r:id="rId22"/>
    <p:sldId id="350" r:id="rId23"/>
    <p:sldId id="351" r:id="rId24"/>
    <p:sldId id="383" r:id="rId25"/>
    <p:sldId id="384" r:id="rId26"/>
    <p:sldId id="385" r:id="rId27"/>
    <p:sldId id="375" r:id="rId28"/>
    <p:sldId id="364" r:id="rId29"/>
    <p:sldId id="365" r:id="rId30"/>
    <p:sldId id="366" r:id="rId31"/>
    <p:sldId id="370" r:id="rId32"/>
    <p:sldId id="367" r:id="rId33"/>
    <p:sldId id="371" r:id="rId34"/>
    <p:sldId id="372" r:id="rId35"/>
    <p:sldId id="374" r:id="rId36"/>
    <p:sldId id="376" r:id="rId37"/>
    <p:sldId id="386" r:id="rId38"/>
    <p:sldId id="387" r:id="rId39"/>
    <p:sldId id="388" r:id="rId40"/>
    <p:sldId id="389" r:id="rId41"/>
    <p:sldId id="342" r:id="rId42"/>
  </p:sldIdLst>
  <p:sldSz cx="9144000" cy="6858000" type="screen4x3"/>
  <p:notesSz cx="6883400" cy="9906000"/>
  <p:defaultTextStyle>
    <a:defPPr>
      <a:defRPr lang="en-US"/>
    </a:defPPr>
    <a:lvl1pPr algn="l" rtl="0" eaLnBrk="0" fontAlgn="base" hangingPunct="0">
      <a:spcBef>
        <a:spcPct val="0"/>
      </a:spcBef>
      <a:spcAft>
        <a:spcPct val="0"/>
      </a:spcAft>
      <a:defRPr sz="2400" kern="1200">
        <a:solidFill>
          <a:schemeClr val="tx1"/>
        </a:solidFill>
        <a:latin typeface="Albertus Medium"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lbertus Medium"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lbertus Medium"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lbertus Medium"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lbertus Medium" pitchFamily="34" charset="0"/>
        <a:ea typeface="+mn-ea"/>
        <a:cs typeface="+mn-cs"/>
      </a:defRPr>
    </a:lvl5pPr>
    <a:lvl6pPr marL="2286000" algn="l" defTabSz="914400" rtl="0" eaLnBrk="1" latinLnBrk="0" hangingPunct="1">
      <a:defRPr sz="2400" kern="1200">
        <a:solidFill>
          <a:schemeClr val="tx1"/>
        </a:solidFill>
        <a:latin typeface="Albertus Medium" pitchFamily="34" charset="0"/>
        <a:ea typeface="+mn-ea"/>
        <a:cs typeface="+mn-cs"/>
      </a:defRPr>
    </a:lvl6pPr>
    <a:lvl7pPr marL="2743200" algn="l" defTabSz="914400" rtl="0" eaLnBrk="1" latinLnBrk="0" hangingPunct="1">
      <a:defRPr sz="2400" kern="1200">
        <a:solidFill>
          <a:schemeClr val="tx1"/>
        </a:solidFill>
        <a:latin typeface="Albertus Medium" pitchFamily="34" charset="0"/>
        <a:ea typeface="+mn-ea"/>
        <a:cs typeface="+mn-cs"/>
      </a:defRPr>
    </a:lvl7pPr>
    <a:lvl8pPr marL="3200400" algn="l" defTabSz="914400" rtl="0" eaLnBrk="1" latinLnBrk="0" hangingPunct="1">
      <a:defRPr sz="2400" kern="1200">
        <a:solidFill>
          <a:schemeClr val="tx1"/>
        </a:solidFill>
        <a:latin typeface="Albertus Medium" pitchFamily="34" charset="0"/>
        <a:ea typeface="+mn-ea"/>
        <a:cs typeface="+mn-cs"/>
      </a:defRPr>
    </a:lvl8pPr>
    <a:lvl9pPr marL="3657600" algn="l" defTabSz="914400" rtl="0" eaLnBrk="1" latinLnBrk="0" hangingPunct="1">
      <a:defRPr sz="2400" kern="1200">
        <a:solidFill>
          <a:schemeClr val="tx1"/>
        </a:solidFill>
        <a:latin typeface="Albertus Medium" pitchFamily="34"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D45"/>
    <a:srgbClr val="F5FB0F"/>
    <a:srgbClr val="FF5166"/>
    <a:srgbClr val="7387DD"/>
    <a:srgbClr val="7D56FA"/>
    <a:srgbClr val="F5FB0B"/>
    <a:srgbClr val="66FF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3" d="100"/>
          <a:sy n="63" d="100"/>
        </p:scale>
        <p:origin x="72" y="258"/>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7.wmf"/><Relationship Id="rId1" Type="http://schemas.openxmlformats.org/officeDocument/2006/relationships/image" Target="../media/image18.wmf"/><Relationship Id="rId4"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4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147459" name="Rectangle 3"/>
          <p:cNvSpPr>
            <a:spLocks noGrp="1" noChangeArrowheads="1"/>
          </p:cNvSpPr>
          <p:nvPr>
            <p:ph type="dt" sz="quarter" idx="1"/>
          </p:nvPr>
        </p:nvSpPr>
        <p:spPr bwMode="auto">
          <a:xfrm>
            <a:off x="3900488" y="0"/>
            <a:ext cx="2982912"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147460" name="Rectangle 4"/>
          <p:cNvSpPr>
            <a:spLocks noGrp="1" noChangeArrowheads="1"/>
          </p:cNvSpPr>
          <p:nvPr>
            <p:ph type="ftr" sz="quarter" idx="2"/>
          </p:nvPr>
        </p:nvSpPr>
        <p:spPr bwMode="auto">
          <a:xfrm>
            <a:off x="0" y="9410700"/>
            <a:ext cx="2982913"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147461" name="Rectangle 5"/>
          <p:cNvSpPr>
            <a:spLocks noGrp="1" noChangeArrowheads="1"/>
          </p:cNvSpPr>
          <p:nvPr>
            <p:ph type="sldNum" sz="quarter" idx="3"/>
          </p:nvPr>
        </p:nvSpPr>
        <p:spPr bwMode="auto">
          <a:xfrm>
            <a:off x="3900488" y="9410700"/>
            <a:ext cx="2982912"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r" defTabSz="958850" eaLnBrk="1" hangingPunct="1">
              <a:defRPr sz="1300"/>
            </a:lvl1pPr>
          </a:lstStyle>
          <a:p>
            <a:pPr>
              <a:defRPr/>
            </a:pPr>
            <a:fld id="{A42B236A-048E-4E67-8E84-9EF23DE0B9F1}" type="slidenum">
              <a:rPr lang="en-US" altLang="en-US"/>
              <a:pPr>
                <a:defRPr/>
              </a:pPr>
              <a:t>‹#›</a:t>
            </a:fld>
            <a:endParaRPr lang="en-US" altLang="en-US"/>
          </a:p>
        </p:txBody>
      </p:sp>
    </p:spTree>
    <p:extLst>
      <p:ext uri="{BB962C8B-B14F-4D97-AF65-F5344CB8AC3E}">
        <p14:creationId xmlns:p14="http://schemas.microsoft.com/office/powerpoint/2010/main" val="3570020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50" name="Rectangle 1026"/>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232451" name="Rectangle 1027"/>
          <p:cNvSpPr>
            <a:spLocks noGrp="1" noChangeArrowheads="1"/>
          </p:cNvSpPr>
          <p:nvPr>
            <p:ph type="dt" idx="1"/>
          </p:nvPr>
        </p:nvSpPr>
        <p:spPr bwMode="auto">
          <a:xfrm>
            <a:off x="3900488" y="0"/>
            <a:ext cx="2982912"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3076" name="Rectangle 1028"/>
          <p:cNvSpPr>
            <a:spLocks noGrp="1" noRot="1" noChangeAspect="1" noChangeArrowheads="1" noTextEdit="1"/>
          </p:cNvSpPr>
          <p:nvPr>
            <p:ph type="sldImg" idx="2"/>
          </p:nvPr>
        </p:nvSpPr>
        <p:spPr bwMode="auto">
          <a:xfrm>
            <a:off x="96520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3" name="Rectangle 1029"/>
          <p:cNvSpPr>
            <a:spLocks noGrp="1" noChangeArrowheads="1"/>
          </p:cNvSpPr>
          <p:nvPr>
            <p:ph type="body" sz="quarter" idx="3"/>
          </p:nvPr>
        </p:nvSpPr>
        <p:spPr bwMode="auto">
          <a:xfrm>
            <a:off x="917575" y="4705350"/>
            <a:ext cx="5048250" cy="44577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2454" name="Rectangle 1030"/>
          <p:cNvSpPr>
            <a:spLocks noGrp="1" noChangeArrowheads="1"/>
          </p:cNvSpPr>
          <p:nvPr>
            <p:ph type="ftr" sz="quarter" idx="4"/>
          </p:nvPr>
        </p:nvSpPr>
        <p:spPr bwMode="auto">
          <a:xfrm>
            <a:off x="0" y="9410700"/>
            <a:ext cx="2982913"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232455" name="Rectangle 1031"/>
          <p:cNvSpPr>
            <a:spLocks noGrp="1" noChangeArrowheads="1"/>
          </p:cNvSpPr>
          <p:nvPr>
            <p:ph type="sldNum" sz="quarter" idx="5"/>
          </p:nvPr>
        </p:nvSpPr>
        <p:spPr bwMode="auto">
          <a:xfrm>
            <a:off x="3900488" y="9410700"/>
            <a:ext cx="2982912"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r" defTabSz="958850" eaLnBrk="1" hangingPunct="1">
              <a:defRPr sz="1300"/>
            </a:lvl1pPr>
          </a:lstStyle>
          <a:p>
            <a:pPr>
              <a:defRPr/>
            </a:pPr>
            <a:fld id="{D1A82EC2-360C-435D-A9EB-EF1E1370D342}" type="slidenum">
              <a:rPr lang="en-US" altLang="en-US"/>
              <a:pPr>
                <a:defRPr/>
              </a:pPr>
              <a:t>‹#›</a:t>
            </a:fld>
            <a:endParaRPr lang="en-US" altLang="en-US"/>
          </a:p>
        </p:txBody>
      </p:sp>
    </p:spTree>
    <p:extLst>
      <p:ext uri="{BB962C8B-B14F-4D97-AF65-F5344CB8AC3E}">
        <p14:creationId xmlns:p14="http://schemas.microsoft.com/office/powerpoint/2010/main" val="30487457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spcBef>
                <a:spcPct val="30000"/>
              </a:spcBef>
              <a:defRPr sz="1200">
                <a:solidFill>
                  <a:schemeClr val="tx1"/>
                </a:solidFill>
                <a:latin typeface="Times New Roman" panose="02020603050405020304" pitchFamily="18" charset="0"/>
              </a:defRPr>
            </a:lvl1pPr>
            <a:lvl2pPr marL="742950" indent="-285750" defTabSz="958850">
              <a:spcBef>
                <a:spcPct val="30000"/>
              </a:spcBef>
              <a:defRPr sz="1200">
                <a:solidFill>
                  <a:schemeClr val="tx1"/>
                </a:solidFill>
                <a:latin typeface="Times New Roman" panose="02020603050405020304" pitchFamily="18" charset="0"/>
              </a:defRPr>
            </a:lvl2pPr>
            <a:lvl3pPr marL="1143000" indent="-228600" defTabSz="958850">
              <a:spcBef>
                <a:spcPct val="30000"/>
              </a:spcBef>
              <a:defRPr sz="1200">
                <a:solidFill>
                  <a:schemeClr val="tx1"/>
                </a:solidFill>
                <a:latin typeface="Times New Roman" panose="02020603050405020304" pitchFamily="18" charset="0"/>
              </a:defRPr>
            </a:lvl3pPr>
            <a:lvl4pPr marL="1600200" indent="-228600" defTabSz="958850">
              <a:spcBef>
                <a:spcPct val="30000"/>
              </a:spcBef>
              <a:defRPr sz="1200">
                <a:solidFill>
                  <a:schemeClr val="tx1"/>
                </a:solidFill>
                <a:latin typeface="Times New Roman" panose="02020603050405020304" pitchFamily="18" charset="0"/>
              </a:defRPr>
            </a:lvl4pPr>
            <a:lvl5pPr marL="2057400" indent="-228600" defTabSz="958850">
              <a:spcBef>
                <a:spcPct val="30000"/>
              </a:spcBef>
              <a:defRPr sz="1200">
                <a:solidFill>
                  <a:schemeClr val="tx1"/>
                </a:solidFill>
                <a:latin typeface="Times New Roman" panose="02020603050405020304" pitchFamily="18" charset="0"/>
              </a:defRPr>
            </a:lvl5pPr>
            <a:lvl6pPr marL="2514600" indent="-228600" defTabSz="9588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588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588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588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931792-9A5D-4A52-8A42-E1F0565DD55C}" type="slidenum">
              <a:rPr lang="en-US" altLang="en-US" sz="1300" smtClean="0">
                <a:latin typeface="Albertus Medium" pitchFamily="34" charset="0"/>
              </a:rPr>
              <a:pPr>
                <a:spcBef>
                  <a:spcPct val="0"/>
                </a:spcBef>
              </a:pPr>
              <a:t>1</a:t>
            </a:fld>
            <a:endParaRPr lang="en-US" altLang="en-US" sz="1300" smtClean="0">
              <a:latin typeface="Albertus Medium"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039503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
        <p:nvSpPr>
          <p:cNvPr id="5" name="Rectangle 6"/>
          <p:cNvSpPr>
            <a:spLocks noGrp="1" noChangeArrowheads="1"/>
          </p:cNvSpPr>
          <p:nvPr>
            <p:ph type="dt" sz="half" idx="10"/>
          </p:nvPr>
        </p:nvSpPr>
        <p:spPr/>
        <p:txBody>
          <a:bodyPr/>
          <a:lstStyle>
            <a:lvl1pPr>
              <a:defRPr smtClean="0"/>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p:txBody>
          <a:bodyPr/>
          <a:lstStyle>
            <a:lvl1pPr>
              <a:defRPr/>
            </a:lvl1pPr>
          </a:lstStyle>
          <a:p>
            <a:pPr>
              <a:defRPr/>
            </a:pPr>
            <a:fld id="{075DD425-878F-492F-B6B7-2362854AD04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871759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0ABF7783-A2B3-45A3-AD09-F0BA29D52EA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37692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6183D5AE-AE7F-4F40-ACB1-C7F0BE332AA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781448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D58A54B0-1124-4556-BD24-3CD8E055D1B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923499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7706C08-3400-4D34-865C-80CE86AEB66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312226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5FFF2D0E-8590-4518-9713-6205ECE6EDA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00874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dt" sz="half" idx="10"/>
          </p:nvPr>
        </p:nvSpPr>
        <p:spPr>
          <a:ln/>
        </p:spPr>
        <p:txBody>
          <a:bodyPr/>
          <a:lstStyle>
            <a:lvl1pPr>
              <a:defRPr/>
            </a:lvl1pPr>
          </a:lstStyle>
          <a:p>
            <a:pPr>
              <a:defRPr/>
            </a:pPr>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8" name="Rectangle 8"/>
          <p:cNvSpPr>
            <a:spLocks noGrp="1" noChangeArrowheads="1"/>
          </p:cNvSpPr>
          <p:nvPr>
            <p:ph type="sldNum" sz="quarter" idx="12"/>
          </p:nvPr>
        </p:nvSpPr>
        <p:spPr>
          <a:ln/>
        </p:spPr>
        <p:txBody>
          <a:bodyPr/>
          <a:lstStyle>
            <a:lvl1pPr>
              <a:defRPr/>
            </a:lvl1pPr>
          </a:lstStyle>
          <a:p>
            <a:pPr>
              <a:defRPr/>
            </a:pPr>
            <a:fld id="{AFCC712E-4B9D-4520-9BE4-3B6C4BA5FD41}"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5877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E1B8A846-8335-4793-A681-831EFF8922D0}"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67897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D93B266-9306-4DDA-A5F0-8DFCC7EB6358}"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66238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F1C0431A-9853-43A5-A161-F64DDA3831EF}"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198645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9" name="Rectangle 8"/>
          <p:cNvSpPr>
            <a:spLocks noGrp="1" noChangeArrowheads="1"/>
          </p:cNvSpPr>
          <p:nvPr>
            <p:ph type="sldNum" sz="quarter" idx="12"/>
          </p:nvPr>
        </p:nvSpPr>
        <p:spPr>
          <a:ln/>
        </p:spPr>
        <p:txBody>
          <a:bodyPr/>
          <a:lstStyle>
            <a:lvl1pPr>
              <a:defRPr/>
            </a:lvl1pPr>
          </a:lstStyle>
          <a:p>
            <a:pPr>
              <a:defRPr/>
            </a:pPr>
            <a:fld id="{B0F9447A-E5BA-4147-BAAE-09551554652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4478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5" name="Rectangle 8"/>
          <p:cNvSpPr>
            <a:spLocks noGrp="1" noChangeArrowheads="1"/>
          </p:cNvSpPr>
          <p:nvPr>
            <p:ph type="sldNum" sz="quarter" idx="12"/>
          </p:nvPr>
        </p:nvSpPr>
        <p:spPr>
          <a:ln/>
        </p:spPr>
        <p:txBody>
          <a:bodyPr/>
          <a:lstStyle>
            <a:lvl1pPr>
              <a:defRPr/>
            </a:lvl1pPr>
          </a:lstStyle>
          <a:p>
            <a:pPr>
              <a:defRPr/>
            </a:pPr>
            <a:fld id="{0AB7FBEF-C9C1-43F6-B6A2-8D9ACC8F3713}"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566590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4" name="Rectangle 8"/>
          <p:cNvSpPr>
            <a:spLocks noGrp="1" noChangeArrowheads="1"/>
          </p:cNvSpPr>
          <p:nvPr>
            <p:ph type="sldNum" sz="quarter" idx="12"/>
          </p:nvPr>
        </p:nvSpPr>
        <p:spPr>
          <a:ln/>
        </p:spPr>
        <p:txBody>
          <a:bodyPr/>
          <a:lstStyle>
            <a:lvl1pPr>
              <a:defRPr/>
            </a:lvl1pPr>
          </a:lstStyle>
          <a:p>
            <a:pPr>
              <a:defRPr/>
            </a:pPr>
            <a:fld id="{E85D32B0-B186-4E0D-A656-0B1BA7FE009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878528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120CF9CA-2E85-407E-A2C1-C3DBDE0E32F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54317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AA91FF8D-F71C-4143-AD49-FE794D44F88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4872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AB6"/>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304800" y="1219200"/>
            <a:ext cx="438150" cy="474663"/>
          </a:xfrm>
          <a:prstGeom prst="rect">
            <a:avLst/>
          </a:prstGeom>
          <a:solidFill>
            <a:srgbClr val="8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27" name="Rectangle 3"/>
          <p:cNvSpPr>
            <a:spLocks noChangeArrowheads="1"/>
          </p:cNvSpPr>
          <p:nvPr/>
        </p:nvSpPr>
        <p:spPr bwMode="ltGray">
          <a:xfrm>
            <a:off x="541338" y="1520825"/>
            <a:ext cx="422275" cy="474663"/>
          </a:xfrm>
          <a:prstGeom prst="rect">
            <a:avLst/>
          </a:prstGeom>
          <a:solidFill>
            <a:srgbClr val="ED1D4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solidFill>
                <a:srgbClr val="FF5166"/>
              </a:solidFill>
              <a:latin typeface="Tahoma" pitchFamily="34" charset="0"/>
            </a:endParaRPr>
          </a:p>
        </p:txBody>
      </p:sp>
      <p:sp>
        <p:nvSpPr>
          <p:cNvPr id="1028" name="Rectangle 4"/>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29" name="Rectangle 5"/>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sp>
        <p:nvSpPr>
          <p:cNvPr id="230406" name="Rectangle 6"/>
          <p:cNvSpPr>
            <a:spLocks noGrp="1" noChangeArrowheads="1"/>
          </p:cNvSpPr>
          <p:nvPr>
            <p:ph type="dt" sz="half" idx="2"/>
          </p:nvPr>
        </p:nvSpPr>
        <p:spPr bwMode="auto">
          <a:xfrm>
            <a:off x="9144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900" smtClean="0"/>
            </a:lvl1pPr>
          </a:lstStyle>
          <a:p>
            <a:pPr>
              <a:defRPr/>
            </a:pPr>
            <a:endParaRPr lang="en-US"/>
          </a:p>
        </p:txBody>
      </p:sp>
      <p:sp>
        <p:nvSpPr>
          <p:cNvPr id="230407" name="Rectangle 7"/>
          <p:cNvSpPr>
            <a:spLocks noGrp="1" noChangeArrowheads="1"/>
          </p:cNvSpPr>
          <p:nvPr>
            <p:ph type="ftr" sz="quarter" idx="3"/>
          </p:nvPr>
        </p:nvSpPr>
        <p:spPr bwMode="auto">
          <a:xfrm>
            <a:off x="2667000" y="6324600"/>
            <a:ext cx="4495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r>
              <a:rPr lang="en-GB"/>
              <a:t>MRC CBU Graduate Statistics Lectures 3: GLM: The General Linear Model - ANOVA &amp; ANCOVA</a:t>
            </a:r>
          </a:p>
        </p:txBody>
      </p:sp>
      <p:sp>
        <p:nvSpPr>
          <p:cNvPr id="230408" name="Rectangle 8"/>
          <p:cNvSpPr>
            <a:spLocks noGrp="1" noChangeArrowheads="1"/>
          </p:cNvSpPr>
          <p:nvPr>
            <p:ph type="sldNum" sz="quarter" idx="4"/>
          </p:nvPr>
        </p:nvSpPr>
        <p:spPr bwMode="auto">
          <a:xfrm>
            <a:off x="72390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a:lvl1pPr>
          </a:lstStyle>
          <a:p>
            <a:pPr>
              <a:defRPr/>
            </a:pPr>
            <a:fld id="{D3E4274F-AC2F-4A7A-8FC8-C5C66C5558D4}" type="slidenum">
              <a:rPr lang="en-GB" altLang="en-US"/>
              <a:pPr>
                <a:defRPr/>
              </a:pPr>
              <a:t>‹#›</a:t>
            </a:fld>
            <a:endParaRPr lang="en-GB" altLang="en-US">
              <a:latin typeface="Tahoma" panose="020B0604030504040204" pitchFamily="34" charset="0"/>
            </a:endParaRPr>
          </a:p>
        </p:txBody>
      </p:sp>
      <p:sp>
        <p:nvSpPr>
          <p:cNvPr id="1033" name="Rectangle 9"/>
          <p:cNvSpPr>
            <a:spLocks noChangeArrowheads="1"/>
          </p:cNvSpPr>
          <p:nvPr/>
        </p:nvSpPr>
        <p:spPr bwMode="gray">
          <a:xfrm>
            <a:off x="685800" y="1252538"/>
            <a:ext cx="17463" cy="576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4" name="Rectangle 10"/>
          <p:cNvSpPr>
            <a:spLocks noChangeArrowheads="1"/>
          </p:cNvSpPr>
          <p:nvPr/>
        </p:nvSpPr>
        <p:spPr bwMode="gray">
          <a:xfrm>
            <a:off x="457200" y="1217613"/>
            <a:ext cx="17463" cy="6111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a:p>
            <a:pPr algn="ctr" eaLnBrk="1" hangingPunct="1">
              <a:defRPr/>
            </a:pPr>
            <a:endParaRPr kumimoji="1" lang="en-GB" altLang="en-US" smtClean="0">
              <a:latin typeface="Tahoma" pitchFamily="34" charset="0"/>
            </a:endParaRPr>
          </a:p>
        </p:txBody>
      </p:sp>
      <p:sp>
        <p:nvSpPr>
          <p:cNvPr id="1035" name="Rectangle 11"/>
          <p:cNvSpPr>
            <a:spLocks noChangeArrowheads="1"/>
          </p:cNvSpPr>
          <p:nvPr/>
        </p:nvSpPr>
        <p:spPr bwMode="gray">
          <a:xfrm>
            <a:off x="533400" y="1109663"/>
            <a:ext cx="17463" cy="7191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6" name="Rectangle 12"/>
          <p:cNvSpPr>
            <a:spLocks noChangeArrowheads="1"/>
          </p:cNvSpPr>
          <p:nvPr/>
        </p:nvSpPr>
        <p:spPr bwMode="gray">
          <a:xfrm>
            <a:off x="609600" y="1036638"/>
            <a:ext cx="17463" cy="7921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7" name="Rectangle 13"/>
          <p:cNvSpPr>
            <a:spLocks noChangeArrowheads="1"/>
          </p:cNvSpPr>
          <p:nvPr/>
        </p:nvSpPr>
        <p:spPr bwMode="gray">
          <a:xfrm>
            <a:off x="762000" y="1289050"/>
            <a:ext cx="17463" cy="5397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8" name="Rectangle 14"/>
          <p:cNvSpPr>
            <a:spLocks noChangeArrowheads="1"/>
          </p:cNvSpPr>
          <p:nvPr/>
        </p:nvSpPr>
        <p:spPr bwMode="gray">
          <a:xfrm>
            <a:off x="838200" y="1325563"/>
            <a:ext cx="17463" cy="5032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9" name="Rectangle 15"/>
          <p:cNvSpPr>
            <a:spLocks noChangeArrowheads="1"/>
          </p:cNvSpPr>
          <p:nvPr/>
        </p:nvSpPr>
        <p:spPr bwMode="gray">
          <a:xfrm>
            <a:off x="914400" y="1433513"/>
            <a:ext cx="17463" cy="395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0" name="Rectangle 16"/>
          <p:cNvSpPr>
            <a:spLocks noChangeArrowheads="1"/>
          </p:cNvSpPr>
          <p:nvPr/>
        </p:nvSpPr>
        <p:spPr bwMode="gray">
          <a:xfrm>
            <a:off x="381000" y="1570038"/>
            <a:ext cx="9525" cy="258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1" name="Rectangle 17"/>
          <p:cNvSpPr>
            <a:spLocks noChangeArrowheads="1"/>
          </p:cNvSpPr>
          <p:nvPr/>
        </p:nvSpPr>
        <p:spPr bwMode="gray">
          <a:xfrm>
            <a:off x="228600" y="1749425"/>
            <a:ext cx="17463" cy="793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2" name="Rectangle 18"/>
          <p:cNvSpPr>
            <a:spLocks noChangeArrowheads="1"/>
          </p:cNvSpPr>
          <p:nvPr/>
        </p:nvSpPr>
        <p:spPr bwMode="gray">
          <a:xfrm>
            <a:off x="304800" y="1676400"/>
            <a:ext cx="17463" cy="1508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3" name="Rectangle 19"/>
          <p:cNvSpPr>
            <a:spLocks noChangeArrowheads="1"/>
          </p:cNvSpPr>
          <p:nvPr/>
        </p:nvSpPr>
        <p:spPr bwMode="gray">
          <a:xfrm>
            <a:off x="1066800" y="1720850"/>
            <a:ext cx="17463" cy="1079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4" name="Rectangle 20"/>
          <p:cNvSpPr>
            <a:spLocks noChangeArrowheads="1"/>
          </p:cNvSpPr>
          <p:nvPr/>
        </p:nvSpPr>
        <p:spPr bwMode="gray">
          <a:xfrm>
            <a:off x="990600" y="1612900"/>
            <a:ext cx="17463" cy="215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5" name="Rectangle 21"/>
          <p:cNvSpPr>
            <a:spLocks noChangeArrowheads="1"/>
          </p:cNvSpPr>
          <p:nvPr/>
        </p:nvSpPr>
        <p:spPr bwMode="gray">
          <a:xfrm>
            <a:off x="152400" y="1789113"/>
            <a:ext cx="8516938" cy="39687"/>
          </a:xfrm>
          <a:prstGeom prst="rect">
            <a:avLst/>
          </a:prstGeom>
          <a:solidFill>
            <a:srgbClr val="9933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pic>
        <p:nvPicPr>
          <p:cNvPr id="2" name="Picture 1"/>
          <p:cNvPicPr>
            <a:picLocks noChangeAspect="1"/>
          </p:cNvPicPr>
          <p:nvPr userDrawn="1"/>
        </p:nvPicPr>
        <p:blipFill>
          <a:blip r:embed="rId17"/>
          <a:stretch>
            <a:fillRect/>
          </a:stretch>
        </p:blipFill>
        <p:spPr>
          <a:xfrm>
            <a:off x="5379565" y="617538"/>
            <a:ext cx="3566469" cy="536494"/>
          </a:xfrm>
          <a:prstGeom prst="rect">
            <a:avLst/>
          </a:prstGeom>
        </p:spPr>
      </p:pic>
    </p:spTree>
  </p:cSld>
  <p:clrMap bg1="lt1" tx1="dk1" bg2="lt2" tx2="dk2" accent1="accent1" accent2="accent2" accent3="accent3" accent4="accent4" accent5="accent5" accent6="accent6" hlink="hlink" folHlink="folHlink"/>
  <p:sldLayoutIdLst>
    <p:sldLayoutId id="2147483809"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Lst>
  <p:hf hdr="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lbertus Medium" pitchFamily="34" charset="0"/>
        </a:defRPr>
      </a:lvl2pPr>
      <a:lvl3pPr algn="l" rtl="0" eaLnBrk="0" fontAlgn="base" hangingPunct="0">
        <a:spcBef>
          <a:spcPct val="0"/>
        </a:spcBef>
        <a:spcAft>
          <a:spcPct val="0"/>
        </a:spcAft>
        <a:defRPr sz="3600">
          <a:solidFill>
            <a:schemeClr val="tx2"/>
          </a:solidFill>
          <a:latin typeface="Albertus Medium" pitchFamily="34" charset="0"/>
        </a:defRPr>
      </a:lvl3pPr>
      <a:lvl4pPr algn="l" rtl="0" eaLnBrk="0" fontAlgn="base" hangingPunct="0">
        <a:spcBef>
          <a:spcPct val="0"/>
        </a:spcBef>
        <a:spcAft>
          <a:spcPct val="0"/>
        </a:spcAft>
        <a:defRPr sz="3600">
          <a:solidFill>
            <a:schemeClr val="tx2"/>
          </a:solidFill>
          <a:latin typeface="Albertus Medium" pitchFamily="34" charset="0"/>
        </a:defRPr>
      </a:lvl4pPr>
      <a:lvl5pPr algn="l" rtl="0" eaLnBrk="0" fontAlgn="base" hangingPunct="0">
        <a:spcBef>
          <a:spcPct val="0"/>
        </a:spcBef>
        <a:spcAft>
          <a:spcPct val="0"/>
        </a:spcAft>
        <a:defRPr sz="3600">
          <a:solidFill>
            <a:schemeClr val="tx2"/>
          </a:solidFill>
          <a:latin typeface="Albertus Medium" pitchFamily="34" charset="0"/>
        </a:defRPr>
      </a:lvl5pPr>
      <a:lvl6pPr marL="457200" algn="l" rtl="0" fontAlgn="base">
        <a:spcBef>
          <a:spcPct val="0"/>
        </a:spcBef>
        <a:spcAft>
          <a:spcPct val="0"/>
        </a:spcAft>
        <a:defRPr sz="3600">
          <a:solidFill>
            <a:schemeClr val="tx2"/>
          </a:solidFill>
          <a:latin typeface="Albertus Medium" pitchFamily="34" charset="0"/>
        </a:defRPr>
      </a:lvl6pPr>
      <a:lvl7pPr marL="914400" algn="l" rtl="0" fontAlgn="base">
        <a:spcBef>
          <a:spcPct val="0"/>
        </a:spcBef>
        <a:spcAft>
          <a:spcPct val="0"/>
        </a:spcAft>
        <a:defRPr sz="3600">
          <a:solidFill>
            <a:schemeClr val="tx2"/>
          </a:solidFill>
          <a:latin typeface="Albertus Medium" pitchFamily="34" charset="0"/>
        </a:defRPr>
      </a:lvl7pPr>
      <a:lvl8pPr marL="1371600" algn="l" rtl="0" fontAlgn="base">
        <a:spcBef>
          <a:spcPct val="0"/>
        </a:spcBef>
        <a:spcAft>
          <a:spcPct val="0"/>
        </a:spcAft>
        <a:defRPr sz="3600">
          <a:solidFill>
            <a:schemeClr val="tx2"/>
          </a:solidFill>
          <a:latin typeface="Albertus Medium" pitchFamily="34" charset="0"/>
        </a:defRPr>
      </a:lvl8pPr>
      <a:lvl9pPr marL="1828800" algn="l" rtl="0" fontAlgn="base">
        <a:spcBef>
          <a:spcPct val="0"/>
        </a:spcBef>
        <a:spcAft>
          <a:spcPct val="0"/>
        </a:spcAft>
        <a:defRPr sz="3600">
          <a:solidFill>
            <a:schemeClr val="tx2"/>
          </a:solidFill>
          <a:latin typeface="Albertus Medium"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6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7.wmf"/><Relationship Id="rId5" Type="http://schemas.openxmlformats.org/officeDocument/2006/relationships/oleObject" Target="../embeddings/oleObject10.bin"/><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7.wmf"/><Relationship Id="rId5" Type="http://schemas.openxmlformats.org/officeDocument/2006/relationships/oleObject" Target="../embeddings/oleObject12.bin"/><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wmf"/><Relationship Id="rId5" Type="http://schemas.openxmlformats.org/officeDocument/2006/relationships/oleObject" Target="../embeddings/oleObject14.bin"/><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wmf"/><Relationship Id="rId5" Type="http://schemas.openxmlformats.org/officeDocument/2006/relationships/oleObject" Target="../embeddings/oleObject16.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wmf"/><Relationship Id="rId5" Type="http://schemas.openxmlformats.org/officeDocument/2006/relationships/oleObject" Target="../embeddings/oleObject18.bin"/><Relationship Id="rId4" Type="http://schemas.openxmlformats.org/officeDocument/2006/relationships/image" Target="../media/image13.wmf"/></Relationships>
</file>

<file path=ppt/slides/_rels/slide1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5.wmf"/><Relationship Id="rId5" Type="http://schemas.openxmlformats.org/officeDocument/2006/relationships/oleObject" Target="../embeddings/oleObject20.bin"/><Relationship Id="rId4" Type="http://schemas.openxmlformats.org/officeDocument/2006/relationships/image" Target="../media/image14.wmf"/><Relationship Id="rId9"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7.wmf"/><Relationship Id="rId5" Type="http://schemas.openxmlformats.org/officeDocument/2006/relationships/oleObject" Target="../embeddings/oleObject25.bin"/><Relationship Id="rId10" Type="http://schemas.openxmlformats.org/officeDocument/2006/relationships/image" Target="../media/image20.emf"/><Relationship Id="rId4" Type="http://schemas.openxmlformats.org/officeDocument/2006/relationships/image" Target="../media/image18.wmf"/><Relationship Id="rId9"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24.wmf"/><Relationship Id="rId3" Type="http://schemas.openxmlformats.org/officeDocument/2006/relationships/image" Target="../media/image25.wmf"/><Relationship Id="rId7" Type="http://schemas.openxmlformats.org/officeDocument/2006/relationships/image" Target="../media/image21.wmf"/><Relationship Id="rId12" Type="http://schemas.openxmlformats.org/officeDocument/2006/relationships/oleObject" Target="../embeddings/oleObject31.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oleObject" Target="../embeddings/oleObject28.bin"/><Relationship Id="rId11" Type="http://schemas.openxmlformats.org/officeDocument/2006/relationships/image" Target="../media/image23.wmf"/><Relationship Id="rId5" Type="http://schemas.openxmlformats.org/officeDocument/2006/relationships/image" Target="../media/image27.wmf"/><Relationship Id="rId10" Type="http://schemas.openxmlformats.org/officeDocument/2006/relationships/oleObject" Target="../embeddings/oleObject30.bin"/><Relationship Id="rId4" Type="http://schemas.openxmlformats.org/officeDocument/2006/relationships/image" Target="../media/image26.wmf"/><Relationship Id="rId9"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29.wmf"/><Relationship Id="rId5" Type="http://schemas.openxmlformats.org/officeDocument/2006/relationships/oleObject" Target="../embeddings/oleObject33.bin"/><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0.wmf"/></Relationships>
</file>

<file path=ppt/slides/_rels/slide2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2.wmf"/><Relationship Id="rId5" Type="http://schemas.openxmlformats.org/officeDocument/2006/relationships/oleObject" Target="../embeddings/oleObject36.bin"/><Relationship Id="rId4" Type="http://schemas.openxmlformats.org/officeDocument/2006/relationships/image" Target="../media/image31.wmf"/></Relationships>
</file>

<file path=ppt/slides/_rels/slide2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1.wmf"/><Relationship Id="rId5" Type="http://schemas.openxmlformats.org/officeDocument/2006/relationships/oleObject" Target="../embeddings/oleObject3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1.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5.wmf"/><Relationship Id="rId5" Type="http://schemas.openxmlformats.org/officeDocument/2006/relationships/oleObject" Target="../embeddings/oleObject43.bin"/><Relationship Id="rId4" Type="http://schemas.openxmlformats.org/officeDocument/2006/relationships/image" Target="../media/image4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2.wmf"/><Relationship Id="rId5" Type="http://schemas.openxmlformats.org/officeDocument/2006/relationships/oleObject" Target="../embeddings/oleObject45.bin"/><Relationship Id="rId4" Type="http://schemas.openxmlformats.org/officeDocument/2006/relationships/image" Target="../media/image4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8.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4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0.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1.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8.bin"/><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512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512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AEC278B-CA4E-4A46-B764-DA5B43CC96A8}" type="slidenum">
              <a:rPr lang="en-GB" altLang="en-US" sz="1000" smtClean="0"/>
              <a:pPr>
                <a:spcBef>
                  <a:spcPct val="0"/>
                </a:spcBef>
                <a:buClrTx/>
                <a:buSzTx/>
                <a:buFontTx/>
                <a:buNone/>
              </a:pPr>
              <a:t>1</a:t>
            </a:fld>
            <a:endParaRPr lang="en-GB" altLang="en-US" sz="1000" smtClean="0">
              <a:latin typeface="Tahoma" panose="020B0604030504040204" pitchFamily="34" charset="0"/>
            </a:endParaRPr>
          </a:p>
        </p:txBody>
      </p:sp>
      <p:sp>
        <p:nvSpPr>
          <p:cNvPr id="5125" name="Rectangle 2"/>
          <p:cNvSpPr>
            <a:spLocks noGrp="1" noChangeArrowheads="1"/>
          </p:cNvSpPr>
          <p:nvPr>
            <p:ph type="ctrTitle"/>
          </p:nvPr>
        </p:nvSpPr>
        <p:spPr>
          <a:xfrm>
            <a:off x="381000" y="2286000"/>
            <a:ext cx="8305800" cy="2133600"/>
          </a:xfrm>
        </p:spPr>
        <p:txBody>
          <a:bodyPr/>
          <a:lstStyle/>
          <a:p>
            <a:pPr eaLnBrk="1" hangingPunct="1"/>
            <a:r>
              <a:rPr lang="en-GB" altLang="en-US" smtClean="0"/>
              <a:t>MRC Cognition and Brain Sciences Unit </a:t>
            </a:r>
            <a:br>
              <a:rPr lang="en-GB" altLang="en-US" smtClean="0"/>
            </a:br>
            <a:r>
              <a:rPr lang="en-GB" altLang="en-US" smtClean="0">
                <a:solidFill>
                  <a:schemeClr val="tx1"/>
                </a:solidFill>
              </a:rPr>
              <a:t>Graduate Statistics Course</a:t>
            </a:r>
            <a:endParaRPr lang="en-GB" altLang="en-US" smtClean="0"/>
          </a:p>
        </p:txBody>
      </p:sp>
      <p:graphicFrame>
        <p:nvGraphicFramePr>
          <p:cNvPr id="5126" name="Object 25"/>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5128" name="Equation" r:id="rId4" imgW="435285" imgH="677109" progId="Equation.DSMT4">
                  <p:embed/>
                </p:oleObj>
              </mc:Choice>
              <mc:Fallback>
                <p:oleObj name="Equation" r:id="rId4" imgW="435285" imgH="677109" progId="Equation.DSMT4">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53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53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E8E08C0-BC15-4BF4-BEBD-E29CDBB54324}" type="slidenum">
              <a:rPr lang="en-GB" altLang="en-US" sz="1000" smtClean="0"/>
              <a:pPr>
                <a:spcBef>
                  <a:spcPct val="0"/>
                </a:spcBef>
                <a:buClrTx/>
                <a:buSzTx/>
                <a:buFontTx/>
                <a:buNone/>
              </a:pPr>
              <a:t>10</a:t>
            </a:fld>
            <a:endParaRPr lang="en-GB" altLang="en-US" sz="1000" smtClean="0">
              <a:latin typeface="Tahoma" panose="020B0604030504040204" pitchFamily="34" charset="0"/>
            </a:endParaRPr>
          </a:p>
        </p:txBody>
      </p:sp>
      <p:sp>
        <p:nvSpPr>
          <p:cNvPr id="15365"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5366" name="Object 0"/>
          <p:cNvGraphicFramePr>
            <a:graphicFrameLocks noGrp="1" noChangeAspect="1"/>
          </p:cNvGraphicFramePr>
          <p:nvPr>
            <p:ph type="body" idx="1"/>
          </p:nvPr>
        </p:nvGraphicFramePr>
        <p:xfrm>
          <a:off x="1981200" y="2998788"/>
          <a:ext cx="4848225" cy="649287"/>
        </p:xfrm>
        <a:graphic>
          <a:graphicData uri="http://schemas.openxmlformats.org/presentationml/2006/ole">
            <mc:AlternateContent xmlns:mc="http://schemas.openxmlformats.org/markup-compatibility/2006">
              <mc:Choice xmlns:v="urn:schemas-microsoft-com:vml" Requires="v">
                <p:oleObj spid="_x0000_s15370" name="Equation" r:id="rId3" imgW="3022600" imgH="406400" progId="Equation.DSMT4">
                  <p:embed/>
                </p:oleObj>
              </mc:Choice>
              <mc:Fallback>
                <p:oleObj name="Equation" r:id="rId3" imgW="3022600" imgH="406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998788"/>
                        <a:ext cx="4848225"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7" name="Object 1"/>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5371" name="Equation" r:id="rId5" imgW="437454" imgH="680484" progId="Equation.DSMT4">
                  <p:embed/>
                </p:oleObj>
              </mc:Choice>
              <mc:Fallback>
                <p:oleObj name="Equation" r:id="rId5" imgW="437454" imgH="680484"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63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63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8E7AEB8-C1F2-4365-AD50-DF68094E01B7}" type="slidenum">
              <a:rPr lang="en-GB" altLang="en-US" sz="1000" smtClean="0"/>
              <a:pPr>
                <a:spcBef>
                  <a:spcPct val="0"/>
                </a:spcBef>
                <a:buClrTx/>
                <a:buSzTx/>
                <a:buFontTx/>
                <a:buNone/>
              </a:pPr>
              <a:t>11</a:t>
            </a:fld>
            <a:endParaRPr lang="en-GB" altLang="en-US" sz="1000" smtClean="0">
              <a:latin typeface="Tahoma" panose="020B0604030504040204" pitchFamily="34" charset="0"/>
            </a:endParaRPr>
          </a:p>
        </p:txBody>
      </p:sp>
      <p:sp>
        <p:nvSpPr>
          <p:cNvPr id="16389"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6390" name="Object 2048"/>
          <p:cNvGraphicFramePr>
            <a:graphicFrameLocks noGrp="1" noChangeAspect="1"/>
          </p:cNvGraphicFramePr>
          <p:nvPr>
            <p:ph type="body" idx="1"/>
          </p:nvPr>
        </p:nvGraphicFramePr>
        <p:xfrm>
          <a:off x="1933575" y="3003550"/>
          <a:ext cx="4848225" cy="641350"/>
        </p:xfrm>
        <a:graphic>
          <a:graphicData uri="http://schemas.openxmlformats.org/presentationml/2006/ole">
            <mc:AlternateContent xmlns:mc="http://schemas.openxmlformats.org/markup-compatibility/2006">
              <mc:Choice xmlns:v="urn:schemas-microsoft-com:vml" Requires="v">
                <p:oleObj spid="_x0000_s16395" name="Equation" r:id="rId3" imgW="1727200" imgH="228600" progId="Equation.DSMT4">
                  <p:embed/>
                </p:oleObj>
              </mc:Choice>
              <mc:Fallback>
                <p:oleObj name="Equation" r:id="rId3" imgW="1727200" imgH="228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3575" y="3003550"/>
                        <a:ext cx="48482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6396"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Text Box 5"/>
          <p:cNvSpPr txBox="1">
            <a:spLocks noChangeArrowheads="1"/>
          </p:cNvSpPr>
          <p:nvPr/>
        </p:nvSpPr>
        <p:spPr bwMode="auto">
          <a:xfrm>
            <a:off x="309563" y="4092575"/>
            <a:ext cx="35258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0"/>
              </a:spcBef>
              <a:buClrTx/>
              <a:buSzTx/>
              <a:buFontTx/>
              <a:buNone/>
            </a:pPr>
            <a:r>
              <a:rPr lang="en-GB" altLang="en-US" sz="2400"/>
              <a:t>Parameter b</a:t>
            </a:r>
            <a:r>
              <a:rPr lang="en-GB" altLang="en-US" sz="2400" baseline="-25000"/>
              <a:t>1</a:t>
            </a:r>
            <a:r>
              <a:rPr lang="en-GB" altLang="en-US" sz="2400"/>
              <a:t> = Intercept</a:t>
            </a:r>
          </a:p>
          <a:p>
            <a:pPr eaLnBrk="1" hangingPunct="1">
              <a:spcBef>
                <a:spcPct val="0"/>
              </a:spcBef>
              <a:buClrTx/>
              <a:buSzTx/>
              <a:buFontTx/>
              <a:buNone/>
            </a:pPr>
            <a:r>
              <a:rPr lang="en-GB" altLang="en-US" sz="2400"/>
              <a:t>Parameter b</a:t>
            </a:r>
            <a:r>
              <a:rPr lang="en-GB" altLang="en-US" sz="2400" baseline="-25000"/>
              <a:t>2</a:t>
            </a:r>
            <a:r>
              <a:rPr lang="en-GB" altLang="en-US" sz="2400"/>
              <a:t> = Slope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74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21A19E5-F334-405D-AE41-650C0A776BF5}" type="slidenum">
              <a:rPr lang="en-GB" altLang="en-US" sz="1000" smtClean="0"/>
              <a:pPr>
                <a:spcBef>
                  <a:spcPct val="0"/>
                </a:spcBef>
                <a:buClrTx/>
                <a:buSzTx/>
                <a:buFontTx/>
                <a:buNone/>
              </a:pPr>
              <a:t>12</a:t>
            </a:fld>
            <a:endParaRPr lang="en-GB" altLang="en-US" sz="1000" smtClean="0">
              <a:latin typeface="Tahoma" panose="020B0604030504040204" pitchFamily="34" charset="0"/>
            </a:endParaRPr>
          </a:p>
        </p:txBody>
      </p:sp>
      <p:sp>
        <p:nvSpPr>
          <p:cNvPr id="17413" name="Rectangle 1026"/>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7414" name="Object 1024"/>
          <p:cNvGraphicFramePr>
            <a:graphicFrameLocks noGrp="1" noChangeAspect="1"/>
          </p:cNvGraphicFramePr>
          <p:nvPr>
            <p:ph type="body" idx="1"/>
          </p:nvPr>
        </p:nvGraphicFramePr>
        <p:xfrm>
          <a:off x="1981200" y="2700338"/>
          <a:ext cx="3346450" cy="1847850"/>
        </p:xfrm>
        <a:graphic>
          <a:graphicData uri="http://schemas.openxmlformats.org/presentationml/2006/ole">
            <mc:AlternateContent xmlns:mc="http://schemas.openxmlformats.org/markup-compatibility/2006">
              <mc:Choice xmlns:v="urn:schemas-microsoft-com:vml" Requires="v">
                <p:oleObj spid="_x0000_s17419" name="Equation" r:id="rId3" imgW="1701800" imgH="939800" progId="Equation.DSMT4">
                  <p:embed/>
                </p:oleObj>
              </mc:Choice>
              <mc:Fallback>
                <p:oleObj name="Equation" r:id="rId3" imgW="1701800" imgH="9398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700338"/>
                        <a:ext cx="334645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5" name="Text Box 1028"/>
          <p:cNvSpPr txBox="1">
            <a:spLocks noChangeArrowheads="1"/>
          </p:cNvSpPr>
          <p:nvPr/>
        </p:nvSpPr>
        <p:spPr bwMode="auto">
          <a:xfrm>
            <a:off x="2590800" y="5181600"/>
            <a:ext cx="766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graphicFrame>
        <p:nvGraphicFramePr>
          <p:cNvPr id="17416" name="Object 1025"/>
          <p:cNvGraphicFramePr>
            <a:graphicFrameLocks noChangeAspect="1"/>
          </p:cNvGraphicFramePr>
          <p:nvPr/>
        </p:nvGraphicFramePr>
        <p:xfrm>
          <a:off x="6130925" y="2057400"/>
          <a:ext cx="2514600" cy="2362200"/>
        </p:xfrm>
        <a:graphic>
          <a:graphicData uri="http://schemas.openxmlformats.org/presentationml/2006/ole">
            <mc:AlternateContent xmlns:mc="http://schemas.openxmlformats.org/markup-compatibility/2006">
              <mc:Choice xmlns:v="urn:schemas-microsoft-com:vml" Requires="v">
                <p:oleObj spid="_x0000_s17420" name="Equation" r:id="rId5" imgW="3136900" imgH="2946400" progId="Equation.DSMT4">
                  <p:embed/>
                </p:oleObj>
              </mc:Choice>
              <mc:Fallback>
                <p:oleObj name="Equation" r:id="rId5" imgW="3136900" imgH="2946400"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25" y="2057400"/>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84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84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B093984-8103-442F-A8AD-E46F4456F107}" type="slidenum">
              <a:rPr lang="en-GB" altLang="en-US" sz="1000" smtClean="0"/>
              <a:pPr>
                <a:spcBef>
                  <a:spcPct val="0"/>
                </a:spcBef>
                <a:buClrTx/>
                <a:buSzTx/>
                <a:buFontTx/>
                <a:buNone/>
              </a:pPr>
              <a:t>13</a:t>
            </a:fld>
            <a:endParaRPr lang="en-GB" altLang="en-US" sz="1000" smtClean="0">
              <a:latin typeface="Tahoma" panose="020B0604030504040204" pitchFamily="34" charset="0"/>
            </a:endParaRPr>
          </a:p>
        </p:txBody>
      </p:sp>
      <p:sp>
        <p:nvSpPr>
          <p:cNvPr id="18437"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8438" name="Object 2048"/>
          <p:cNvGraphicFramePr>
            <a:graphicFrameLocks noGrp="1" noChangeAspect="1"/>
          </p:cNvGraphicFramePr>
          <p:nvPr>
            <p:ph type="body" idx="1"/>
          </p:nvPr>
        </p:nvGraphicFramePr>
        <p:xfrm>
          <a:off x="1524000" y="2514600"/>
          <a:ext cx="3679825" cy="2438400"/>
        </p:xfrm>
        <a:graphic>
          <a:graphicData uri="http://schemas.openxmlformats.org/presentationml/2006/ole">
            <mc:AlternateContent xmlns:mc="http://schemas.openxmlformats.org/markup-compatibility/2006">
              <mc:Choice xmlns:v="urn:schemas-microsoft-com:vml" Requires="v">
                <p:oleObj spid="_x0000_s18442" name="Equation" r:id="rId3" imgW="2070100" imgH="1371600" progId="Equation.DSMT4">
                  <p:embed/>
                </p:oleObj>
              </mc:Choice>
              <mc:Fallback>
                <p:oleObj name="Equation" r:id="rId3" imgW="2070100" imgH="1371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514600"/>
                        <a:ext cx="36798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9" name="Object 2049"/>
          <p:cNvGraphicFramePr>
            <a:graphicFrameLocks noChangeAspect="1"/>
          </p:cNvGraphicFramePr>
          <p:nvPr/>
        </p:nvGraphicFramePr>
        <p:xfrm>
          <a:off x="6154738" y="2155825"/>
          <a:ext cx="2514600" cy="2362200"/>
        </p:xfrm>
        <a:graphic>
          <a:graphicData uri="http://schemas.openxmlformats.org/presentationml/2006/ole">
            <mc:AlternateContent xmlns:mc="http://schemas.openxmlformats.org/markup-compatibility/2006">
              <mc:Choice xmlns:v="urn:schemas-microsoft-com:vml" Requires="v">
                <p:oleObj spid="_x0000_s18443" name="Equation" r:id="rId5" imgW="3136900" imgH="2946400" progId="Equation.DSMT4">
                  <p:embed/>
                </p:oleObj>
              </mc:Choice>
              <mc:Fallback>
                <p:oleObj name="Equation" r:id="rId5" imgW="3136900" imgH="294640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4738" y="215582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94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94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0D295A3-F027-4D0B-9C07-852E3BFFA17D}" type="slidenum">
              <a:rPr lang="en-GB" altLang="en-US" sz="1000" smtClean="0"/>
              <a:pPr>
                <a:spcBef>
                  <a:spcPct val="0"/>
                </a:spcBef>
                <a:buClrTx/>
                <a:buSzTx/>
                <a:buFontTx/>
                <a:buNone/>
              </a:pPr>
              <a:t>14</a:t>
            </a:fld>
            <a:endParaRPr lang="en-GB" altLang="en-US" sz="1000" smtClean="0">
              <a:latin typeface="Tahoma" panose="020B0604030504040204" pitchFamily="34" charset="0"/>
            </a:endParaRPr>
          </a:p>
        </p:txBody>
      </p:sp>
      <p:sp>
        <p:nvSpPr>
          <p:cNvPr id="19461"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9462" name="Object 0"/>
          <p:cNvGraphicFramePr>
            <a:graphicFrameLocks noGrp="1" noChangeAspect="1"/>
          </p:cNvGraphicFramePr>
          <p:nvPr>
            <p:ph type="body" idx="1"/>
          </p:nvPr>
        </p:nvGraphicFramePr>
        <p:xfrm>
          <a:off x="1577975" y="3352800"/>
          <a:ext cx="2947988" cy="2063750"/>
        </p:xfrm>
        <a:graphic>
          <a:graphicData uri="http://schemas.openxmlformats.org/presentationml/2006/ole">
            <mc:AlternateContent xmlns:mc="http://schemas.openxmlformats.org/markup-compatibility/2006">
              <mc:Choice xmlns:v="urn:schemas-microsoft-com:vml" Requires="v">
                <p:oleObj spid="_x0000_s19468" name="Equation" r:id="rId3" imgW="1524000" imgH="1066800" progId="Equation.DSMT4">
                  <p:embed/>
                </p:oleObj>
              </mc:Choice>
              <mc:Fallback>
                <p:oleObj name="Equation" r:id="rId3" imgW="1524000" imgH="1066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7975" y="3352800"/>
                        <a:ext cx="2947988"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3" name="Text Box 4"/>
          <p:cNvSpPr txBox="1">
            <a:spLocks noChangeArrowheads="1"/>
          </p:cNvSpPr>
          <p:nvPr/>
        </p:nvSpPr>
        <p:spPr bwMode="auto">
          <a:xfrm>
            <a:off x="2743200" y="5562600"/>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sp>
        <p:nvSpPr>
          <p:cNvPr id="19464" name="Text Box 5"/>
          <p:cNvSpPr txBox="1">
            <a:spLocks noChangeArrowheads="1"/>
          </p:cNvSpPr>
          <p:nvPr/>
        </p:nvSpPr>
        <p:spPr bwMode="auto">
          <a:xfrm>
            <a:off x="381000" y="2057400"/>
            <a:ext cx="57832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To fit the model we need to estimate the parameters and the errors. Estimates are denoted by a ^ (hat) symbol </a:t>
            </a:r>
          </a:p>
        </p:txBody>
      </p:sp>
      <p:graphicFrame>
        <p:nvGraphicFramePr>
          <p:cNvPr id="19465" name="Object 1"/>
          <p:cNvGraphicFramePr>
            <a:graphicFrameLocks noChangeAspect="1"/>
          </p:cNvGraphicFramePr>
          <p:nvPr/>
        </p:nvGraphicFramePr>
        <p:xfrm>
          <a:off x="6119813" y="2276475"/>
          <a:ext cx="2514600" cy="2362200"/>
        </p:xfrm>
        <a:graphic>
          <a:graphicData uri="http://schemas.openxmlformats.org/presentationml/2006/ole">
            <mc:AlternateContent xmlns:mc="http://schemas.openxmlformats.org/markup-compatibility/2006">
              <mc:Choice xmlns:v="urn:schemas-microsoft-com:vml" Requires="v">
                <p:oleObj spid="_x0000_s19469"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9813" y="227647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1989A45-13F8-472E-A5D2-3DD48FC60033}" type="slidenum">
              <a:rPr lang="en-GB" altLang="en-US" sz="1000" smtClean="0"/>
              <a:pPr>
                <a:spcBef>
                  <a:spcPct val="0"/>
                </a:spcBef>
                <a:buClrTx/>
                <a:buSzTx/>
                <a:buFontTx/>
                <a:buNone/>
              </a:pPr>
              <a:t>15</a:t>
            </a:fld>
            <a:endParaRPr lang="en-GB" altLang="en-US" sz="1000" smtClean="0">
              <a:latin typeface="Tahoma" panose="020B0604030504040204" pitchFamily="34" charset="0"/>
            </a:endParaRPr>
          </a:p>
        </p:txBody>
      </p:sp>
      <p:sp>
        <p:nvSpPr>
          <p:cNvPr id="20485"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0486" name="Rectangle 4"/>
          <p:cNvSpPr>
            <a:spLocks noGrp="1" noChangeArrowheads="1"/>
          </p:cNvSpPr>
          <p:nvPr>
            <p:ph type="body" idx="1"/>
          </p:nvPr>
        </p:nvSpPr>
        <p:spPr/>
        <p:txBody>
          <a:bodyPr/>
          <a:lstStyle/>
          <a:p>
            <a:pPr eaLnBrk="1" hangingPunct="1"/>
            <a:r>
              <a:rPr lang="en-US" altLang="en-US" sz="2400" smtClean="0"/>
              <a:t>This is done by choosing      and       so that the sum of the squares of the estimated errors      is as small as possible.</a:t>
            </a:r>
          </a:p>
          <a:p>
            <a:pPr eaLnBrk="1" hangingPunct="1"/>
            <a:r>
              <a:rPr lang="en-US" altLang="en-US" sz="2400" smtClean="0"/>
              <a:t>This is called the </a:t>
            </a:r>
            <a:r>
              <a:rPr lang="en-US" altLang="en-US" sz="2400" smtClean="0">
                <a:solidFill>
                  <a:schemeClr val="tx2"/>
                </a:solidFill>
              </a:rPr>
              <a:t>Method of Least Squares</a:t>
            </a:r>
            <a:r>
              <a:rPr lang="en-US" altLang="en-US" sz="2400" smtClean="0"/>
              <a:t>.</a:t>
            </a:r>
          </a:p>
          <a:p>
            <a:pPr eaLnBrk="1" hangingPunct="1"/>
            <a:r>
              <a:rPr lang="en-US" altLang="en-US" sz="2400" smtClean="0"/>
              <a:t>      is called the </a:t>
            </a:r>
            <a:r>
              <a:rPr lang="en-US" altLang="en-US" sz="2400" smtClean="0">
                <a:solidFill>
                  <a:schemeClr val="tx2"/>
                </a:solidFill>
              </a:rPr>
              <a:t>Residual Sum of Squares </a:t>
            </a:r>
            <a:r>
              <a:rPr lang="en-US" altLang="en-US" sz="2400" smtClean="0"/>
              <a:t>(RSS)</a:t>
            </a:r>
          </a:p>
        </p:txBody>
      </p:sp>
      <p:graphicFrame>
        <p:nvGraphicFramePr>
          <p:cNvPr id="20487" name="Object 2048"/>
          <p:cNvGraphicFramePr>
            <a:graphicFrameLocks noChangeAspect="1"/>
          </p:cNvGraphicFramePr>
          <p:nvPr/>
        </p:nvGraphicFramePr>
        <p:xfrm>
          <a:off x="5060950" y="2012950"/>
          <a:ext cx="468313" cy="481013"/>
        </p:xfrm>
        <a:graphic>
          <a:graphicData uri="http://schemas.openxmlformats.org/presentationml/2006/ole">
            <mc:AlternateContent xmlns:mc="http://schemas.openxmlformats.org/markup-compatibility/2006">
              <mc:Choice xmlns:v="urn:schemas-microsoft-com:vml" Requires="v">
                <p:oleObj spid="_x0000_s20495" name="Equation" r:id="rId3" imgW="164957" imgH="253780" progId="Equation.DSMT4">
                  <p:embed/>
                </p:oleObj>
              </mc:Choice>
              <mc:Fallback>
                <p:oleObj name="Equation" r:id="rId3" imgW="164957" imgH="25378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950" y="2012950"/>
                        <a:ext cx="468313"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8" name="Object 2049"/>
          <p:cNvGraphicFramePr>
            <a:graphicFrameLocks noChangeAspect="1"/>
          </p:cNvGraphicFramePr>
          <p:nvPr/>
        </p:nvGraphicFramePr>
        <p:xfrm>
          <a:off x="6113463" y="2017713"/>
          <a:ext cx="546100" cy="481012"/>
        </p:xfrm>
        <a:graphic>
          <a:graphicData uri="http://schemas.openxmlformats.org/presentationml/2006/ole">
            <mc:AlternateContent xmlns:mc="http://schemas.openxmlformats.org/markup-compatibility/2006">
              <mc:Choice xmlns:v="urn:schemas-microsoft-com:vml" Requires="v">
                <p:oleObj spid="_x0000_s20496" name="Equation" r:id="rId5" imgW="190417" imgH="253890" progId="Equation.DSMT4">
                  <p:embed/>
                </p:oleObj>
              </mc:Choice>
              <mc:Fallback>
                <p:oleObj name="Equation" r:id="rId5" imgW="190417" imgH="25389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3463" y="2017713"/>
                        <a:ext cx="546100"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9" name="Object 2050"/>
          <p:cNvGraphicFramePr>
            <a:graphicFrameLocks noChangeAspect="1"/>
          </p:cNvGraphicFramePr>
          <p:nvPr/>
        </p:nvGraphicFramePr>
        <p:xfrm>
          <a:off x="6715125" y="2438400"/>
          <a:ext cx="466725" cy="366713"/>
        </p:xfrm>
        <a:graphic>
          <a:graphicData uri="http://schemas.openxmlformats.org/presentationml/2006/ole">
            <mc:AlternateContent xmlns:mc="http://schemas.openxmlformats.org/markup-compatibility/2006">
              <mc:Choice xmlns:v="urn:schemas-microsoft-com:vml" Requires="v">
                <p:oleObj spid="_x0000_s20497" name="Equation" r:id="rId7" imgW="355292" imgH="266469" progId="Equation.DSMT4">
                  <p:embed/>
                </p:oleObj>
              </mc:Choice>
              <mc:Fallback>
                <p:oleObj name="Equation" r:id="rId7" imgW="355292" imgH="266469" progId="Equation.DSMT4">
                  <p:embed/>
                  <p:pic>
                    <p:nvPicPr>
                      <p:cNvPr id="0" name="Object 20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15125" y="2438400"/>
                        <a:ext cx="4667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0" name="Object 2051"/>
          <p:cNvGraphicFramePr>
            <a:graphicFrameLocks noChangeAspect="1"/>
          </p:cNvGraphicFramePr>
          <p:nvPr/>
        </p:nvGraphicFramePr>
        <p:xfrm>
          <a:off x="1647825" y="3671888"/>
          <a:ext cx="466725" cy="366712"/>
        </p:xfrm>
        <a:graphic>
          <a:graphicData uri="http://schemas.openxmlformats.org/presentationml/2006/ole">
            <mc:AlternateContent xmlns:mc="http://schemas.openxmlformats.org/markup-compatibility/2006">
              <mc:Choice xmlns:v="urn:schemas-microsoft-com:vml" Requires="v">
                <p:oleObj spid="_x0000_s20498" name="Equation" r:id="rId9" imgW="355292" imgH="266469" progId="Equation.DSMT4">
                  <p:embed/>
                </p:oleObj>
              </mc:Choice>
              <mc:Fallback>
                <p:oleObj name="Equation" r:id="rId9" imgW="355292" imgH="266469" progId="Equation.DSMT4">
                  <p:embed/>
                  <p:pic>
                    <p:nvPicPr>
                      <p:cNvPr id="0" name="Object 20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7825" y="3671888"/>
                        <a:ext cx="4667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150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150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32DE7E5-32BD-46A1-8628-CFB0A0A299EA}" type="slidenum">
              <a:rPr lang="en-GB" altLang="en-US" sz="1000" smtClean="0"/>
              <a:pPr>
                <a:spcBef>
                  <a:spcPct val="0"/>
                </a:spcBef>
                <a:buClrTx/>
                <a:buSzTx/>
                <a:buFontTx/>
                <a:buNone/>
              </a:pPr>
              <a:t>16</a:t>
            </a:fld>
            <a:endParaRPr lang="en-GB" altLang="en-US" sz="1000" smtClean="0">
              <a:latin typeface="Tahoma" panose="020B0604030504040204" pitchFamily="34" charset="0"/>
            </a:endParaRPr>
          </a:p>
        </p:txBody>
      </p:sp>
      <p:sp>
        <p:nvSpPr>
          <p:cNvPr id="21509"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1510" name="Rectangle 3"/>
          <p:cNvSpPr>
            <a:spLocks noGrp="1" noChangeArrowheads="1"/>
          </p:cNvSpPr>
          <p:nvPr>
            <p:ph type="body" idx="1"/>
          </p:nvPr>
        </p:nvSpPr>
        <p:spPr/>
        <p:txBody>
          <a:bodyPr/>
          <a:lstStyle/>
          <a:p>
            <a:pPr eaLnBrk="1" hangingPunct="1"/>
            <a:r>
              <a:rPr lang="en-US" altLang="en-US" smtClean="0"/>
              <a:t>We can express the model using matrix notation.</a:t>
            </a:r>
          </a:p>
          <a:p>
            <a:pPr eaLnBrk="1" hangingPunct="1"/>
            <a:endParaRPr lang="en-US" altLang="en-US" smtClean="0"/>
          </a:p>
          <a:p>
            <a:pPr eaLnBrk="1" hangingPunct="1"/>
            <a:r>
              <a:rPr lang="en-US" altLang="en-US" smtClean="0"/>
              <a:t>X is called the </a:t>
            </a:r>
            <a:r>
              <a:rPr lang="en-US" altLang="en-US" i="1" smtClean="0"/>
              <a:t>Design Matrix</a:t>
            </a:r>
          </a:p>
        </p:txBody>
      </p:sp>
      <p:graphicFrame>
        <p:nvGraphicFramePr>
          <p:cNvPr id="21511" name="Object 0"/>
          <p:cNvGraphicFramePr>
            <a:graphicFrameLocks noChangeAspect="1"/>
          </p:cNvGraphicFramePr>
          <p:nvPr/>
        </p:nvGraphicFramePr>
        <p:xfrm>
          <a:off x="3192463" y="2971800"/>
          <a:ext cx="1379537" cy="404813"/>
        </p:xfrm>
        <a:graphic>
          <a:graphicData uri="http://schemas.openxmlformats.org/presentationml/2006/ole">
            <mc:AlternateContent xmlns:mc="http://schemas.openxmlformats.org/markup-compatibility/2006">
              <mc:Choice xmlns:v="urn:schemas-microsoft-com:vml" Requires="v">
                <p:oleObj spid="_x0000_s21513" name="Equation" r:id="rId3" imgW="710891" imgH="203112" progId="Equation.DSMT4">
                  <p:embed/>
                </p:oleObj>
              </mc:Choice>
              <mc:Fallback>
                <p:oleObj name="Equation" r:id="rId3" imgW="710891" imgH="20311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2463" y="2971800"/>
                        <a:ext cx="1379537"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DDA1B01-4A62-4642-8B74-633E7911BF47}" type="slidenum">
              <a:rPr lang="en-GB" altLang="en-US" sz="1000" smtClean="0"/>
              <a:pPr>
                <a:spcBef>
                  <a:spcPct val="0"/>
                </a:spcBef>
                <a:buClrTx/>
                <a:buSzTx/>
                <a:buFontTx/>
                <a:buNone/>
              </a:pPr>
              <a:t>17</a:t>
            </a:fld>
            <a:endParaRPr lang="en-GB" altLang="en-US" sz="1000" smtClean="0">
              <a:latin typeface="Tahoma" panose="020B0604030504040204" pitchFamily="34" charset="0"/>
            </a:endParaRPr>
          </a:p>
        </p:txBody>
      </p:sp>
      <p:sp>
        <p:nvSpPr>
          <p:cNvPr id="22533" name="Rectangle 2"/>
          <p:cNvSpPr>
            <a:spLocks noGrp="1" noChangeArrowheads="1"/>
          </p:cNvSpPr>
          <p:nvPr>
            <p:ph type="title"/>
          </p:nvPr>
        </p:nvSpPr>
        <p:spPr/>
        <p:txBody>
          <a:bodyPr/>
          <a:lstStyle/>
          <a:p>
            <a:pPr eaLnBrk="1" hangingPunct="1"/>
            <a:r>
              <a:rPr lang="en-US" altLang="en-US" smtClean="0"/>
              <a:t>Least Squares and GLM</a:t>
            </a:r>
          </a:p>
        </p:txBody>
      </p:sp>
      <p:sp>
        <p:nvSpPr>
          <p:cNvPr id="22534" name="Rectangle 3"/>
          <p:cNvSpPr>
            <a:spLocks noGrp="1" noChangeArrowheads="1"/>
          </p:cNvSpPr>
          <p:nvPr>
            <p:ph type="body" idx="1"/>
          </p:nvPr>
        </p:nvSpPr>
        <p:spPr/>
        <p:txBody>
          <a:bodyPr/>
          <a:lstStyle/>
          <a:p>
            <a:pPr eaLnBrk="1" hangingPunct="1"/>
            <a:r>
              <a:rPr lang="en-US" altLang="en-US" smtClean="0"/>
              <a:t>The Least Squares estimates are constructed by projecting the data y onto the parameter space</a:t>
            </a:r>
          </a:p>
          <a:p>
            <a:pPr eaLnBrk="1" hangingPunct="1"/>
            <a:endParaRPr lang="en-US" altLang="en-US" smtClean="0"/>
          </a:p>
        </p:txBody>
      </p:sp>
      <p:graphicFrame>
        <p:nvGraphicFramePr>
          <p:cNvPr id="22535" name="Object 4"/>
          <p:cNvGraphicFramePr>
            <a:graphicFrameLocks noChangeAspect="1"/>
          </p:cNvGraphicFramePr>
          <p:nvPr/>
        </p:nvGraphicFramePr>
        <p:xfrm>
          <a:off x="1600200" y="2816225"/>
          <a:ext cx="6553200" cy="2908300"/>
        </p:xfrm>
        <a:graphic>
          <a:graphicData uri="http://schemas.openxmlformats.org/presentationml/2006/ole">
            <mc:AlternateContent xmlns:mc="http://schemas.openxmlformats.org/markup-compatibility/2006">
              <mc:Choice xmlns:v="urn:schemas-microsoft-com:vml" Requires="v">
                <p:oleObj spid="_x0000_s22543" name="Equation" r:id="rId3" imgW="3263900" imgH="1447800" progId="Equation.DSMT4">
                  <p:embed/>
                </p:oleObj>
              </mc:Choice>
              <mc:Fallback>
                <p:oleObj name="Equation" r:id="rId3" imgW="3263900" imgH="1447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16225"/>
                        <a:ext cx="6553200" cy="290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22544" name="Equation" r:id="rId5" imgW="437454" imgH="680484" progId="Equation.DSMT4">
                  <p:embed/>
                </p:oleObj>
              </mc:Choice>
              <mc:Fallback>
                <p:oleObj name="Equation" r:id="rId5" imgW="437454" imgH="680484"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7" name="Object 6"/>
          <p:cNvGraphicFramePr>
            <a:graphicFrameLocks noChangeAspect="1"/>
          </p:cNvGraphicFramePr>
          <p:nvPr/>
        </p:nvGraphicFramePr>
        <p:xfrm>
          <a:off x="4514850" y="3321050"/>
          <a:ext cx="112713" cy="214313"/>
        </p:xfrm>
        <a:graphic>
          <a:graphicData uri="http://schemas.openxmlformats.org/presentationml/2006/ole">
            <mc:AlternateContent xmlns:mc="http://schemas.openxmlformats.org/markup-compatibility/2006">
              <mc:Choice xmlns:v="urn:schemas-microsoft-com:vml" Requires="v">
                <p:oleObj spid="_x0000_s22545" name="Equation" r:id="rId7" imgW="114151" imgH="215619" progId="Equation.3">
                  <p:embed/>
                </p:oleObj>
              </mc:Choice>
              <mc:Fallback>
                <p:oleObj name="Equation" r:id="rId7" imgW="114151" imgH="215619"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2713"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8" name="Object 7"/>
          <p:cNvGraphicFramePr>
            <a:graphicFrameLocks noChangeAspect="1"/>
          </p:cNvGraphicFramePr>
          <p:nvPr/>
        </p:nvGraphicFramePr>
        <p:xfrm>
          <a:off x="6248400" y="3752850"/>
          <a:ext cx="2447925" cy="2114550"/>
        </p:xfrm>
        <a:graphic>
          <a:graphicData uri="http://schemas.openxmlformats.org/presentationml/2006/ole">
            <mc:AlternateContent xmlns:mc="http://schemas.openxmlformats.org/markup-compatibility/2006">
              <mc:Choice xmlns:v="urn:schemas-microsoft-com:vml" Requires="v">
                <p:oleObj spid="_x0000_s22546" name="Worksheet" r:id="rId9" imgW="2448154" imgH="2115007" progId="Excel.Sheet.8">
                  <p:embed/>
                </p:oleObj>
              </mc:Choice>
              <mc:Fallback>
                <p:oleObj name="Worksheet" r:id="rId9" imgW="2448154" imgH="2115007" progId="Excel.Sheet.8">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752850"/>
                        <a:ext cx="24479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355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355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205BFAE-CC16-4A75-A77E-8172070F4007}" type="slidenum">
              <a:rPr lang="en-GB" altLang="en-US" sz="1000" smtClean="0"/>
              <a:pPr>
                <a:spcBef>
                  <a:spcPct val="0"/>
                </a:spcBef>
                <a:buClrTx/>
                <a:buSzTx/>
                <a:buFontTx/>
                <a:buNone/>
              </a:pPr>
              <a:t>18</a:t>
            </a:fld>
            <a:endParaRPr lang="en-GB" altLang="en-US" sz="1000" smtClean="0">
              <a:latin typeface="Tahoma" panose="020B0604030504040204" pitchFamily="34" charset="0"/>
            </a:endParaRPr>
          </a:p>
        </p:txBody>
      </p:sp>
      <p:sp>
        <p:nvSpPr>
          <p:cNvPr id="23557" name="Rectangle 2"/>
          <p:cNvSpPr>
            <a:spLocks noGrp="1" noChangeArrowheads="1"/>
          </p:cNvSpPr>
          <p:nvPr>
            <p:ph type="title"/>
          </p:nvPr>
        </p:nvSpPr>
        <p:spPr/>
        <p:txBody>
          <a:bodyPr/>
          <a:lstStyle/>
          <a:p>
            <a:pPr eaLnBrk="1" hangingPunct="1"/>
            <a:r>
              <a:rPr lang="en-US" altLang="en-US" smtClean="0"/>
              <a:t>ANOVA and GLM</a:t>
            </a:r>
          </a:p>
        </p:txBody>
      </p:sp>
      <p:sp>
        <p:nvSpPr>
          <p:cNvPr id="23558" name="Rectangle 3"/>
          <p:cNvSpPr>
            <a:spLocks noGrp="1" noChangeArrowheads="1"/>
          </p:cNvSpPr>
          <p:nvPr>
            <p:ph type="body" idx="1"/>
          </p:nvPr>
        </p:nvSpPr>
        <p:spPr/>
        <p:txBody>
          <a:bodyPr/>
          <a:lstStyle/>
          <a:p>
            <a:pPr eaLnBrk="1" hangingPunct="1">
              <a:lnSpc>
                <a:spcPct val="90000"/>
              </a:lnSpc>
            </a:pPr>
            <a:r>
              <a:rPr lang="en-US" altLang="en-US" smtClean="0"/>
              <a:t>ANOVA is a way of representing a sequence or family of GLMs</a:t>
            </a:r>
          </a:p>
          <a:p>
            <a:pPr lvl="1" eaLnBrk="1" hangingPunct="1">
              <a:lnSpc>
                <a:spcPct val="90000"/>
              </a:lnSpc>
            </a:pPr>
            <a:r>
              <a:rPr lang="en-US" altLang="en-US" smtClean="0"/>
              <a:t>additional sum of squares explained</a:t>
            </a:r>
          </a:p>
          <a:p>
            <a:pPr lvl="2" eaLnBrk="1" hangingPunct="1">
              <a:lnSpc>
                <a:spcPct val="90000"/>
              </a:lnSpc>
            </a:pPr>
            <a:r>
              <a:rPr lang="en-US" altLang="en-US" smtClean="0"/>
              <a:t>or reduction in Residual Sum of Squares</a:t>
            </a:r>
          </a:p>
          <a:p>
            <a:pPr lvl="1" eaLnBrk="1" hangingPunct="1">
              <a:lnSpc>
                <a:spcPct val="90000"/>
              </a:lnSpc>
            </a:pPr>
            <a:r>
              <a:rPr lang="en-US" altLang="en-US" smtClean="0"/>
              <a:t>t test to assess the contribution of a single column of the design matrix X or parameter b</a:t>
            </a:r>
          </a:p>
          <a:p>
            <a:pPr lvl="1" eaLnBrk="1" hangingPunct="1">
              <a:lnSpc>
                <a:spcPct val="90000"/>
              </a:lnSpc>
            </a:pPr>
            <a:r>
              <a:rPr lang="en-US" altLang="en-US" smtClean="0"/>
              <a:t>F test to assess the contribution of a group of (related) columns of X</a:t>
            </a:r>
          </a:p>
          <a:p>
            <a:pPr lvl="1" eaLnBrk="1" hangingPunct="1">
              <a:lnSpc>
                <a:spcPct val="90000"/>
              </a:lnSpc>
            </a:pPr>
            <a:r>
              <a:rPr lang="en-US" altLang="en-US" smtClean="0"/>
              <a:t>these tests have to be considered in the context of other terms in the GLM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457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458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09EB6CA-B931-43DA-BFBC-06581D7CBEE9}" type="slidenum">
              <a:rPr lang="en-GB" altLang="en-US" sz="1000" smtClean="0"/>
              <a:pPr>
                <a:spcBef>
                  <a:spcPct val="0"/>
                </a:spcBef>
                <a:buClrTx/>
                <a:buSzTx/>
                <a:buFontTx/>
                <a:buNone/>
              </a:pPr>
              <a:t>19</a:t>
            </a:fld>
            <a:endParaRPr lang="en-GB" altLang="en-US" sz="1000" smtClean="0">
              <a:latin typeface="Tahoma" panose="020B0604030504040204" pitchFamily="34" charset="0"/>
            </a:endParaRPr>
          </a:p>
        </p:txBody>
      </p:sp>
      <p:sp>
        <p:nvSpPr>
          <p:cNvPr id="24581" name="Rectangle 2"/>
          <p:cNvSpPr>
            <a:spLocks noGrp="1" noChangeArrowheads="1"/>
          </p:cNvSpPr>
          <p:nvPr>
            <p:ph type="title"/>
          </p:nvPr>
        </p:nvSpPr>
        <p:spPr/>
        <p:txBody>
          <a:bodyPr/>
          <a:lstStyle/>
          <a:p>
            <a:pPr eaLnBrk="1" hangingPunct="1"/>
            <a:r>
              <a:rPr lang="en-US" altLang="en-US" smtClean="0"/>
              <a:t>Simple Regression in SPSS</a:t>
            </a:r>
          </a:p>
        </p:txBody>
      </p:sp>
      <p:pic>
        <p:nvPicPr>
          <p:cNvPr id="2458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3505200"/>
            <a:ext cx="4516438"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5181600"/>
            <a:ext cx="335597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1981200"/>
            <a:ext cx="43973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Oval 6"/>
          <p:cNvSpPr>
            <a:spLocks noChangeArrowheads="1"/>
          </p:cNvSpPr>
          <p:nvPr/>
        </p:nvSpPr>
        <p:spPr bwMode="auto">
          <a:xfrm>
            <a:off x="3733800" y="25146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graphicFrame>
        <p:nvGraphicFramePr>
          <p:cNvPr id="24586" name="Object 8"/>
          <p:cNvGraphicFramePr>
            <a:graphicFrameLocks noChangeAspect="1"/>
          </p:cNvGraphicFramePr>
          <p:nvPr/>
        </p:nvGraphicFramePr>
        <p:xfrm>
          <a:off x="1905000" y="2057400"/>
          <a:ext cx="312738" cy="533400"/>
        </p:xfrm>
        <a:graphic>
          <a:graphicData uri="http://schemas.openxmlformats.org/presentationml/2006/ole">
            <mc:AlternateContent xmlns:mc="http://schemas.openxmlformats.org/markup-compatibility/2006">
              <mc:Choice xmlns:v="urn:schemas-microsoft-com:vml" Requires="v">
                <p:oleObj spid="_x0000_s24597" name="Equation" r:id="rId6" imgW="126780" imgH="215526" progId="Equation.DSMT4">
                  <p:embed/>
                </p:oleObj>
              </mc:Choice>
              <mc:Fallback>
                <p:oleObj name="Equation" r:id="rId6" imgW="126780" imgH="215526"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2057400"/>
                        <a:ext cx="31273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7" name="Line 9"/>
          <p:cNvSpPr>
            <a:spLocks noChangeShapeType="1"/>
          </p:cNvSpPr>
          <p:nvPr/>
        </p:nvSpPr>
        <p:spPr bwMode="auto">
          <a:xfrm flipH="1" flipV="1">
            <a:off x="2362200" y="2446338"/>
            <a:ext cx="1676400" cy="762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24588" name="Object 10"/>
          <p:cNvGraphicFramePr>
            <a:graphicFrameLocks noChangeAspect="1"/>
          </p:cNvGraphicFramePr>
          <p:nvPr/>
        </p:nvGraphicFramePr>
        <p:xfrm>
          <a:off x="609600" y="4064000"/>
          <a:ext cx="941388" cy="596900"/>
        </p:xfrm>
        <a:graphic>
          <a:graphicData uri="http://schemas.openxmlformats.org/presentationml/2006/ole">
            <mc:AlternateContent xmlns:mc="http://schemas.openxmlformats.org/markup-compatibility/2006">
              <mc:Choice xmlns:v="urn:schemas-microsoft-com:vml" Requires="v">
                <p:oleObj spid="_x0000_s24598" name="Equation" r:id="rId8" imgW="1040948" imgH="660113" progId="Equation.DSMT4">
                  <p:embed/>
                </p:oleObj>
              </mc:Choice>
              <mc:Fallback>
                <p:oleObj name="Equation" r:id="rId8" imgW="1040948" imgH="660113"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4064000"/>
                        <a:ext cx="941388"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9" name="Object 11"/>
          <p:cNvGraphicFramePr>
            <a:graphicFrameLocks noChangeAspect="1"/>
          </p:cNvGraphicFramePr>
          <p:nvPr/>
        </p:nvGraphicFramePr>
        <p:xfrm>
          <a:off x="6508750" y="3938588"/>
          <a:ext cx="2514600" cy="862012"/>
        </p:xfrm>
        <a:graphic>
          <a:graphicData uri="http://schemas.openxmlformats.org/presentationml/2006/ole">
            <mc:AlternateContent xmlns:mc="http://schemas.openxmlformats.org/markup-compatibility/2006">
              <mc:Choice xmlns:v="urn:schemas-microsoft-com:vml" Requires="v">
                <p:oleObj spid="_x0000_s24599" name="Equation" r:id="rId10" imgW="2514600" imgH="863600" progId="Equation.DSMT4">
                  <p:embed/>
                </p:oleObj>
              </mc:Choice>
              <mc:Fallback>
                <p:oleObj name="Equation" r:id="rId10" imgW="2514600" imgH="8636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8750" y="3938588"/>
                        <a:ext cx="2514600" cy="862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90" name="Object 12"/>
          <p:cNvGraphicFramePr>
            <a:graphicFrameLocks noChangeAspect="1"/>
          </p:cNvGraphicFramePr>
          <p:nvPr/>
        </p:nvGraphicFramePr>
        <p:xfrm>
          <a:off x="7607300" y="2743200"/>
          <a:ext cx="469900" cy="214313"/>
        </p:xfrm>
        <a:graphic>
          <a:graphicData uri="http://schemas.openxmlformats.org/presentationml/2006/ole">
            <mc:AlternateContent xmlns:mc="http://schemas.openxmlformats.org/markup-compatibility/2006">
              <mc:Choice xmlns:v="urn:schemas-microsoft-com:vml" Requires="v">
                <p:oleObj spid="_x0000_s24600" name="Equation" r:id="rId12" imgW="469696" imgH="215806" progId="Equation.DSMT4">
                  <p:embed/>
                </p:oleObj>
              </mc:Choice>
              <mc:Fallback>
                <p:oleObj name="Equation" r:id="rId12" imgW="469696" imgH="215806"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07300" y="2743200"/>
                        <a:ext cx="46990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1" name="Oval 13"/>
          <p:cNvSpPr>
            <a:spLocks noChangeArrowheads="1"/>
          </p:cNvSpPr>
          <p:nvPr/>
        </p:nvSpPr>
        <p:spPr bwMode="auto">
          <a:xfrm>
            <a:off x="5257800" y="37338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4592" name="Line 14"/>
          <p:cNvSpPr>
            <a:spLocks noChangeShapeType="1"/>
          </p:cNvSpPr>
          <p:nvPr/>
        </p:nvSpPr>
        <p:spPr bwMode="auto">
          <a:xfrm>
            <a:off x="6043613" y="3886200"/>
            <a:ext cx="609600" cy="152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71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71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1AD0E-9AAC-4F8C-AAC3-21A7990E6081}" type="slidenum">
              <a:rPr lang="en-GB" altLang="en-US" sz="1000" smtClean="0"/>
              <a:pPr>
                <a:spcBef>
                  <a:spcPct val="0"/>
                </a:spcBef>
                <a:buClrTx/>
                <a:buSzTx/>
                <a:buFontTx/>
                <a:buNone/>
              </a:pPr>
              <a:t>2</a:t>
            </a:fld>
            <a:endParaRPr lang="en-GB" altLang="en-US" sz="1000" smtClean="0">
              <a:latin typeface="Tahoma" panose="020B0604030504040204" pitchFamily="34" charset="0"/>
            </a:endParaRPr>
          </a:p>
        </p:txBody>
      </p:sp>
      <p:sp>
        <p:nvSpPr>
          <p:cNvPr id="7173" name="Rectangle 2"/>
          <p:cNvSpPr>
            <a:spLocks noGrp="1" noChangeArrowheads="1"/>
          </p:cNvSpPr>
          <p:nvPr>
            <p:ph type="title"/>
          </p:nvPr>
        </p:nvSpPr>
        <p:spPr/>
        <p:txBody>
          <a:bodyPr/>
          <a:lstStyle/>
          <a:p>
            <a:pPr eaLnBrk="1" hangingPunct="1"/>
            <a:r>
              <a:rPr lang="en-US" altLang="en-US" smtClean="0"/>
              <a:t>3: The General Linear Model</a:t>
            </a:r>
          </a:p>
        </p:txBody>
      </p:sp>
      <p:sp>
        <p:nvSpPr>
          <p:cNvPr id="7174" name="Text Box 3"/>
          <p:cNvSpPr txBox="1">
            <a:spLocks noChangeArrowheads="1"/>
          </p:cNvSpPr>
          <p:nvPr/>
        </p:nvSpPr>
        <p:spPr bwMode="auto">
          <a:xfrm>
            <a:off x="1219200" y="2362200"/>
            <a:ext cx="75438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US" altLang="en-US" sz="3000" b="1"/>
              <a:t>The General Linear Model and complex designs including Analysis of Covariance</a:t>
            </a:r>
            <a:endParaRPr lang="en-US" altLang="en-US" sz="2400"/>
          </a:p>
        </p:txBody>
      </p:sp>
      <p:sp>
        <p:nvSpPr>
          <p:cNvPr id="7175" name="Text Box 4"/>
          <p:cNvSpPr txBox="1">
            <a:spLocks noChangeArrowheads="1"/>
          </p:cNvSpPr>
          <p:nvPr/>
        </p:nvSpPr>
        <p:spPr bwMode="auto">
          <a:xfrm>
            <a:off x="990600" y="4149725"/>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3200"/>
              <a:t>Peter Watson</a:t>
            </a:r>
          </a:p>
          <a:p>
            <a:pPr algn="ctr" eaLnBrk="1" hangingPunct="1">
              <a:spcBef>
                <a:spcPct val="50000"/>
              </a:spcBef>
              <a:buClrTx/>
              <a:buSzTx/>
              <a:buFontTx/>
              <a:buNone/>
            </a:pPr>
            <a:r>
              <a:rPr lang="en-US" altLang="en-US" sz="3200"/>
              <a:t>(with thanks to Ian Nimmo-Smith)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560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2B56A6D-CC8E-4710-9241-4A9E42416B2D}" type="slidenum">
              <a:rPr lang="en-GB" altLang="en-US" sz="1000" smtClean="0"/>
              <a:pPr>
                <a:spcBef>
                  <a:spcPct val="0"/>
                </a:spcBef>
                <a:buClrTx/>
                <a:buSzTx/>
                <a:buFontTx/>
                <a:buNone/>
              </a:pPr>
              <a:t>20</a:t>
            </a:fld>
            <a:endParaRPr lang="en-GB" altLang="en-US" sz="1000" smtClean="0">
              <a:latin typeface="Tahoma" panose="020B0604030504040204" pitchFamily="34" charset="0"/>
            </a:endParaRPr>
          </a:p>
        </p:txBody>
      </p:sp>
      <p:sp>
        <p:nvSpPr>
          <p:cNvPr id="25605" name="Rectangle 1026"/>
          <p:cNvSpPr>
            <a:spLocks noGrp="1" noChangeArrowheads="1"/>
          </p:cNvSpPr>
          <p:nvPr>
            <p:ph type="title"/>
          </p:nvPr>
        </p:nvSpPr>
        <p:spPr/>
        <p:txBody>
          <a:bodyPr/>
          <a:lstStyle/>
          <a:p>
            <a:pPr eaLnBrk="1" hangingPunct="1"/>
            <a:r>
              <a:rPr lang="en-US" altLang="en-US" smtClean="0"/>
              <a:t>Simple Regression: nested GLMs </a:t>
            </a:r>
          </a:p>
        </p:txBody>
      </p:sp>
      <p:sp>
        <p:nvSpPr>
          <p:cNvPr id="25606" name="Text Box 1038"/>
          <p:cNvSpPr txBox="1">
            <a:spLocks noChangeArrowheads="1"/>
          </p:cNvSpPr>
          <p:nvPr/>
        </p:nvSpPr>
        <p:spPr bwMode="auto">
          <a:xfrm>
            <a:off x="1295400" y="2209800"/>
            <a:ext cx="6629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We can think of this as the comparison of two model, one of which is a special case of the other, ‘nested’ or hierarchically related.</a:t>
            </a:r>
          </a:p>
        </p:txBody>
      </p:sp>
      <p:graphicFrame>
        <p:nvGraphicFramePr>
          <p:cNvPr id="25607" name="Object 1039"/>
          <p:cNvGraphicFramePr>
            <a:graphicFrameLocks noChangeAspect="1"/>
          </p:cNvGraphicFramePr>
          <p:nvPr/>
        </p:nvGraphicFramePr>
        <p:xfrm>
          <a:off x="2514600" y="3403600"/>
          <a:ext cx="1168400" cy="2311400"/>
        </p:xfrm>
        <a:graphic>
          <a:graphicData uri="http://schemas.openxmlformats.org/presentationml/2006/ole">
            <mc:AlternateContent xmlns:mc="http://schemas.openxmlformats.org/markup-compatibility/2006">
              <mc:Choice xmlns:v="urn:schemas-microsoft-com:vml" Requires="v">
                <p:oleObj spid="_x0000_s25612" name="Equation" r:id="rId3" imgW="1168400" imgH="2311400" progId="Equation.DSMT4">
                  <p:embed/>
                </p:oleObj>
              </mc:Choice>
              <mc:Fallback>
                <p:oleObj name="Equation" r:id="rId3" imgW="1168400" imgH="2311400" progId="Equation.DSMT4">
                  <p:embed/>
                  <p:pic>
                    <p:nvPicPr>
                      <p:cNvPr id="0" name="Object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403600"/>
                        <a:ext cx="1168400" cy="231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8" name="Object 1040"/>
          <p:cNvGraphicFramePr>
            <a:graphicFrameLocks noChangeAspect="1"/>
          </p:cNvGraphicFramePr>
          <p:nvPr/>
        </p:nvGraphicFramePr>
        <p:xfrm>
          <a:off x="5029200" y="3395663"/>
          <a:ext cx="1092200" cy="2336800"/>
        </p:xfrm>
        <a:graphic>
          <a:graphicData uri="http://schemas.openxmlformats.org/presentationml/2006/ole">
            <mc:AlternateContent xmlns:mc="http://schemas.openxmlformats.org/markup-compatibility/2006">
              <mc:Choice xmlns:v="urn:schemas-microsoft-com:vml" Requires="v">
                <p:oleObj spid="_x0000_s25613" name="Equation" r:id="rId5" imgW="1092200" imgH="2336800" progId="Equation.DSMT4">
                  <p:embed/>
                </p:oleObj>
              </mc:Choice>
              <mc:Fallback>
                <p:oleObj name="Equation" r:id="rId5" imgW="1092200" imgH="2336800" progId="Equation.DSMT4">
                  <p:embed/>
                  <p:pic>
                    <p:nvPicPr>
                      <p:cNvPr id="0" name="Object 10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3395663"/>
                        <a:ext cx="1092200" cy="233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9" name="Text Box 1041"/>
          <p:cNvSpPr txBox="1">
            <a:spLocks noChangeArrowheads="1"/>
          </p:cNvSpPr>
          <p:nvPr/>
        </p:nvSpPr>
        <p:spPr bwMode="auto">
          <a:xfrm>
            <a:off x="1095375" y="5486400"/>
            <a:ext cx="68627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2400"/>
              <a:t>Model(0) is equivalent to Model(1) with b</a:t>
            </a:r>
            <a:r>
              <a:rPr lang="en-US" altLang="en-US" sz="2400" baseline="-25000"/>
              <a:t>bd</a:t>
            </a:r>
            <a:r>
              <a:rPr lang="en-US" altLang="en-US" sz="2400"/>
              <a:t>(1) constrained to equal 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662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662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57FDFC2-4FE3-4BFA-BF66-97CF52890683}" type="slidenum">
              <a:rPr lang="en-GB" altLang="en-US" sz="1000" smtClean="0"/>
              <a:pPr>
                <a:spcBef>
                  <a:spcPct val="0"/>
                </a:spcBef>
                <a:buClrTx/>
                <a:buSzTx/>
                <a:buFontTx/>
                <a:buNone/>
              </a:pPr>
              <a:t>21</a:t>
            </a:fld>
            <a:endParaRPr lang="en-GB" altLang="en-US" sz="1000" smtClean="0">
              <a:latin typeface="Tahoma" panose="020B0604030504040204" pitchFamily="34" charset="0"/>
            </a:endParaRPr>
          </a:p>
        </p:txBody>
      </p:sp>
      <p:sp>
        <p:nvSpPr>
          <p:cNvPr id="26629" name="Rectangle 2"/>
          <p:cNvSpPr>
            <a:spLocks noGrp="1" noChangeArrowheads="1"/>
          </p:cNvSpPr>
          <p:nvPr>
            <p:ph type="title"/>
          </p:nvPr>
        </p:nvSpPr>
        <p:spPr/>
        <p:txBody>
          <a:bodyPr/>
          <a:lstStyle/>
          <a:p>
            <a:pPr eaLnBrk="1" hangingPunct="1"/>
            <a:r>
              <a:rPr lang="en-US" altLang="en-US" smtClean="0"/>
              <a:t>A way of picturing the models</a:t>
            </a:r>
          </a:p>
        </p:txBody>
      </p:sp>
      <p:sp>
        <p:nvSpPr>
          <p:cNvPr id="26630" name="Rectangle 3"/>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26631" name="Rectangle 4"/>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26632" name="Text Box 10"/>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Add 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26633" name="Line 11"/>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6634" name="AutoShape 12"/>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6635" name="Text Box 23"/>
          <p:cNvSpPr txBox="1">
            <a:spLocks noChangeArrowheads="1"/>
          </p:cNvSpPr>
          <p:nvPr/>
        </p:nvSpPr>
        <p:spPr bwMode="auto">
          <a:xfrm>
            <a:off x="1676400" y="21082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Model(0)</a:t>
            </a:r>
          </a:p>
        </p:txBody>
      </p:sp>
      <p:sp>
        <p:nvSpPr>
          <p:cNvPr id="26636" name="Text Box 24"/>
          <p:cNvSpPr txBox="1">
            <a:spLocks noChangeArrowheads="1"/>
          </p:cNvSpPr>
          <p:nvPr/>
        </p:nvSpPr>
        <p:spPr bwMode="auto">
          <a:xfrm>
            <a:off x="3462338" y="3357563"/>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76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76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62AEB65-8632-4AA5-8330-69688B816781}" type="slidenum">
              <a:rPr lang="en-GB" altLang="en-US" sz="1000" smtClean="0"/>
              <a:pPr>
                <a:spcBef>
                  <a:spcPct val="0"/>
                </a:spcBef>
                <a:buClrTx/>
                <a:buSzTx/>
                <a:buFontTx/>
                <a:buNone/>
              </a:pPr>
              <a:t>22</a:t>
            </a:fld>
            <a:endParaRPr lang="en-GB" altLang="en-US" sz="1000" smtClean="0">
              <a:latin typeface="Tahoma" panose="020B0604030504040204" pitchFamily="34" charset="0"/>
            </a:endParaRPr>
          </a:p>
        </p:txBody>
      </p:sp>
      <p:sp>
        <p:nvSpPr>
          <p:cNvPr id="27653" name="Rectangle 2"/>
          <p:cNvSpPr>
            <a:spLocks noGrp="1" noChangeArrowheads="1"/>
          </p:cNvSpPr>
          <p:nvPr>
            <p:ph type="title"/>
          </p:nvPr>
        </p:nvSpPr>
        <p:spPr/>
        <p:txBody>
          <a:bodyPr/>
          <a:lstStyle/>
          <a:p>
            <a:pPr eaLnBrk="1" hangingPunct="1"/>
            <a:r>
              <a:rPr lang="en-GB" altLang="en-US" sz="3200" smtClean="0"/>
              <a:t>Multiple Regression</a:t>
            </a:r>
          </a:p>
        </p:txBody>
      </p:sp>
      <p:graphicFrame>
        <p:nvGraphicFramePr>
          <p:cNvPr id="27654" name="Object 5"/>
          <p:cNvGraphicFramePr>
            <a:graphicFrameLocks noChangeAspect="1"/>
          </p:cNvGraphicFramePr>
          <p:nvPr/>
        </p:nvGraphicFramePr>
        <p:xfrm>
          <a:off x="1981200" y="2286000"/>
          <a:ext cx="4051300" cy="2946400"/>
        </p:xfrm>
        <a:graphic>
          <a:graphicData uri="http://schemas.openxmlformats.org/presentationml/2006/ole">
            <mc:AlternateContent xmlns:mc="http://schemas.openxmlformats.org/markup-compatibility/2006">
              <mc:Choice xmlns:v="urn:schemas-microsoft-com:vml" Requires="v">
                <p:oleObj spid="_x0000_s27656" name="Equation" r:id="rId3" imgW="4051300" imgH="2946400" progId="Equation.DSMT4">
                  <p:embed/>
                </p:oleObj>
              </mc:Choice>
              <mc:Fallback>
                <p:oleObj name="Equation" r:id="rId3" imgW="4051300" imgH="2946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286000"/>
                        <a:ext cx="40513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86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7BD19F9-B4D9-44E0-ABA3-C0F26027D76D}" type="slidenum">
              <a:rPr lang="en-GB" altLang="en-US" sz="1000" smtClean="0"/>
              <a:pPr>
                <a:spcBef>
                  <a:spcPct val="0"/>
                </a:spcBef>
                <a:buClrTx/>
                <a:buSzTx/>
                <a:buFontTx/>
                <a:buNone/>
              </a:pPr>
              <a:t>23</a:t>
            </a:fld>
            <a:endParaRPr lang="en-GB" altLang="en-US" sz="1000" smtClean="0">
              <a:latin typeface="Tahoma" panose="020B0604030504040204" pitchFamily="34" charset="0"/>
            </a:endParaRPr>
          </a:p>
        </p:txBody>
      </p:sp>
      <p:sp>
        <p:nvSpPr>
          <p:cNvPr id="28677" name="Rectangle 2"/>
          <p:cNvSpPr>
            <a:spLocks noGrp="1" noChangeArrowheads="1"/>
          </p:cNvSpPr>
          <p:nvPr>
            <p:ph type="title"/>
          </p:nvPr>
        </p:nvSpPr>
        <p:spPr/>
        <p:txBody>
          <a:bodyPr/>
          <a:lstStyle/>
          <a:p>
            <a:pPr eaLnBrk="1" hangingPunct="1"/>
            <a:r>
              <a:rPr lang="en-GB" altLang="en-US" smtClean="0"/>
              <a:t>Multiple Regression as GLM</a:t>
            </a:r>
          </a:p>
        </p:txBody>
      </p:sp>
      <p:graphicFrame>
        <p:nvGraphicFramePr>
          <p:cNvPr id="28678" name="Object 4"/>
          <p:cNvGraphicFramePr>
            <a:graphicFrameLocks noGrp="1" noChangeAspect="1"/>
          </p:cNvGraphicFramePr>
          <p:nvPr>
            <p:ph type="body" idx="1"/>
          </p:nvPr>
        </p:nvGraphicFramePr>
        <p:xfrm>
          <a:off x="1752600" y="2209800"/>
          <a:ext cx="5475288" cy="458788"/>
        </p:xfrm>
        <a:graphic>
          <a:graphicData uri="http://schemas.openxmlformats.org/presentationml/2006/ole">
            <mc:AlternateContent xmlns:mc="http://schemas.openxmlformats.org/markup-compatibility/2006">
              <mc:Choice xmlns:v="urn:schemas-microsoft-com:vml" Requires="v">
                <p:oleObj spid="_x0000_s28684" name="Equation" r:id="rId3" imgW="2730500" imgH="228600" progId="Equation.DSMT4">
                  <p:embed/>
                </p:oleObj>
              </mc:Choice>
              <mc:Fallback>
                <p:oleObj name="Equation" r:id="rId3" imgW="2730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209800"/>
                        <a:ext cx="54752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79" name="Object 5"/>
          <p:cNvGraphicFramePr>
            <a:graphicFrameLocks noChangeAspect="1"/>
          </p:cNvGraphicFramePr>
          <p:nvPr/>
        </p:nvGraphicFramePr>
        <p:xfrm>
          <a:off x="1997075" y="2971800"/>
          <a:ext cx="5072063" cy="2438400"/>
        </p:xfrm>
        <a:graphic>
          <a:graphicData uri="http://schemas.openxmlformats.org/presentationml/2006/ole">
            <mc:AlternateContent xmlns:mc="http://schemas.openxmlformats.org/markup-compatibility/2006">
              <mc:Choice xmlns:v="urn:schemas-microsoft-com:vml" Requires="v">
                <p:oleObj spid="_x0000_s28685" name="Equation" r:id="rId5" imgW="2451100" imgH="1371600" progId="Equation.DSMT4">
                  <p:embed/>
                </p:oleObj>
              </mc:Choice>
              <mc:Fallback>
                <p:oleObj name="Equation" r:id="rId5" imgW="2451100" imgH="1371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7075" y="2971800"/>
                        <a:ext cx="507206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80" name="Object 6"/>
          <p:cNvGraphicFramePr>
            <a:graphicFrameLocks noChangeAspect="1"/>
          </p:cNvGraphicFramePr>
          <p:nvPr/>
        </p:nvGraphicFramePr>
        <p:xfrm>
          <a:off x="2582863" y="5462588"/>
          <a:ext cx="1379537" cy="404812"/>
        </p:xfrm>
        <a:graphic>
          <a:graphicData uri="http://schemas.openxmlformats.org/presentationml/2006/ole">
            <mc:AlternateContent xmlns:mc="http://schemas.openxmlformats.org/markup-compatibility/2006">
              <mc:Choice xmlns:v="urn:schemas-microsoft-com:vml" Requires="v">
                <p:oleObj spid="_x0000_s28686" name="Equation" r:id="rId7" imgW="710891" imgH="203112" progId="Equation.DSMT4">
                  <p:embed/>
                </p:oleObj>
              </mc:Choice>
              <mc:Fallback>
                <p:oleObj name="Equation" r:id="rId7" imgW="710891" imgH="203112"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2863" y="5462588"/>
                        <a:ext cx="1379537"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969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970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C7F8F36-DE26-4E31-BF34-2A5D32D93CE5}" type="slidenum">
              <a:rPr lang="en-GB" altLang="en-US" sz="1000" smtClean="0"/>
              <a:pPr>
                <a:spcBef>
                  <a:spcPct val="0"/>
                </a:spcBef>
                <a:buClrTx/>
                <a:buSzTx/>
                <a:buFontTx/>
                <a:buNone/>
              </a:pPr>
              <a:t>24</a:t>
            </a:fld>
            <a:endParaRPr lang="en-GB" altLang="en-US" sz="1000" smtClean="0">
              <a:latin typeface="Tahoma" panose="020B0604030504040204" pitchFamily="34" charset="0"/>
            </a:endParaRPr>
          </a:p>
        </p:txBody>
      </p:sp>
      <p:sp>
        <p:nvSpPr>
          <p:cNvPr id="29701" name="Rectangle 1026"/>
          <p:cNvSpPr>
            <a:spLocks noGrp="1" noChangeArrowheads="1"/>
          </p:cNvSpPr>
          <p:nvPr>
            <p:ph type="title"/>
          </p:nvPr>
        </p:nvSpPr>
        <p:spPr/>
        <p:txBody>
          <a:bodyPr/>
          <a:lstStyle/>
          <a:p>
            <a:pPr eaLnBrk="1" hangingPunct="1"/>
            <a:r>
              <a:rPr lang="en-US" altLang="en-US" smtClean="0"/>
              <a:t>Multiple Regression in SPSS</a:t>
            </a:r>
          </a:p>
        </p:txBody>
      </p:sp>
      <p:pic>
        <p:nvPicPr>
          <p:cNvPr id="29702"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3675063"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1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38400"/>
            <a:ext cx="4443413"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072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072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8329133-A923-4315-AF45-B2BCF1384711}" type="slidenum">
              <a:rPr lang="en-GB" altLang="en-US" sz="1000" smtClean="0"/>
              <a:pPr>
                <a:spcBef>
                  <a:spcPct val="0"/>
                </a:spcBef>
                <a:buClrTx/>
                <a:buSzTx/>
                <a:buFontTx/>
                <a:buNone/>
              </a:pPr>
              <a:t>25</a:t>
            </a:fld>
            <a:endParaRPr lang="en-GB" altLang="en-US" sz="1000" smtClean="0">
              <a:latin typeface="Tahoma" panose="020B0604030504040204" pitchFamily="34" charset="0"/>
            </a:endParaRPr>
          </a:p>
        </p:txBody>
      </p:sp>
      <p:sp>
        <p:nvSpPr>
          <p:cNvPr id="30725" name="Rectangle 2"/>
          <p:cNvSpPr>
            <a:spLocks noGrp="1" noChangeArrowheads="1"/>
          </p:cNvSpPr>
          <p:nvPr>
            <p:ph type="title"/>
          </p:nvPr>
        </p:nvSpPr>
        <p:spPr/>
        <p:txBody>
          <a:bodyPr/>
          <a:lstStyle/>
          <a:p>
            <a:pPr eaLnBrk="1" hangingPunct="1"/>
            <a:r>
              <a:rPr lang="en-US" altLang="en-US" smtClean="0"/>
              <a:t>Multiple Regression as a sequence of GLMs in SPSS</a:t>
            </a:r>
          </a:p>
        </p:txBody>
      </p:sp>
      <p:pic>
        <p:nvPicPr>
          <p:cNvPr id="307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3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7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Text Box 7"/>
          <p:cNvSpPr txBox="1">
            <a:spLocks noChangeArrowheads="1"/>
          </p:cNvSpPr>
          <p:nvPr/>
        </p:nvSpPr>
        <p:spPr bwMode="auto">
          <a:xfrm>
            <a:off x="914400" y="4876800"/>
            <a:ext cx="7239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Use ‘Enter’ and ‘Blocks’ to create a sequence of models for comparison.</a:t>
            </a:r>
          </a:p>
        </p:txBody>
      </p:sp>
      <p:sp>
        <p:nvSpPr>
          <p:cNvPr id="30729" name="Text Box 8"/>
          <p:cNvSpPr txBox="1">
            <a:spLocks noChangeArrowheads="1"/>
          </p:cNvSpPr>
          <p:nvPr/>
        </p:nvSpPr>
        <p:spPr bwMode="auto">
          <a:xfrm>
            <a:off x="304800" y="23622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1</a:t>
            </a:r>
          </a:p>
        </p:txBody>
      </p:sp>
      <p:sp>
        <p:nvSpPr>
          <p:cNvPr id="30730" name="Text Box 9"/>
          <p:cNvSpPr txBox="1">
            <a:spLocks noChangeArrowheads="1"/>
          </p:cNvSpPr>
          <p:nvPr/>
        </p:nvSpPr>
        <p:spPr bwMode="auto">
          <a:xfrm>
            <a:off x="4648200" y="24384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174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174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6BE7076-7423-49F1-A631-73EC857517B0}" type="slidenum">
              <a:rPr lang="en-GB" altLang="en-US" sz="1000" smtClean="0"/>
              <a:pPr>
                <a:spcBef>
                  <a:spcPct val="0"/>
                </a:spcBef>
                <a:buClrTx/>
                <a:buSzTx/>
                <a:buFontTx/>
                <a:buNone/>
              </a:pPr>
              <a:t>26</a:t>
            </a:fld>
            <a:endParaRPr lang="en-GB" altLang="en-US" sz="1000" smtClean="0">
              <a:latin typeface="Tahoma" panose="020B0604030504040204" pitchFamily="34" charset="0"/>
            </a:endParaRPr>
          </a:p>
        </p:txBody>
      </p:sp>
      <p:sp>
        <p:nvSpPr>
          <p:cNvPr id="31749" name="Rectangle 2"/>
          <p:cNvSpPr>
            <a:spLocks noGrp="1" noChangeArrowheads="1"/>
          </p:cNvSpPr>
          <p:nvPr>
            <p:ph type="title"/>
          </p:nvPr>
        </p:nvSpPr>
        <p:spPr/>
        <p:txBody>
          <a:bodyPr/>
          <a:lstStyle/>
          <a:p>
            <a:pPr eaLnBrk="1" hangingPunct="1"/>
            <a:r>
              <a:rPr lang="en-US" altLang="en-US" smtClean="0"/>
              <a:t>A sequence of Multiple Regressions in SPSS</a:t>
            </a:r>
          </a:p>
        </p:txBody>
      </p:sp>
      <p:pic>
        <p:nvPicPr>
          <p:cNvPr id="317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038600"/>
            <a:ext cx="451643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981200"/>
            <a:ext cx="4572000"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27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27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FA6C4BF-16EA-4170-83A7-4C2A84F48C2A}" type="slidenum">
              <a:rPr lang="en-GB" altLang="en-US" sz="1000" smtClean="0"/>
              <a:pPr>
                <a:spcBef>
                  <a:spcPct val="0"/>
                </a:spcBef>
                <a:buClrTx/>
                <a:buSzTx/>
                <a:buFontTx/>
                <a:buNone/>
              </a:pPr>
              <a:t>27</a:t>
            </a:fld>
            <a:endParaRPr lang="en-GB" altLang="en-US" sz="1000" smtClean="0">
              <a:latin typeface="Tahoma" panose="020B0604030504040204" pitchFamily="34" charset="0"/>
            </a:endParaRPr>
          </a:p>
        </p:txBody>
      </p:sp>
      <p:sp>
        <p:nvSpPr>
          <p:cNvPr id="32773" name="Rectangle 2"/>
          <p:cNvSpPr>
            <a:spLocks noGrp="1" noChangeArrowheads="1"/>
          </p:cNvSpPr>
          <p:nvPr>
            <p:ph type="title"/>
          </p:nvPr>
        </p:nvSpPr>
        <p:spPr/>
        <p:txBody>
          <a:bodyPr/>
          <a:lstStyle/>
          <a:p>
            <a:pPr eaLnBrk="1" hangingPunct="1"/>
            <a:r>
              <a:rPr lang="en-US" altLang="en-US" smtClean="0"/>
              <a:t>The full set of GLMs</a:t>
            </a:r>
          </a:p>
        </p:txBody>
      </p:sp>
      <p:sp>
        <p:nvSpPr>
          <p:cNvPr id="32774" name="Rectangle 4"/>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32775" name="Rectangle 5"/>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32776" name="Rectangle 6"/>
          <p:cNvSpPr>
            <a:spLocks noChangeArrowheads="1"/>
          </p:cNvSpPr>
          <p:nvPr/>
        </p:nvSpPr>
        <p:spPr bwMode="auto">
          <a:xfrm>
            <a:off x="1905000" y="32766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NART</a:t>
            </a:r>
          </a:p>
          <a:p>
            <a:pPr algn="ctr" eaLnBrk="1" hangingPunct="1">
              <a:spcBef>
                <a:spcPct val="0"/>
              </a:spcBef>
              <a:buClrTx/>
              <a:buSzTx/>
              <a:buFontTx/>
              <a:buNone/>
            </a:pPr>
            <a:r>
              <a:rPr lang="en-US" altLang="en-US" sz="1200">
                <a:latin typeface="Arial" panose="020B0604020202020204" pitchFamily="34" charset="0"/>
              </a:rPr>
              <a:t>RSS = 7281.</a:t>
            </a:r>
            <a:endParaRPr lang="en-US" altLang="en-US" sz="2400"/>
          </a:p>
        </p:txBody>
      </p:sp>
      <p:sp>
        <p:nvSpPr>
          <p:cNvPr id="32777" name="Rectangle 7"/>
          <p:cNvSpPr>
            <a:spLocks noChangeArrowheads="1"/>
          </p:cNvSpPr>
          <p:nvPr/>
        </p:nvSpPr>
        <p:spPr bwMode="auto">
          <a:xfrm>
            <a:off x="3657600" y="49530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BD+NART</a:t>
            </a:r>
          </a:p>
          <a:p>
            <a:pPr algn="ctr" eaLnBrk="1" hangingPunct="1">
              <a:spcBef>
                <a:spcPct val="0"/>
              </a:spcBef>
              <a:buClrTx/>
              <a:buSzTx/>
              <a:buFontTx/>
              <a:buNone/>
            </a:pPr>
            <a:r>
              <a:rPr lang="en-US" altLang="en-US" sz="1200">
                <a:latin typeface="Arial" panose="020B0604020202020204" pitchFamily="34" charset="0"/>
              </a:rPr>
              <a:t>RSS = 4275.</a:t>
            </a:r>
            <a:endParaRPr lang="en-US" altLang="en-US" sz="2400"/>
          </a:p>
        </p:txBody>
      </p:sp>
      <p:sp>
        <p:nvSpPr>
          <p:cNvPr id="32778" name="Line 11"/>
          <p:cNvSpPr>
            <a:spLocks noChangeShapeType="1"/>
          </p:cNvSpPr>
          <p:nvPr/>
        </p:nvSpPr>
        <p:spPr bwMode="auto">
          <a:xfrm flipH="1">
            <a:off x="3048000" y="2590800"/>
            <a:ext cx="533400" cy="685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79" name="AutoShape 13"/>
          <p:cNvSpPr>
            <a:spLocks noChangeArrowheads="1"/>
          </p:cNvSpPr>
          <p:nvPr/>
        </p:nvSpPr>
        <p:spPr bwMode="auto">
          <a:xfrm>
            <a:off x="1371600" y="1981200"/>
            <a:ext cx="1295400" cy="609600"/>
          </a:xfrm>
          <a:prstGeom prst="wedgeRectCallout">
            <a:avLst>
              <a:gd name="adj1" fmla="val 100366"/>
              <a:gd name="adj2" fmla="val 109898"/>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0" name="Text Box 14"/>
          <p:cNvSpPr txBox="1">
            <a:spLocks noChangeArrowheads="1"/>
          </p:cNvSpPr>
          <p:nvPr/>
        </p:nvSpPr>
        <p:spPr bwMode="auto">
          <a:xfrm>
            <a:off x="1295400" y="2039938"/>
            <a:ext cx="1389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a:t>
            </a:r>
          </a:p>
          <a:p>
            <a:pPr algn="ctr" eaLnBrk="1" hangingPunct="1">
              <a:spcBef>
                <a:spcPct val="0"/>
              </a:spcBef>
              <a:buClrTx/>
              <a:buSzTx/>
              <a:buFontTx/>
              <a:buNone/>
            </a:pPr>
            <a:r>
              <a:rPr lang="en-US" altLang="en-US" sz="1000"/>
              <a:t>Reduction = 3682.</a:t>
            </a:r>
          </a:p>
          <a:p>
            <a:pPr algn="ctr" eaLnBrk="1" hangingPunct="1">
              <a:spcBef>
                <a:spcPct val="0"/>
              </a:spcBef>
              <a:buClrTx/>
              <a:buSzTx/>
              <a:buFontTx/>
              <a:buNone/>
            </a:pPr>
            <a:r>
              <a:rPr lang="en-US" altLang="en-US" sz="1000"/>
              <a:t>df =1</a:t>
            </a:r>
            <a:endParaRPr lang="en-US" altLang="en-US" sz="2400"/>
          </a:p>
        </p:txBody>
      </p:sp>
      <p:sp>
        <p:nvSpPr>
          <p:cNvPr id="32781" name="Text Box 15"/>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32782" name="Line 16"/>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3" name="AutoShape 17"/>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4" name="Line 18"/>
          <p:cNvSpPr>
            <a:spLocks noChangeShapeType="1"/>
          </p:cNvSpPr>
          <p:nvPr/>
        </p:nvSpPr>
        <p:spPr bwMode="auto">
          <a:xfrm>
            <a:off x="3048000" y="3810000"/>
            <a:ext cx="609600" cy="1143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5" name="Line 19"/>
          <p:cNvSpPr>
            <a:spLocks noChangeShapeType="1"/>
          </p:cNvSpPr>
          <p:nvPr/>
        </p:nvSpPr>
        <p:spPr bwMode="auto">
          <a:xfrm flipH="1">
            <a:off x="4800600" y="3886200"/>
            <a:ext cx="457200" cy="1066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6" name="Text Box 20"/>
          <p:cNvSpPr txBox="1">
            <a:spLocks noChangeArrowheads="1"/>
          </p:cNvSpPr>
          <p:nvPr/>
        </p:nvSpPr>
        <p:spPr bwMode="auto">
          <a:xfrm>
            <a:off x="6172200" y="45720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 (adj. BD)</a:t>
            </a:r>
          </a:p>
          <a:p>
            <a:pPr algn="ctr" eaLnBrk="1" hangingPunct="1">
              <a:spcBef>
                <a:spcPct val="0"/>
              </a:spcBef>
              <a:buClrTx/>
              <a:buSzTx/>
              <a:buFontTx/>
              <a:buNone/>
            </a:pPr>
            <a:r>
              <a:rPr lang="en-US" altLang="en-US" sz="1000"/>
              <a:t>Reduction = 956.</a:t>
            </a:r>
          </a:p>
          <a:p>
            <a:pPr algn="ctr" eaLnBrk="1" hangingPunct="1">
              <a:spcBef>
                <a:spcPct val="0"/>
              </a:spcBef>
              <a:buClrTx/>
              <a:buSzTx/>
              <a:buFontTx/>
              <a:buNone/>
            </a:pPr>
            <a:r>
              <a:rPr lang="en-US" altLang="en-US" sz="1000"/>
              <a:t>df =1</a:t>
            </a:r>
            <a:endParaRPr lang="en-US" altLang="en-US" sz="2400"/>
          </a:p>
        </p:txBody>
      </p:sp>
      <p:sp>
        <p:nvSpPr>
          <p:cNvPr id="32787" name="Text Box 21"/>
          <p:cNvSpPr txBox="1">
            <a:spLocks noChangeArrowheads="1"/>
          </p:cNvSpPr>
          <p:nvPr/>
        </p:nvSpPr>
        <p:spPr bwMode="auto">
          <a:xfrm>
            <a:off x="1295400" y="4419600"/>
            <a:ext cx="14001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NART)</a:t>
            </a:r>
          </a:p>
          <a:p>
            <a:pPr algn="ctr" eaLnBrk="1" hangingPunct="1">
              <a:spcBef>
                <a:spcPct val="0"/>
              </a:spcBef>
              <a:buClrTx/>
              <a:buSzTx/>
              <a:buFontTx/>
              <a:buNone/>
            </a:pPr>
            <a:r>
              <a:rPr lang="en-US" altLang="en-US" sz="1000"/>
              <a:t>Reduction = 3005.</a:t>
            </a:r>
          </a:p>
          <a:p>
            <a:pPr algn="ctr" eaLnBrk="1" hangingPunct="1">
              <a:spcBef>
                <a:spcPct val="0"/>
              </a:spcBef>
              <a:buClrTx/>
              <a:buSzTx/>
              <a:buFontTx/>
              <a:buNone/>
            </a:pPr>
            <a:r>
              <a:rPr lang="en-US" altLang="en-US" sz="1000"/>
              <a:t>df =1</a:t>
            </a:r>
            <a:endParaRPr lang="en-US" altLang="en-US" sz="2400"/>
          </a:p>
        </p:txBody>
      </p:sp>
      <p:sp>
        <p:nvSpPr>
          <p:cNvPr id="32788" name="AutoShape 23"/>
          <p:cNvSpPr>
            <a:spLocks noChangeArrowheads="1"/>
          </p:cNvSpPr>
          <p:nvPr/>
        </p:nvSpPr>
        <p:spPr bwMode="auto">
          <a:xfrm>
            <a:off x="6096000" y="4495800"/>
            <a:ext cx="1524000" cy="685800"/>
          </a:xfrm>
          <a:prstGeom prst="wedgeRectCallout">
            <a:avLst>
              <a:gd name="adj1" fmla="val -116458"/>
              <a:gd name="adj2" fmla="val -76157"/>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9" name="Line 24"/>
          <p:cNvSpPr>
            <a:spLocks noChangeShapeType="1"/>
          </p:cNvSpPr>
          <p:nvPr/>
        </p:nvSpPr>
        <p:spPr bwMode="auto">
          <a:xfrm>
            <a:off x="4191000" y="2590800"/>
            <a:ext cx="0" cy="2362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90" name="AutoShape 25"/>
          <p:cNvSpPr>
            <a:spLocks noChangeArrowheads="1"/>
          </p:cNvSpPr>
          <p:nvPr/>
        </p:nvSpPr>
        <p:spPr bwMode="auto">
          <a:xfrm>
            <a:off x="1295400" y="4419600"/>
            <a:ext cx="1371600" cy="609600"/>
          </a:xfrm>
          <a:prstGeom prst="wedgeRectCallout">
            <a:avLst>
              <a:gd name="adj1" fmla="val 98727"/>
              <a:gd name="adj2" fmla="val -6484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91" name="Text Box 26"/>
          <p:cNvSpPr txBox="1">
            <a:spLocks noChangeArrowheads="1"/>
          </p:cNvSpPr>
          <p:nvPr/>
        </p:nvSpPr>
        <p:spPr bwMode="auto">
          <a:xfrm>
            <a:off x="5257800" y="55626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BD+NART</a:t>
            </a:r>
          </a:p>
          <a:p>
            <a:pPr algn="ctr" eaLnBrk="1" hangingPunct="1">
              <a:spcBef>
                <a:spcPct val="0"/>
              </a:spcBef>
              <a:buClrTx/>
              <a:buSzTx/>
              <a:buFontTx/>
              <a:buNone/>
            </a:pPr>
            <a:r>
              <a:rPr lang="en-US" altLang="en-US" sz="1000"/>
              <a:t>Reduction = 6688.</a:t>
            </a:r>
          </a:p>
          <a:p>
            <a:pPr algn="ctr" eaLnBrk="1" hangingPunct="1">
              <a:spcBef>
                <a:spcPct val="0"/>
              </a:spcBef>
              <a:buClrTx/>
              <a:buSzTx/>
              <a:buFontTx/>
              <a:buNone/>
            </a:pPr>
            <a:r>
              <a:rPr lang="en-US" altLang="en-US" sz="1000"/>
              <a:t>df =2</a:t>
            </a:r>
          </a:p>
        </p:txBody>
      </p:sp>
      <p:sp>
        <p:nvSpPr>
          <p:cNvPr id="32792" name="AutoShape 27"/>
          <p:cNvSpPr>
            <a:spLocks noChangeArrowheads="1"/>
          </p:cNvSpPr>
          <p:nvPr/>
        </p:nvSpPr>
        <p:spPr bwMode="auto">
          <a:xfrm>
            <a:off x="5257800" y="5486400"/>
            <a:ext cx="1295400" cy="685800"/>
          </a:xfrm>
          <a:prstGeom prst="wedgeRectCallout">
            <a:avLst>
              <a:gd name="adj1" fmla="val -131495"/>
              <a:gd name="adj2" fmla="val -357176"/>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37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37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268373C-B393-44D9-A8DA-190B912827B6}" type="slidenum">
              <a:rPr lang="en-GB" altLang="en-US" sz="1000" smtClean="0"/>
              <a:pPr>
                <a:spcBef>
                  <a:spcPct val="0"/>
                </a:spcBef>
                <a:buClrTx/>
                <a:buSzTx/>
                <a:buFontTx/>
                <a:buNone/>
              </a:pPr>
              <a:t>28</a:t>
            </a:fld>
            <a:endParaRPr lang="en-GB" altLang="en-US" sz="1000" smtClean="0">
              <a:latin typeface="Tahoma" panose="020B0604030504040204" pitchFamily="34" charset="0"/>
            </a:endParaRPr>
          </a:p>
        </p:txBody>
      </p:sp>
      <p:sp>
        <p:nvSpPr>
          <p:cNvPr id="33797" name="Rectangle 2"/>
          <p:cNvSpPr>
            <a:spLocks noGrp="1" noChangeArrowheads="1"/>
          </p:cNvSpPr>
          <p:nvPr>
            <p:ph type="title"/>
          </p:nvPr>
        </p:nvSpPr>
        <p:spPr/>
        <p:txBody>
          <a:bodyPr/>
          <a:lstStyle/>
          <a:p>
            <a:pPr eaLnBrk="1" hangingPunct="1"/>
            <a:r>
              <a:rPr lang="en-GB" altLang="en-US" smtClean="0"/>
              <a:t>The two Groups t-test as a GLM</a:t>
            </a:r>
          </a:p>
        </p:txBody>
      </p:sp>
      <p:sp>
        <p:nvSpPr>
          <p:cNvPr id="33798" name="Rectangle 6"/>
          <p:cNvSpPr>
            <a:spLocks noGrp="1" noChangeArrowheads="1"/>
          </p:cNvSpPr>
          <p:nvPr>
            <p:ph type="body" idx="1"/>
          </p:nvPr>
        </p:nvSpPr>
        <p:spPr>
          <a:xfrm>
            <a:off x="381000" y="2286000"/>
            <a:ext cx="7772400" cy="4114800"/>
          </a:xfrm>
        </p:spPr>
        <p:txBody>
          <a:bodyPr/>
          <a:lstStyle/>
          <a:p>
            <a:pPr eaLnBrk="1" hangingPunct="1"/>
            <a:r>
              <a:rPr lang="en-US" altLang="en-US" smtClean="0"/>
              <a:t>Two groups of three subjects were tested in two different conditions.</a:t>
            </a:r>
          </a:p>
          <a:p>
            <a:pPr eaLnBrk="1" hangingPunct="1"/>
            <a:r>
              <a:rPr lang="en-US" altLang="en-US" smtClean="0"/>
              <a:t>Expected value in Group 1 is</a:t>
            </a:r>
          </a:p>
          <a:p>
            <a:pPr eaLnBrk="1" hangingPunct="1"/>
            <a:r>
              <a:rPr lang="en-US" altLang="en-US" smtClean="0"/>
              <a:t>Expected value in Group 2 is  </a:t>
            </a:r>
          </a:p>
          <a:p>
            <a:pPr eaLnBrk="1" hangingPunct="1"/>
            <a:endParaRPr lang="en-US" altLang="en-US" smtClean="0"/>
          </a:p>
        </p:txBody>
      </p:sp>
      <p:graphicFrame>
        <p:nvGraphicFramePr>
          <p:cNvPr id="33799" name="Object 0"/>
          <p:cNvGraphicFramePr>
            <a:graphicFrameLocks noChangeAspect="1"/>
          </p:cNvGraphicFramePr>
          <p:nvPr/>
        </p:nvGraphicFramePr>
        <p:xfrm>
          <a:off x="7010400" y="3048000"/>
          <a:ext cx="1123950" cy="2057400"/>
        </p:xfrm>
        <a:graphic>
          <a:graphicData uri="http://schemas.openxmlformats.org/presentationml/2006/ole">
            <mc:AlternateContent xmlns:mc="http://schemas.openxmlformats.org/markup-compatibility/2006">
              <mc:Choice xmlns:v="urn:schemas-microsoft-com:vml" Requires="v">
                <p:oleObj spid="_x0000_s33807" name="Equation" r:id="rId3" imgW="749300" imgH="1371600" progId="Equation.DSMT4">
                  <p:embed/>
                </p:oleObj>
              </mc:Choice>
              <mc:Fallback>
                <p:oleObj name="Equation" r:id="rId3" imgW="749300" imgH="13716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048000"/>
                        <a:ext cx="112395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0" name="Object 1"/>
          <p:cNvGraphicFramePr>
            <a:graphicFrameLocks noChangeAspect="1"/>
          </p:cNvGraphicFramePr>
          <p:nvPr/>
        </p:nvGraphicFramePr>
        <p:xfrm>
          <a:off x="5562600" y="3276600"/>
          <a:ext cx="292100" cy="442913"/>
        </p:xfrm>
        <a:graphic>
          <a:graphicData uri="http://schemas.openxmlformats.org/presentationml/2006/ole">
            <mc:AlternateContent xmlns:mc="http://schemas.openxmlformats.org/markup-compatibility/2006">
              <mc:Choice xmlns:v="urn:schemas-microsoft-com:vml" Requires="v">
                <p:oleObj spid="_x0000_s33808" name="Equation" r:id="rId5" imgW="152334" imgH="228501" progId="Equation.DSMT4">
                  <p:embed/>
                </p:oleObj>
              </mc:Choice>
              <mc:Fallback>
                <p:oleObj name="Equation" r:id="rId5" imgW="152334" imgH="228501"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3276600"/>
                        <a:ext cx="2921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1" name="Object 2"/>
          <p:cNvGraphicFramePr>
            <a:graphicFrameLocks noChangeAspect="1"/>
          </p:cNvGraphicFramePr>
          <p:nvPr/>
        </p:nvGraphicFramePr>
        <p:xfrm>
          <a:off x="5562600" y="3810000"/>
          <a:ext cx="914400" cy="457200"/>
        </p:xfrm>
        <a:graphic>
          <a:graphicData uri="http://schemas.openxmlformats.org/presentationml/2006/ole">
            <mc:AlternateContent xmlns:mc="http://schemas.openxmlformats.org/markup-compatibility/2006">
              <mc:Choice xmlns:v="urn:schemas-microsoft-com:vml" Requires="v">
                <p:oleObj spid="_x0000_s33809" name="Equation" r:id="rId7" imgW="457200" imgH="228600" progId="Equation.DSMT4">
                  <p:embed/>
                </p:oleObj>
              </mc:Choice>
              <mc:Fallback>
                <p:oleObj name="Equation" r:id="rId7" imgW="457200" imgH="228600" progId="Equation.DSMT4">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2600" y="3810000"/>
                        <a:ext cx="91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2" name="Object 3"/>
          <p:cNvGraphicFramePr>
            <a:graphicFrameLocks noChangeAspect="1"/>
          </p:cNvGraphicFramePr>
          <p:nvPr/>
        </p:nvGraphicFramePr>
        <p:xfrm>
          <a:off x="400050" y="12700"/>
          <a:ext cx="112713" cy="176213"/>
        </p:xfrm>
        <a:graphic>
          <a:graphicData uri="http://schemas.openxmlformats.org/presentationml/2006/ole">
            <mc:AlternateContent xmlns:mc="http://schemas.openxmlformats.org/markup-compatibility/2006">
              <mc:Choice xmlns:v="urn:schemas-microsoft-com:vml" Requires="v">
                <p:oleObj spid="_x0000_s33810" name="Equation" r:id="rId9" imgW="114102" imgH="177492" progId="Equation.DSMT4">
                  <p:embed/>
                </p:oleObj>
              </mc:Choice>
              <mc:Fallback>
                <p:oleObj name="Equation" r:id="rId9" imgW="114102" imgH="177492"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050" y="12700"/>
                        <a:ext cx="112713" cy="17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48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48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34BD058-A34D-460E-9735-8A0E41A30CC1}" type="slidenum">
              <a:rPr lang="en-GB" altLang="en-US" sz="1000" smtClean="0"/>
              <a:pPr>
                <a:spcBef>
                  <a:spcPct val="0"/>
                </a:spcBef>
                <a:buClrTx/>
                <a:buSzTx/>
                <a:buFontTx/>
                <a:buNone/>
              </a:pPr>
              <a:t>29</a:t>
            </a:fld>
            <a:endParaRPr lang="en-GB" altLang="en-US" sz="1000" smtClean="0">
              <a:latin typeface="Tahoma" panose="020B0604030504040204" pitchFamily="34" charset="0"/>
            </a:endParaRPr>
          </a:p>
        </p:txBody>
      </p:sp>
      <p:sp>
        <p:nvSpPr>
          <p:cNvPr id="34821" name="Rectangle 2"/>
          <p:cNvSpPr>
            <a:spLocks noGrp="1" noChangeArrowheads="1"/>
          </p:cNvSpPr>
          <p:nvPr>
            <p:ph type="title"/>
          </p:nvPr>
        </p:nvSpPr>
        <p:spPr/>
        <p:txBody>
          <a:bodyPr/>
          <a:lstStyle/>
          <a:p>
            <a:pPr eaLnBrk="1" hangingPunct="1"/>
            <a:r>
              <a:rPr lang="en-US" altLang="en-US" smtClean="0"/>
              <a:t>One-way Layout</a:t>
            </a:r>
          </a:p>
        </p:txBody>
      </p:sp>
      <p:sp>
        <p:nvSpPr>
          <p:cNvPr id="34822" name="Rectangle 3"/>
          <p:cNvSpPr>
            <a:spLocks noGrp="1" noChangeArrowheads="1"/>
          </p:cNvSpPr>
          <p:nvPr>
            <p:ph type="body" idx="1"/>
          </p:nvPr>
        </p:nvSpPr>
        <p:spPr/>
        <p:txBody>
          <a:bodyPr/>
          <a:lstStyle/>
          <a:p>
            <a:pPr eaLnBrk="1" hangingPunct="1"/>
            <a:r>
              <a:rPr lang="en-US" altLang="en-US" smtClean="0"/>
              <a:t>Columns are ‘dummy’ or ‘coded’ variable.</a:t>
            </a:r>
          </a:p>
          <a:p>
            <a:pPr eaLnBrk="1" hangingPunct="1"/>
            <a:endParaRPr lang="en-US" altLang="en-US" smtClean="0"/>
          </a:p>
        </p:txBody>
      </p:sp>
      <p:graphicFrame>
        <p:nvGraphicFramePr>
          <p:cNvPr id="34823" name="Object 0"/>
          <p:cNvGraphicFramePr>
            <a:graphicFrameLocks noChangeAspect="1"/>
          </p:cNvGraphicFramePr>
          <p:nvPr/>
        </p:nvGraphicFramePr>
        <p:xfrm>
          <a:off x="6248400" y="2819400"/>
          <a:ext cx="1041400" cy="2057400"/>
        </p:xfrm>
        <a:graphic>
          <a:graphicData uri="http://schemas.openxmlformats.org/presentationml/2006/ole">
            <mc:AlternateContent xmlns:mc="http://schemas.openxmlformats.org/markup-compatibility/2006">
              <mc:Choice xmlns:v="urn:schemas-microsoft-com:vml" Requires="v">
                <p:oleObj spid="_x0000_s34830" name="Equation" r:id="rId3" imgW="1041400" imgH="2057400" progId="Equation.DSMT4">
                  <p:embed/>
                </p:oleObj>
              </mc:Choice>
              <mc:Fallback>
                <p:oleObj name="Equation" r:id="rId3" imgW="1041400" imgH="2057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819400"/>
                        <a:ext cx="10414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4" name="Object 1"/>
          <p:cNvGraphicFramePr>
            <a:graphicFrameLocks noChangeAspect="1"/>
          </p:cNvGraphicFramePr>
          <p:nvPr/>
        </p:nvGraphicFramePr>
        <p:xfrm>
          <a:off x="2514600" y="2743200"/>
          <a:ext cx="990600" cy="2057400"/>
        </p:xfrm>
        <a:graphic>
          <a:graphicData uri="http://schemas.openxmlformats.org/presentationml/2006/ole">
            <mc:AlternateContent xmlns:mc="http://schemas.openxmlformats.org/markup-compatibility/2006">
              <mc:Choice xmlns:v="urn:schemas-microsoft-com:vml" Requires="v">
                <p:oleObj spid="_x0000_s34831" name="Equation" r:id="rId5" imgW="990600" imgH="2057400" progId="Equation.DSMT4">
                  <p:embed/>
                </p:oleObj>
              </mc:Choice>
              <mc:Fallback>
                <p:oleObj name="Equation" r:id="rId5" imgW="990600" imgH="2057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743200"/>
                        <a:ext cx="9906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5" name="Text Box 6"/>
          <p:cNvSpPr txBox="1">
            <a:spLocks noChangeArrowheads="1"/>
          </p:cNvSpPr>
          <p:nvPr/>
        </p:nvSpPr>
        <p:spPr bwMode="auto">
          <a:xfrm>
            <a:off x="327025" y="3040063"/>
            <a:ext cx="19589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600"/>
              <a:t>Alternative ways of representing the levels of a factor</a:t>
            </a:r>
          </a:p>
        </p:txBody>
      </p:sp>
      <p:sp>
        <p:nvSpPr>
          <p:cNvPr id="34826" name="Text Box 7"/>
          <p:cNvSpPr txBox="1">
            <a:spLocks noChangeArrowheads="1"/>
          </p:cNvSpPr>
          <p:nvPr/>
        </p:nvSpPr>
        <p:spPr bwMode="auto">
          <a:xfrm>
            <a:off x="5029200" y="5029200"/>
            <a:ext cx="3810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No ‘grand mean’. </a:t>
            </a:r>
          </a:p>
          <a:p>
            <a:pPr eaLnBrk="1" hangingPunct="1">
              <a:spcBef>
                <a:spcPct val="50000"/>
              </a:spcBef>
              <a:buClrTx/>
              <a:buSzTx/>
              <a:buFontTx/>
              <a:buNone/>
            </a:pPr>
            <a:r>
              <a:rPr lang="en-US" altLang="en-US" sz="1000"/>
              <a:t>Each column represents the mean for that level of the factor.</a:t>
            </a:r>
          </a:p>
        </p:txBody>
      </p:sp>
      <p:sp>
        <p:nvSpPr>
          <p:cNvPr id="34827" name="Text Box 8"/>
          <p:cNvSpPr txBox="1">
            <a:spLocks noChangeArrowheads="1"/>
          </p:cNvSpPr>
          <p:nvPr/>
        </p:nvSpPr>
        <p:spPr bwMode="auto">
          <a:xfrm>
            <a:off x="533400" y="4953000"/>
            <a:ext cx="480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Column 1 represents effect of level 1 of the factor’. </a:t>
            </a:r>
          </a:p>
          <a:p>
            <a:pPr eaLnBrk="1" hangingPunct="1">
              <a:spcBef>
                <a:spcPct val="50000"/>
              </a:spcBef>
              <a:buClrTx/>
              <a:buSzTx/>
              <a:buFontTx/>
              <a:buNone/>
            </a:pPr>
            <a:r>
              <a:rPr lang="en-US" altLang="en-US" sz="1000"/>
              <a:t>Column 2 represents effect of level 2 above that of level 1.</a:t>
            </a:r>
          </a:p>
          <a:p>
            <a:pPr eaLnBrk="1" hangingPunct="1">
              <a:spcBef>
                <a:spcPct val="50000"/>
              </a:spcBef>
              <a:buClrTx/>
              <a:buSzTx/>
              <a:buFontTx/>
              <a:buNone/>
            </a:pPr>
            <a:r>
              <a:rPr lang="en-US" altLang="en-US" sz="1000"/>
              <a:t>Column 3 represents effect of level 3 above that of level 2.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81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81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8A37737-89F4-4C23-86FA-AFDF38B0CA40}" type="slidenum">
              <a:rPr lang="en-GB" altLang="en-US" sz="1000" smtClean="0"/>
              <a:pPr>
                <a:spcBef>
                  <a:spcPct val="0"/>
                </a:spcBef>
                <a:buClrTx/>
                <a:buSzTx/>
                <a:buFontTx/>
                <a:buNone/>
              </a:pPr>
              <a:t>3</a:t>
            </a:fld>
            <a:endParaRPr lang="en-GB" altLang="en-US" sz="1000" smtClean="0">
              <a:latin typeface="Tahoma" panose="020B0604030504040204" pitchFamily="34" charset="0"/>
            </a:endParaRPr>
          </a:p>
        </p:txBody>
      </p:sp>
      <p:sp>
        <p:nvSpPr>
          <p:cNvPr id="8197" name="Rectangle 2"/>
          <p:cNvSpPr>
            <a:spLocks noGrp="1" noChangeArrowheads="1"/>
          </p:cNvSpPr>
          <p:nvPr>
            <p:ph type="title"/>
          </p:nvPr>
        </p:nvSpPr>
        <p:spPr/>
        <p:txBody>
          <a:bodyPr/>
          <a:lstStyle/>
          <a:p>
            <a:pPr eaLnBrk="1" hangingPunct="1"/>
            <a:r>
              <a:rPr lang="en-GB" altLang="en-US" smtClean="0"/>
              <a:t>The General Linear Model</a:t>
            </a:r>
          </a:p>
        </p:txBody>
      </p:sp>
      <p:sp>
        <p:nvSpPr>
          <p:cNvPr id="8198" name="Rectangle 3"/>
          <p:cNvSpPr>
            <a:spLocks noGrp="1" noChangeArrowheads="1"/>
          </p:cNvSpPr>
          <p:nvPr>
            <p:ph type="body" idx="1"/>
          </p:nvPr>
        </p:nvSpPr>
        <p:spPr/>
        <p:txBody>
          <a:bodyPr/>
          <a:lstStyle/>
          <a:p>
            <a:pPr eaLnBrk="1" hangingPunct="1"/>
            <a:r>
              <a:rPr lang="en-GB" altLang="en-US" smtClean="0"/>
              <a:t>A common framework in which we can formulate a wide range of statistical models and experimental designs.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58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58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1809FA9-E501-40CD-BEC7-6DD624506BCC}" type="slidenum">
              <a:rPr lang="en-GB" altLang="en-US" sz="1000" smtClean="0"/>
              <a:pPr>
                <a:spcBef>
                  <a:spcPct val="0"/>
                </a:spcBef>
                <a:buClrTx/>
                <a:buSzTx/>
                <a:buFontTx/>
                <a:buNone/>
              </a:pPr>
              <a:t>30</a:t>
            </a:fld>
            <a:endParaRPr lang="en-GB" altLang="en-US" sz="1000" smtClean="0">
              <a:latin typeface="Tahoma" panose="020B0604030504040204" pitchFamily="34" charset="0"/>
            </a:endParaRPr>
          </a:p>
        </p:txBody>
      </p:sp>
      <p:sp>
        <p:nvSpPr>
          <p:cNvPr id="35845" name="Rectangle 2"/>
          <p:cNvSpPr>
            <a:spLocks noGrp="1" noChangeArrowheads="1"/>
          </p:cNvSpPr>
          <p:nvPr>
            <p:ph type="title"/>
          </p:nvPr>
        </p:nvSpPr>
        <p:spPr/>
        <p:txBody>
          <a:bodyPr/>
          <a:lstStyle/>
          <a:p>
            <a:pPr eaLnBrk="1" hangingPunct="1"/>
            <a:r>
              <a:rPr lang="en-US" altLang="en-US" smtClean="0"/>
              <a:t>Multi-factor Model</a:t>
            </a:r>
          </a:p>
        </p:txBody>
      </p:sp>
      <p:sp>
        <p:nvSpPr>
          <p:cNvPr id="35846" name="Rectangle 3"/>
          <p:cNvSpPr>
            <a:spLocks noGrp="1" noChangeArrowheads="1"/>
          </p:cNvSpPr>
          <p:nvPr>
            <p:ph type="body" idx="1"/>
          </p:nvPr>
        </p:nvSpPr>
        <p:spPr>
          <a:xfrm>
            <a:off x="1182688" y="2017713"/>
            <a:ext cx="4379912" cy="4114800"/>
          </a:xfrm>
        </p:spPr>
        <p:txBody>
          <a:bodyPr/>
          <a:lstStyle/>
          <a:p>
            <a:pPr eaLnBrk="1" hangingPunct="1"/>
            <a:r>
              <a:rPr lang="en-US" altLang="en-US" smtClean="0"/>
              <a:t>Additive (no interaction)</a:t>
            </a:r>
          </a:p>
          <a:p>
            <a:pPr lvl="1" eaLnBrk="1" hangingPunct="1"/>
            <a:r>
              <a:rPr lang="en-US" altLang="en-US" smtClean="0"/>
              <a:t>Factor A has 3 levels</a:t>
            </a:r>
          </a:p>
          <a:p>
            <a:pPr lvl="1" eaLnBrk="1" hangingPunct="1"/>
            <a:r>
              <a:rPr lang="en-US" altLang="en-US" smtClean="0"/>
              <a:t>Factor B has 2 levels</a:t>
            </a:r>
          </a:p>
          <a:p>
            <a:pPr lvl="1" eaLnBrk="1" hangingPunct="1"/>
            <a:r>
              <a:rPr lang="en-US" altLang="en-US" smtClean="0"/>
              <a:t>3 Subjects per group for each of the 3 possible combinations</a:t>
            </a:r>
          </a:p>
          <a:p>
            <a:pPr lvl="3" eaLnBrk="1" hangingPunct="1"/>
            <a:r>
              <a:rPr lang="en-US" altLang="en-US" smtClean="0"/>
              <a:t>Column 1: A1</a:t>
            </a:r>
          </a:p>
          <a:p>
            <a:pPr lvl="3" eaLnBrk="1" hangingPunct="1"/>
            <a:r>
              <a:rPr lang="en-US" altLang="en-US" smtClean="0"/>
              <a:t>Column 2: A2</a:t>
            </a:r>
          </a:p>
          <a:p>
            <a:pPr lvl="3" eaLnBrk="1" hangingPunct="1"/>
            <a:r>
              <a:rPr lang="en-US" altLang="en-US" smtClean="0"/>
              <a:t>Column 3: A3</a:t>
            </a:r>
          </a:p>
          <a:p>
            <a:pPr lvl="3" eaLnBrk="1" hangingPunct="1"/>
            <a:r>
              <a:rPr lang="en-US" altLang="en-US" smtClean="0"/>
              <a:t>Column 4: B1</a:t>
            </a:r>
          </a:p>
          <a:p>
            <a:pPr lvl="3" eaLnBrk="1" hangingPunct="1"/>
            <a:r>
              <a:rPr lang="en-US" altLang="en-US" smtClean="0"/>
              <a:t>Column 5: B2</a:t>
            </a:r>
          </a:p>
        </p:txBody>
      </p:sp>
      <p:graphicFrame>
        <p:nvGraphicFramePr>
          <p:cNvPr id="35847" name="Object 6"/>
          <p:cNvGraphicFramePr>
            <a:graphicFrameLocks noChangeAspect="1"/>
          </p:cNvGraphicFramePr>
          <p:nvPr/>
        </p:nvGraphicFramePr>
        <p:xfrm>
          <a:off x="5791200" y="2057400"/>
          <a:ext cx="1524000" cy="4114800"/>
        </p:xfrm>
        <a:graphic>
          <a:graphicData uri="http://schemas.openxmlformats.org/presentationml/2006/ole">
            <mc:AlternateContent xmlns:mc="http://schemas.openxmlformats.org/markup-compatibility/2006">
              <mc:Choice xmlns:v="urn:schemas-microsoft-com:vml" Requires="v">
                <p:oleObj spid="_x0000_s35851" name="Equation" r:id="rId3" imgW="1524000" imgH="4114800" progId="Equation.DSMT4">
                  <p:embed/>
                </p:oleObj>
              </mc:Choice>
              <mc:Fallback>
                <p:oleObj name="Equation" r:id="rId3" imgW="1524000" imgH="41148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057400"/>
                        <a:ext cx="15240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8" name="Object 7"/>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35852" name="Equation" r:id="rId5" imgW="435285" imgH="677109" progId="Equation.DSMT4">
                  <p:embed/>
                </p:oleObj>
              </mc:Choice>
              <mc:Fallback>
                <p:oleObj name="Equation" r:id="rId5" imgW="435285" imgH="677109"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7CE76A4-1943-47CB-BB88-6851639AC8CC}" type="slidenum">
              <a:rPr lang="en-GB" altLang="en-US" sz="1000" smtClean="0"/>
              <a:pPr>
                <a:spcBef>
                  <a:spcPct val="0"/>
                </a:spcBef>
                <a:buClrTx/>
                <a:buSzTx/>
                <a:buFontTx/>
                <a:buNone/>
              </a:pPr>
              <a:t>31</a:t>
            </a:fld>
            <a:endParaRPr lang="en-GB" altLang="en-US" sz="1000" smtClean="0">
              <a:latin typeface="Tahoma" panose="020B0604030504040204" pitchFamily="34" charset="0"/>
            </a:endParaRPr>
          </a:p>
        </p:txBody>
      </p:sp>
      <p:sp>
        <p:nvSpPr>
          <p:cNvPr id="36869" name="Rectangle 2"/>
          <p:cNvSpPr>
            <a:spLocks noGrp="1" noChangeArrowheads="1"/>
          </p:cNvSpPr>
          <p:nvPr>
            <p:ph type="title"/>
          </p:nvPr>
        </p:nvSpPr>
        <p:spPr/>
        <p:txBody>
          <a:bodyPr/>
          <a:lstStyle/>
          <a:p>
            <a:pPr eaLnBrk="1" hangingPunct="1"/>
            <a:r>
              <a:rPr lang="en-US" altLang="en-US" smtClean="0"/>
              <a:t>Multi-factor Model</a:t>
            </a:r>
          </a:p>
        </p:txBody>
      </p:sp>
      <p:sp>
        <p:nvSpPr>
          <p:cNvPr id="36870" name="Rectangle 3"/>
          <p:cNvSpPr>
            <a:spLocks noGrp="1" noChangeArrowheads="1"/>
          </p:cNvSpPr>
          <p:nvPr>
            <p:ph type="body" idx="1"/>
          </p:nvPr>
        </p:nvSpPr>
        <p:spPr>
          <a:xfrm>
            <a:off x="304800" y="2133600"/>
            <a:ext cx="4572000" cy="4114800"/>
          </a:xfrm>
        </p:spPr>
        <p:txBody>
          <a:bodyPr/>
          <a:lstStyle/>
          <a:p>
            <a:pPr eaLnBrk="1" hangingPunct="1"/>
            <a:r>
              <a:rPr lang="en-US" altLang="en-US" smtClean="0"/>
              <a:t>Non-additive (interaction)</a:t>
            </a:r>
          </a:p>
          <a:p>
            <a:pPr lvl="1" eaLnBrk="1" hangingPunct="1"/>
            <a:r>
              <a:rPr lang="en-US" altLang="en-US" sz="1800" smtClean="0"/>
              <a:t>Model now includes parameters to express combined effect of A and of B on top of the separate additive effects.</a:t>
            </a:r>
          </a:p>
          <a:p>
            <a:pPr lvl="4" eaLnBrk="1" hangingPunct="1"/>
            <a:r>
              <a:rPr lang="en-US" altLang="en-US" sz="1000" smtClean="0"/>
              <a:t>Column 1: A1</a:t>
            </a:r>
          </a:p>
          <a:p>
            <a:pPr lvl="4" eaLnBrk="1" hangingPunct="1"/>
            <a:r>
              <a:rPr lang="en-US" altLang="en-US" sz="1000" smtClean="0"/>
              <a:t>Column 2: A2</a:t>
            </a:r>
          </a:p>
          <a:p>
            <a:pPr lvl="4" eaLnBrk="1" hangingPunct="1"/>
            <a:r>
              <a:rPr lang="en-US" altLang="en-US" sz="1000" smtClean="0"/>
              <a:t>Column 3: A3</a:t>
            </a:r>
          </a:p>
          <a:p>
            <a:pPr lvl="4" eaLnBrk="1" hangingPunct="1"/>
            <a:r>
              <a:rPr lang="en-US" altLang="en-US" sz="1000" smtClean="0"/>
              <a:t>Column 4: B1</a:t>
            </a:r>
          </a:p>
          <a:p>
            <a:pPr lvl="4" eaLnBrk="1" hangingPunct="1"/>
            <a:r>
              <a:rPr lang="en-US" altLang="en-US" sz="1000" smtClean="0"/>
              <a:t>Column 5: B2</a:t>
            </a:r>
          </a:p>
          <a:p>
            <a:pPr lvl="4" eaLnBrk="1" hangingPunct="1"/>
            <a:r>
              <a:rPr lang="en-US" altLang="en-US" sz="1000" smtClean="0"/>
              <a:t>Column 6: A1B1</a:t>
            </a:r>
          </a:p>
          <a:p>
            <a:pPr lvl="4" eaLnBrk="1" hangingPunct="1"/>
            <a:r>
              <a:rPr lang="en-US" altLang="en-US" sz="1000" smtClean="0"/>
              <a:t>Column 7: A1B2</a:t>
            </a:r>
          </a:p>
          <a:p>
            <a:pPr lvl="4" eaLnBrk="1" hangingPunct="1"/>
            <a:r>
              <a:rPr lang="en-US" altLang="en-US" sz="1000" smtClean="0"/>
              <a:t>Column 8: A2B1</a:t>
            </a:r>
          </a:p>
          <a:p>
            <a:pPr lvl="4" eaLnBrk="1" hangingPunct="1"/>
            <a:r>
              <a:rPr lang="en-US" altLang="en-US" sz="1000" smtClean="0"/>
              <a:t>Column 9: A2B2</a:t>
            </a:r>
          </a:p>
          <a:p>
            <a:pPr lvl="4" eaLnBrk="1" hangingPunct="1"/>
            <a:r>
              <a:rPr lang="en-US" altLang="en-US" sz="1000" smtClean="0"/>
              <a:t>Column 10: A3B1</a:t>
            </a:r>
          </a:p>
          <a:p>
            <a:pPr lvl="4" eaLnBrk="1" hangingPunct="1"/>
            <a:r>
              <a:rPr lang="en-US" altLang="en-US" sz="1000" smtClean="0"/>
              <a:t>Column 11: A3B2</a:t>
            </a:r>
          </a:p>
          <a:p>
            <a:pPr lvl="4" eaLnBrk="1" hangingPunct="1"/>
            <a:endParaRPr lang="en-US" altLang="en-US" smtClean="0"/>
          </a:p>
          <a:p>
            <a:pPr lvl="4" eaLnBrk="1" hangingPunct="1"/>
            <a:endParaRPr lang="en-US" altLang="en-US" smtClean="0"/>
          </a:p>
        </p:txBody>
      </p:sp>
      <p:graphicFrame>
        <p:nvGraphicFramePr>
          <p:cNvPr id="36871" name="Object 0"/>
          <p:cNvGraphicFramePr>
            <a:graphicFrameLocks noChangeAspect="1"/>
          </p:cNvGraphicFramePr>
          <p:nvPr/>
        </p:nvGraphicFramePr>
        <p:xfrm>
          <a:off x="4876800" y="2057400"/>
          <a:ext cx="2971800" cy="4114800"/>
        </p:xfrm>
        <a:graphic>
          <a:graphicData uri="http://schemas.openxmlformats.org/presentationml/2006/ole">
            <mc:AlternateContent xmlns:mc="http://schemas.openxmlformats.org/markup-compatibility/2006">
              <mc:Choice xmlns:v="urn:schemas-microsoft-com:vml" Requires="v">
                <p:oleObj spid="_x0000_s36873" name="Equation" r:id="rId3" imgW="2971800" imgH="4114800" progId="Equation.DSMT4">
                  <p:embed/>
                </p:oleObj>
              </mc:Choice>
              <mc:Fallback>
                <p:oleObj name="Equation" r:id="rId3" imgW="2971800" imgH="4114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057400"/>
                        <a:ext cx="2971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78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78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A316175-1E7F-4501-82C1-347BA919346F}" type="slidenum">
              <a:rPr lang="en-GB" altLang="en-US" sz="1000" smtClean="0"/>
              <a:pPr>
                <a:spcBef>
                  <a:spcPct val="0"/>
                </a:spcBef>
                <a:buClrTx/>
                <a:buSzTx/>
                <a:buFontTx/>
                <a:buNone/>
              </a:pPr>
              <a:t>32</a:t>
            </a:fld>
            <a:endParaRPr lang="en-GB" altLang="en-US" sz="1000" smtClean="0">
              <a:latin typeface="Tahoma" panose="020B0604030504040204" pitchFamily="34" charset="0"/>
            </a:endParaRPr>
          </a:p>
        </p:txBody>
      </p:sp>
      <p:sp>
        <p:nvSpPr>
          <p:cNvPr id="37893" name="Rectangle 2"/>
          <p:cNvSpPr>
            <a:spLocks noGrp="1" noChangeArrowheads="1"/>
          </p:cNvSpPr>
          <p:nvPr>
            <p:ph type="title"/>
          </p:nvPr>
        </p:nvSpPr>
        <p:spPr/>
        <p:txBody>
          <a:bodyPr/>
          <a:lstStyle/>
          <a:p>
            <a:pPr eaLnBrk="1" hangingPunct="1"/>
            <a:r>
              <a:rPr lang="en-US" altLang="en-US" smtClean="0"/>
              <a:t>Analysis of Covariance (1)</a:t>
            </a:r>
          </a:p>
        </p:txBody>
      </p:sp>
      <p:sp>
        <p:nvSpPr>
          <p:cNvPr id="37894" name="Rectangle 3"/>
          <p:cNvSpPr>
            <a:spLocks noGrp="1" noChangeArrowheads="1"/>
          </p:cNvSpPr>
          <p:nvPr>
            <p:ph type="body" idx="1"/>
          </p:nvPr>
        </p:nvSpPr>
        <p:spPr/>
        <p:txBody>
          <a:bodyPr/>
          <a:lstStyle/>
          <a:p>
            <a:pPr eaLnBrk="1" hangingPunct="1"/>
            <a:r>
              <a:rPr lang="en-US" altLang="en-US" smtClean="0"/>
              <a:t>Common regression</a:t>
            </a:r>
          </a:p>
          <a:p>
            <a:pPr lvl="1" eaLnBrk="1" hangingPunct="1"/>
            <a:r>
              <a:rPr lang="en-US" altLang="en-US" smtClean="0"/>
              <a:t>1 intercept</a:t>
            </a:r>
          </a:p>
          <a:p>
            <a:pPr lvl="1" eaLnBrk="1" hangingPunct="1"/>
            <a:r>
              <a:rPr lang="en-US" altLang="en-US" smtClean="0"/>
              <a:t>1 slope</a:t>
            </a:r>
          </a:p>
        </p:txBody>
      </p:sp>
      <p:graphicFrame>
        <p:nvGraphicFramePr>
          <p:cNvPr id="37895" name="Object 5"/>
          <p:cNvGraphicFramePr>
            <a:graphicFrameLocks noChangeAspect="1"/>
          </p:cNvGraphicFramePr>
          <p:nvPr/>
        </p:nvGraphicFramePr>
        <p:xfrm>
          <a:off x="5486400" y="2209800"/>
          <a:ext cx="749300" cy="2286000"/>
        </p:xfrm>
        <a:graphic>
          <a:graphicData uri="http://schemas.openxmlformats.org/presentationml/2006/ole">
            <mc:AlternateContent xmlns:mc="http://schemas.openxmlformats.org/markup-compatibility/2006">
              <mc:Choice xmlns:v="urn:schemas-microsoft-com:vml" Requires="v">
                <p:oleObj spid="_x0000_s37897" name="Equation" r:id="rId3" imgW="749300" imgH="2286000" progId="Equation.DSMT4">
                  <p:embed/>
                </p:oleObj>
              </mc:Choice>
              <mc:Fallback>
                <p:oleObj name="Equation" r:id="rId3" imgW="749300" imgH="2286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209800"/>
                        <a:ext cx="7493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89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89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B52710A-E7BA-47DC-A275-2166C5E75C63}" type="slidenum">
              <a:rPr lang="en-GB" altLang="en-US" sz="1000" smtClean="0"/>
              <a:pPr>
                <a:spcBef>
                  <a:spcPct val="0"/>
                </a:spcBef>
                <a:buClrTx/>
                <a:buSzTx/>
                <a:buFontTx/>
                <a:buNone/>
              </a:pPr>
              <a:t>33</a:t>
            </a:fld>
            <a:endParaRPr lang="en-GB" altLang="en-US" sz="1000" smtClean="0">
              <a:latin typeface="Tahoma" panose="020B0604030504040204" pitchFamily="34" charset="0"/>
            </a:endParaRPr>
          </a:p>
        </p:txBody>
      </p:sp>
      <p:sp>
        <p:nvSpPr>
          <p:cNvPr id="38917" name="Rectangle 2"/>
          <p:cNvSpPr>
            <a:spLocks noGrp="1" noChangeArrowheads="1"/>
          </p:cNvSpPr>
          <p:nvPr>
            <p:ph type="title"/>
          </p:nvPr>
        </p:nvSpPr>
        <p:spPr/>
        <p:txBody>
          <a:bodyPr/>
          <a:lstStyle/>
          <a:p>
            <a:pPr eaLnBrk="1" hangingPunct="1"/>
            <a:r>
              <a:rPr lang="en-US" altLang="en-US" smtClean="0"/>
              <a:t>Analysis of Covariance (2)</a:t>
            </a:r>
          </a:p>
        </p:txBody>
      </p:sp>
      <p:sp>
        <p:nvSpPr>
          <p:cNvPr id="38918" name="Rectangle 3"/>
          <p:cNvSpPr>
            <a:spLocks noGrp="1" noChangeArrowheads="1"/>
          </p:cNvSpPr>
          <p:nvPr>
            <p:ph type="body" idx="1"/>
          </p:nvPr>
        </p:nvSpPr>
        <p:spPr/>
        <p:txBody>
          <a:bodyPr/>
          <a:lstStyle/>
          <a:p>
            <a:pPr eaLnBrk="1" hangingPunct="1"/>
            <a:r>
              <a:rPr lang="en-US" altLang="en-US" smtClean="0"/>
              <a:t>Parallel regressions</a:t>
            </a:r>
          </a:p>
          <a:p>
            <a:pPr lvl="1" eaLnBrk="1" hangingPunct="1"/>
            <a:r>
              <a:rPr lang="en-US" altLang="en-US" smtClean="0"/>
              <a:t>2 intercepts</a:t>
            </a:r>
          </a:p>
          <a:p>
            <a:pPr lvl="1" eaLnBrk="1" hangingPunct="1"/>
            <a:r>
              <a:rPr lang="en-US" altLang="en-US" smtClean="0"/>
              <a:t>1 slope</a:t>
            </a:r>
          </a:p>
        </p:txBody>
      </p:sp>
      <p:graphicFrame>
        <p:nvGraphicFramePr>
          <p:cNvPr id="38919" name="Object 4"/>
          <p:cNvGraphicFramePr>
            <a:graphicFrameLocks noChangeAspect="1"/>
          </p:cNvGraphicFramePr>
          <p:nvPr/>
        </p:nvGraphicFramePr>
        <p:xfrm>
          <a:off x="5334000" y="2286000"/>
          <a:ext cx="990600" cy="2286000"/>
        </p:xfrm>
        <a:graphic>
          <a:graphicData uri="http://schemas.openxmlformats.org/presentationml/2006/ole">
            <mc:AlternateContent xmlns:mc="http://schemas.openxmlformats.org/markup-compatibility/2006">
              <mc:Choice xmlns:v="urn:schemas-microsoft-com:vml" Requires="v">
                <p:oleObj spid="_x0000_s38921" name="Equation" r:id="rId3" imgW="990600" imgH="2286000" progId="Equation.DSMT4">
                  <p:embed/>
                </p:oleObj>
              </mc:Choice>
              <mc:Fallback>
                <p:oleObj name="Equation" r:id="rId3" imgW="9906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2286000"/>
                        <a:ext cx="9906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99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99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59E75202-D77D-4A5B-818E-5699AD861A58}" type="slidenum">
              <a:rPr lang="en-GB" altLang="en-US" sz="1000" smtClean="0"/>
              <a:pPr>
                <a:spcBef>
                  <a:spcPct val="0"/>
                </a:spcBef>
                <a:buClrTx/>
                <a:buSzTx/>
                <a:buFontTx/>
                <a:buNone/>
              </a:pPr>
              <a:t>34</a:t>
            </a:fld>
            <a:endParaRPr lang="en-GB" altLang="en-US" sz="1000" smtClean="0">
              <a:latin typeface="Tahoma" panose="020B0604030504040204" pitchFamily="34" charset="0"/>
            </a:endParaRPr>
          </a:p>
        </p:txBody>
      </p:sp>
      <p:sp>
        <p:nvSpPr>
          <p:cNvPr id="39941" name="Rectangle 2"/>
          <p:cNvSpPr>
            <a:spLocks noGrp="1" noChangeArrowheads="1"/>
          </p:cNvSpPr>
          <p:nvPr>
            <p:ph type="title"/>
          </p:nvPr>
        </p:nvSpPr>
        <p:spPr/>
        <p:txBody>
          <a:bodyPr/>
          <a:lstStyle/>
          <a:p>
            <a:pPr eaLnBrk="1" hangingPunct="1"/>
            <a:r>
              <a:rPr lang="en-US" altLang="en-US" smtClean="0"/>
              <a:t>Analysis of Covariance (3)</a:t>
            </a:r>
          </a:p>
        </p:txBody>
      </p:sp>
      <p:sp>
        <p:nvSpPr>
          <p:cNvPr id="39942" name="Rectangle 3"/>
          <p:cNvSpPr>
            <a:spLocks noGrp="1" noChangeArrowheads="1"/>
          </p:cNvSpPr>
          <p:nvPr>
            <p:ph type="body" idx="1"/>
          </p:nvPr>
        </p:nvSpPr>
        <p:spPr/>
        <p:txBody>
          <a:bodyPr/>
          <a:lstStyle/>
          <a:p>
            <a:pPr eaLnBrk="1" hangingPunct="1"/>
            <a:r>
              <a:rPr lang="en-US" altLang="en-US" smtClean="0"/>
              <a:t>Non-parallel regressions</a:t>
            </a:r>
          </a:p>
          <a:p>
            <a:pPr lvl="1" eaLnBrk="1" hangingPunct="1"/>
            <a:r>
              <a:rPr lang="en-US" altLang="en-US" smtClean="0"/>
              <a:t>2 intercepts</a:t>
            </a:r>
          </a:p>
          <a:p>
            <a:pPr lvl="1" eaLnBrk="1" hangingPunct="1"/>
            <a:r>
              <a:rPr lang="en-US" altLang="en-US" smtClean="0"/>
              <a:t>2 slopes</a:t>
            </a:r>
          </a:p>
        </p:txBody>
      </p:sp>
      <p:graphicFrame>
        <p:nvGraphicFramePr>
          <p:cNvPr id="39943" name="Object 4"/>
          <p:cNvGraphicFramePr>
            <a:graphicFrameLocks noChangeAspect="1"/>
          </p:cNvGraphicFramePr>
          <p:nvPr/>
        </p:nvGraphicFramePr>
        <p:xfrm>
          <a:off x="5791200" y="2438400"/>
          <a:ext cx="1206500" cy="2286000"/>
        </p:xfrm>
        <a:graphic>
          <a:graphicData uri="http://schemas.openxmlformats.org/presentationml/2006/ole">
            <mc:AlternateContent xmlns:mc="http://schemas.openxmlformats.org/markup-compatibility/2006">
              <mc:Choice xmlns:v="urn:schemas-microsoft-com:vml" Requires="v">
                <p:oleObj spid="_x0000_s39945" name="Equation" r:id="rId3" imgW="1206500" imgH="2286000" progId="Equation.DSMT4">
                  <p:embed/>
                </p:oleObj>
              </mc:Choice>
              <mc:Fallback>
                <p:oleObj name="Equation" r:id="rId3" imgW="12065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438400"/>
                        <a:ext cx="12065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09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5C725-45E3-4D7C-BF2D-A8E5013FC0F2}" type="slidenum">
              <a:rPr lang="en-GB" altLang="en-US" sz="1000" smtClean="0"/>
              <a:pPr>
                <a:spcBef>
                  <a:spcPct val="0"/>
                </a:spcBef>
                <a:buClrTx/>
                <a:buSzTx/>
                <a:buFontTx/>
                <a:buNone/>
              </a:pPr>
              <a:t>35</a:t>
            </a:fld>
            <a:endParaRPr lang="en-GB" altLang="en-US" sz="1000" smtClean="0">
              <a:latin typeface="Tahoma" panose="020B0604030504040204" pitchFamily="34" charset="0"/>
            </a:endParaRPr>
          </a:p>
        </p:txBody>
      </p:sp>
      <p:sp>
        <p:nvSpPr>
          <p:cNvPr id="40965" name="Rectangle 2"/>
          <p:cNvSpPr>
            <a:spLocks noGrp="1" noChangeArrowheads="1"/>
          </p:cNvSpPr>
          <p:nvPr>
            <p:ph type="title"/>
          </p:nvPr>
        </p:nvSpPr>
        <p:spPr/>
        <p:txBody>
          <a:bodyPr/>
          <a:lstStyle/>
          <a:p>
            <a:pPr eaLnBrk="1" hangingPunct="1"/>
            <a:r>
              <a:rPr lang="en-US" altLang="en-US" smtClean="0"/>
              <a:t>An ANCOVA Example</a:t>
            </a:r>
          </a:p>
        </p:txBody>
      </p:sp>
      <p:graphicFrame>
        <p:nvGraphicFramePr>
          <p:cNvPr id="40966" name="Object 10"/>
          <p:cNvGraphicFramePr>
            <a:graphicFrameLocks noChangeAspect="1"/>
          </p:cNvGraphicFramePr>
          <p:nvPr/>
        </p:nvGraphicFramePr>
        <p:xfrm>
          <a:off x="3200400" y="1905000"/>
          <a:ext cx="1928813" cy="4276725"/>
        </p:xfrm>
        <a:graphic>
          <a:graphicData uri="http://schemas.openxmlformats.org/presentationml/2006/ole">
            <mc:AlternateContent xmlns:mc="http://schemas.openxmlformats.org/markup-compatibility/2006">
              <mc:Choice xmlns:v="urn:schemas-microsoft-com:vml" Requires="v">
                <p:oleObj spid="_x0000_s40968" name="Equation" r:id="rId3" imgW="2565400" imgH="5689600" progId="Equation.DSMT4">
                  <p:embed/>
                </p:oleObj>
              </mc:Choice>
              <mc:Fallback>
                <p:oleObj name="Equation" r:id="rId3" imgW="2565400" imgH="56896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905000"/>
                        <a:ext cx="1928813" cy="427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19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19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E96EB01-A09D-4F07-A7CD-E93F04BC2C58}" type="slidenum">
              <a:rPr lang="en-GB" altLang="en-US" sz="1000" smtClean="0"/>
              <a:pPr>
                <a:spcBef>
                  <a:spcPct val="0"/>
                </a:spcBef>
                <a:buClrTx/>
                <a:buSzTx/>
                <a:buFontTx/>
                <a:buNone/>
              </a:pPr>
              <a:t>36</a:t>
            </a:fld>
            <a:endParaRPr lang="en-GB" altLang="en-US" sz="1000" smtClean="0">
              <a:latin typeface="Tahoma" panose="020B0604030504040204" pitchFamily="34" charset="0"/>
            </a:endParaRPr>
          </a:p>
        </p:txBody>
      </p:sp>
      <p:sp>
        <p:nvSpPr>
          <p:cNvPr id="41989" name="Rectangle 2"/>
          <p:cNvSpPr>
            <a:spLocks noGrp="1" noChangeArrowheads="1"/>
          </p:cNvSpPr>
          <p:nvPr>
            <p:ph type="title"/>
          </p:nvPr>
        </p:nvSpPr>
        <p:spPr/>
        <p:txBody>
          <a:bodyPr/>
          <a:lstStyle/>
          <a:p>
            <a:pPr eaLnBrk="1" hangingPunct="1"/>
            <a:r>
              <a:rPr lang="en-US" altLang="en-US" smtClean="0"/>
              <a:t>Sequences of GLMs in ANCOVA</a:t>
            </a:r>
          </a:p>
        </p:txBody>
      </p:sp>
      <p:sp>
        <p:nvSpPr>
          <p:cNvPr id="41990" name="Rectangle 3"/>
          <p:cNvSpPr>
            <a:spLocks noChangeArrowheads="1"/>
          </p:cNvSpPr>
          <p:nvPr/>
        </p:nvSpPr>
        <p:spPr bwMode="auto">
          <a:xfrm>
            <a:off x="3505200" y="1981200"/>
            <a:ext cx="11430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Zero Slope)</a:t>
            </a:r>
            <a:endParaRPr lang="en-US" altLang="en-US" sz="2400">
              <a:latin typeface="Arial" panose="020B0604020202020204" pitchFamily="34" charset="0"/>
            </a:endParaRPr>
          </a:p>
        </p:txBody>
      </p:sp>
      <p:sp>
        <p:nvSpPr>
          <p:cNvPr id="41991" name="Rectangle 4"/>
          <p:cNvSpPr>
            <a:spLocks noChangeArrowheads="1"/>
          </p:cNvSpPr>
          <p:nvPr/>
        </p:nvSpPr>
        <p:spPr bwMode="auto">
          <a:xfrm>
            <a:off x="1676400" y="2971800"/>
            <a:ext cx="11430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Zero Slope)</a:t>
            </a:r>
          </a:p>
        </p:txBody>
      </p:sp>
      <p:sp>
        <p:nvSpPr>
          <p:cNvPr id="41992" name="Rectangle 5"/>
          <p:cNvSpPr>
            <a:spLocks noChangeArrowheads="1"/>
          </p:cNvSpPr>
          <p:nvPr/>
        </p:nvSpPr>
        <p:spPr bwMode="auto">
          <a:xfrm>
            <a:off x="5410200" y="2895600"/>
            <a:ext cx="11430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3" name="Rectangle 6"/>
          <p:cNvSpPr>
            <a:spLocks noChangeArrowheads="1"/>
          </p:cNvSpPr>
          <p:nvPr/>
        </p:nvSpPr>
        <p:spPr bwMode="auto">
          <a:xfrm>
            <a:off x="3505200" y="3962400"/>
            <a:ext cx="12954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4" name="Rectangle 7"/>
          <p:cNvSpPr>
            <a:spLocks noChangeArrowheads="1"/>
          </p:cNvSpPr>
          <p:nvPr/>
        </p:nvSpPr>
        <p:spPr bwMode="auto">
          <a:xfrm>
            <a:off x="3124200" y="5334000"/>
            <a:ext cx="27432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 + STRATEGY x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Two Slopes)</a:t>
            </a:r>
            <a:endParaRPr lang="en-US" altLang="en-US" sz="2400">
              <a:latin typeface="Arial" panose="020B0604020202020204" pitchFamily="34" charset="0"/>
            </a:endParaRPr>
          </a:p>
        </p:txBody>
      </p:sp>
      <p:sp>
        <p:nvSpPr>
          <p:cNvPr id="41995" name="Line 9"/>
          <p:cNvSpPr>
            <a:spLocks noChangeShapeType="1"/>
          </p:cNvSpPr>
          <p:nvPr/>
        </p:nvSpPr>
        <p:spPr bwMode="auto">
          <a:xfrm flipH="1">
            <a:off x="2819400" y="2819400"/>
            <a:ext cx="609600" cy="1524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6" name="Line 11"/>
          <p:cNvSpPr>
            <a:spLocks noChangeShapeType="1"/>
          </p:cNvSpPr>
          <p:nvPr/>
        </p:nvSpPr>
        <p:spPr bwMode="auto">
          <a:xfrm>
            <a:off x="4648200" y="2819400"/>
            <a:ext cx="762000" cy="76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7" name="Line 12"/>
          <p:cNvSpPr>
            <a:spLocks noChangeShapeType="1"/>
          </p:cNvSpPr>
          <p:nvPr/>
        </p:nvSpPr>
        <p:spPr bwMode="auto">
          <a:xfrm flipH="1">
            <a:off x="4800600" y="3581400"/>
            <a:ext cx="609600" cy="381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8" name="Line 13"/>
          <p:cNvSpPr>
            <a:spLocks noChangeShapeType="1"/>
          </p:cNvSpPr>
          <p:nvPr/>
        </p:nvSpPr>
        <p:spPr bwMode="auto">
          <a:xfrm>
            <a:off x="2819400" y="3733800"/>
            <a:ext cx="685800" cy="228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9" name="Line 14"/>
          <p:cNvSpPr>
            <a:spLocks noChangeShapeType="1"/>
          </p:cNvSpPr>
          <p:nvPr/>
        </p:nvSpPr>
        <p:spPr bwMode="auto">
          <a:xfrm>
            <a:off x="4191000" y="4800600"/>
            <a:ext cx="0" cy="609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2000" name="Text Box 15"/>
          <p:cNvSpPr txBox="1">
            <a:spLocks noChangeArrowheads="1"/>
          </p:cNvSpPr>
          <p:nvPr/>
        </p:nvSpPr>
        <p:spPr bwMode="auto">
          <a:xfrm>
            <a:off x="6477000" y="2133600"/>
            <a:ext cx="8223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(unadj.)</a:t>
            </a:r>
          </a:p>
        </p:txBody>
      </p:sp>
      <p:sp>
        <p:nvSpPr>
          <p:cNvPr id="42001" name="AutoShape 16"/>
          <p:cNvSpPr>
            <a:spLocks noChangeArrowheads="1"/>
          </p:cNvSpPr>
          <p:nvPr/>
        </p:nvSpPr>
        <p:spPr bwMode="auto">
          <a:xfrm>
            <a:off x="6172200" y="1981200"/>
            <a:ext cx="1371600" cy="533400"/>
          </a:xfrm>
          <a:prstGeom prst="wedgeRectCallout">
            <a:avLst>
              <a:gd name="adj1" fmla="val -141667"/>
              <a:gd name="adj2" fmla="val 11071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2" name="Text Box 17"/>
          <p:cNvSpPr txBox="1">
            <a:spLocks noChangeArrowheads="1"/>
          </p:cNvSpPr>
          <p:nvPr/>
        </p:nvSpPr>
        <p:spPr bwMode="auto">
          <a:xfrm>
            <a:off x="1322388" y="4419600"/>
            <a:ext cx="1379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STRATEGY)</a:t>
            </a:r>
          </a:p>
        </p:txBody>
      </p:sp>
      <p:sp>
        <p:nvSpPr>
          <p:cNvPr id="42003" name="Text Box 18"/>
          <p:cNvSpPr txBox="1">
            <a:spLocks noChangeArrowheads="1"/>
          </p:cNvSpPr>
          <p:nvPr/>
        </p:nvSpPr>
        <p:spPr bwMode="auto">
          <a:xfrm>
            <a:off x="5562600" y="43434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(adj. BD)</a:t>
            </a:r>
          </a:p>
        </p:txBody>
      </p:sp>
      <p:sp>
        <p:nvSpPr>
          <p:cNvPr id="42004" name="Text Box 19"/>
          <p:cNvSpPr txBox="1">
            <a:spLocks noChangeArrowheads="1"/>
          </p:cNvSpPr>
          <p:nvPr/>
        </p:nvSpPr>
        <p:spPr bwMode="auto">
          <a:xfrm>
            <a:off x="1812925" y="2514600"/>
            <a:ext cx="1314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(unadj.)</a:t>
            </a:r>
          </a:p>
        </p:txBody>
      </p:sp>
      <p:sp>
        <p:nvSpPr>
          <p:cNvPr id="42005" name="Text Box 20"/>
          <p:cNvSpPr txBox="1">
            <a:spLocks noChangeArrowheads="1"/>
          </p:cNvSpPr>
          <p:nvPr/>
        </p:nvSpPr>
        <p:spPr bwMode="auto">
          <a:xfrm>
            <a:off x="4953000" y="49530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Heterogeneity of regression on BD</a:t>
            </a:r>
          </a:p>
        </p:txBody>
      </p:sp>
      <p:sp>
        <p:nvSpPr>
          <p:cNvPr id="42006" name="AutoShape 21"/>
          <p:cNvSpPr>
            <a:spLocks noChangeArrowheads="1"/>
          </p:cNvSpPr>
          <p:nvPr/>
        </p:nvSpPr>
        <p:spPr bwMode="auto">
          <a:xfrm>
            <a:off x="5943600" y="4343400"/>
            <a:ext cx="1295400" cy="228600"/>
          </a:xfrm>
          <a:prstGeom prst="wedgeRectCallout">
            <a:avLst>
              <a:gd name="adj1" fmla="val -105269"/>
              <a:gd name="adj2" fmla="val -33958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7" name="AutoShape 22"/>
          <p:cNvSpPr>
            <a:spLocks noChangeArrowheads="1"/>
          </p:cNvSpPr>
          <p:nvPr/>
        </p:nvSpPr>
        <p:spPr bwMode="auto">
          <a:xfrm>
            <a:off x="5029200" y="4953000"/>
            <a:ext cx="1981200" cy="228600"/>
          </a:xfrm>
          <a:prstGeom prst="wedgeRectCallout">
            <a:avLst>
              <a:gd name="adj1" fmla="val -92227"/>
              <a:gd name="adj2" fmla="val -26389"/>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8" name="AutoShape 23"/>
          <p:cNvSpPr>
            <a:spLocks noChangeArrowheads="1"/>
          </p:cNvSpPr>
          <p:nvPr/>
        </p:nvSpPr>
        <p:spPr bwMode="auto">
          <a:xfrm>
            <a:off x="1371600" y="4419600"/>
            <a:ext cx="1371600" cy="304800"/>
          </a:xfrm>
          <a:prstGeom prst="wedgeRectCallout">
            <a:avLst>
              <a:gd name="adj1" fmla="val 83912"/>
              <a:gd name="adj2" fmla="val -23229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9" name="AutoShape 24"/>
          <p:cNvSpPr>
            <a:spLocks noChangeArrowheads="1"/>
          </p:cNvSpPr>
          <p:nvPr/>
        </p:nvSpPr>
        <p:spPr bwMode="auto">
          <a:xfrm>
            <a:off x="1828800" y="2514600"/>
            <a:ext cx="1295400" cy="228600"/>
          </a:xfrm>
          <a:prstGeom prst="wedgeRectCallout">
            <a:avLst>
              <a:gd name="adj1" fmla="val 53676"/>
              <a:gd name="adj2" fmla="val 98611"/>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30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30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8A4A20F7-203B-432A-B9E2-8082624B26DB}" type="slidenum">
              <a:rPr lang="en-GB" altLang="en-US" sz="1000" smtClean="0"/>
              <a:pPr>
                <a:spcBef>
                  <a:spcPct val="0"/>
                </a:spcBef>
                <a:buClrTx/>
                <a:buSzTx/>
                <a:buFontTx/>
                <a:buNone/>
              </a:pPr>
              <a:t>37</a:t>
            </a:fld>
            <a:endParaRPr lang="en-GB" altLang="en-US" sz="1000" smtClean="0">
              <a:latin typeface="Tahoma" panose="020B0604030504040204" pitchFamily="34" charset="0"/>
            </a:endParaRPr>
          </a:p>
        </p:txBody>
      </p:sp>
      <p:sp>
        <p:nvSpPr>
          <p:cNvPr id="43013" name="Rectangle 1026"/>
          <p:cNvSpPr>
            <a:spLocks noGrp="1" noChangeArrowheads="1"/>
          </p:cNvSpPr>
          <p:nvPr>
            <p:ph type="title"/>
          </p:nvPr>
        </p:nvSpPr>
        <p:spPr/>
        <p:txBody>
          <a:bodyPr/>
          <a:lstStyle/>
          <a:p>
            <a:pPr eaLnBrk="1" hangingPunct="1"/>
            <a:r>
              <a:rPr lang="en-US" altLang="en-US" smtClean="0"/>
              <a:t>Types of Sums of Squares: I</a:t>
            </a:r>
          </a:p>
        </p:txBody>
      </p:sp>
      <p:sp>
        <p:nvSpPr>
          <p:cNvPr id="43014" name="Rectangle 1027"/>
          <p:cNvSpPr>
            <a:spLocks noGrp="1" noChangeArrowheads="1"/>
          </p:cNvSpPr>
          <p:nvPr>
            <p:ph type="body" idx="1"/>
          </p:nvPr>
        </p:nvSpPr>
        <p:spPr/>
        <p:txBody>
          <a:bodyPr/>
          <a:lstStyle/>
          <a:p>
            <a:pPr eaLnBrk="1" hangingPunct="1"/>
            <a:r>
              <a:rPr lang="en-US" altLang="en-US" smtClean="0"/>
              <a:t>SPSS Terminology</a:t>
            </a:r>
          </a:p>
          <a:p>
            <a:pPr lvl="1" eaLnBrk="1" hangingPunct="1"/>
            <a:r>
              <a:rPr lang="en-US" altLang="en-US" smtClean="0"/>
              <a:t>Type I: Sequential</a:t>
            </a:r>
          </a:p>
          <a:p>
            <a:pPr lvl="2" eaLnBrk="1" hangingPunct="1"/>
            <a:r>
              <a:rPr lang="en-US" altLang="en-US" smtClean="0"/>
              <a:t>A sequence of models, each nested in the next, is fitted and the Additional Sum of Squares for each step in the sequence can be used to test the explanatory contribution of each additional set of variables.</a:t>
            </a:r>
          </a:p>
          <a:p>
            <a:pPr lvl="2" eaLnBrk="1" hangingPunct="1"/>
            <a:r>
              <a:rPr lang="en-US" altLang="en-US" smtClean="0"/>
              <a:t>Confusingly also known as ‘hierarchical’</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40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40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D5B19A4-CFCB-47B5-B6EB-13552392B3A8}" type="slidenum">
              <a:rPr lang="en-GB" altLang="en-US" sz="1000" smtClean="0"/>
              <a:pPr>
                <a:spcBef>
                  <a:spcPct val="0"/>
                </a:spcBef>
                <a:buClrTx/>
                <a:buSzTx/>
                <a:buFontTx/>
                <a:buNone/>
              </a:pPr>
              <a:t>38</a:t>
            </a:fld>
            <a:endParaRPr lang="en-GB" altLang="en-US" sz="1000" smtClean="0">
              <a:latin typeface="Tahoma" panose="020B0604030504040204" pitchFamily="34" charset="0"/>
            </a:endParaRPr>
          </a:p>
        </p:txBody>
      </p:sp>
      <p:sp>
        <p:nvSpPr>
          <p:cNvPr id="44037" name="Rectangle 2"/>
          <p:cNvSpPr>
            <a:spLocks noGrp="1" noChangeArrowheads="1"/>
          </p:cNvSpPr>
          <p:nvPr>
            <p:ph type="title"/>
          </p:nvPr>
        </p:nvSpPr>
        <p:spPr/>
        <p:txBody>
          <a:bodyPr/>
          <a:lstStyle/>
          <a:p>
            <a:pPr eaLnBrk="1" hangingPunct="1"/>
            <a:r>
              <a:rPr lang="en-US" altLang="en-US" smtClean="0"/>
              <a:t>Types of Sums of Squares: II</a:t>
            </a:r>
          </a:p>
        </p:txBody>
      </p:sp>
      <p:sp>
        <p:nvSpPr>
          <p:cNvPr id="44038" name="Rectangle 3"/>
          <p:cNvSpPr>
            <a:spLocks noGrp="1" noChangeArrowheads="1"/>
          </p:cNvSpPr>
          <p:nvPr>
            <p:ph type="body" idx="1"/>
          </p:nvPr>
        </p:nvSpPr>
        <p:spPr/>
        <p:txBody>
          <a:bodyPr/>
          <a:lstStyle/>
          <a:p>
            <a:pPr lvl="1" eaLnBrk="1" hangingPunct="1"/>
            <a:r>
              <a:rPr lang="en-US" altLang="en-US" smtClean="0"/>
              <a:t>Type II: Hierarchical</a:t>
            </a:r>
          </a:p>
          <a:p>
            <a:pPr lvl="2" eaLnBrk="1" hangingPunct="1"/>
            <a:r>
              <a:rPr lang="en-US" altLang="en-US" smtClean="0"/>
              <a:t>This is intended for multifactorial designs and each source of variability (main effect, 2nd-order interaction, 3-way interaction …) is adjusted for the contribution of terms of the same or lower order</a:t>
            </a:r>
          </a:p>
          <a:p>
            <a:pPr lvl="2" eaLnBrk="1" hangingPunct="1"/>
            <a:r>
              <a:rPr lang="en-US" altLang="en-US" smtClean="0"/>
              <a:t>E.g. in a two factor design:</a:t>
            </a:r>
          </a:p>
          <a:p>
            <a:pPr lvl="3" eaLnBrk="1" hangingPunct="1"/>
            <a:r>
              <a:rPr lang="en-US" altLang="en-US" smtClean="0"/>
              <a:t>Main effect of A (adjusted from B)</a:t>
            </a:r>
          </a:p>
          <a:p>
            <a:pPr lvl="3" eaLnBrk="1" hangingPunct="1"/>
            <a:r>
              <a:rPr lang="en-US" altLang="en-US" smtClean="0"/>
              <a:t>Main effect of B (adjusted for A)</a:t>
            </a:r>
          </a:p>
          <a:p>
            <a:pPr lvl="3" eaLnBrk="1" hangingPunct="1"/>
            <a:r>
              <a:rPr lang="en-US" altLang="en-US" smtClean="0"/>
              <a:t>Interaction of A with B (adjusted for A and B)</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50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50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41E898C-0C3B-43AA-8A3C-4923A63429D9}" type="slidenum">
              <a:rPr lang="en-GB" altLang="en-US" sz="1000" smtClean="0"/>
              <a:pPr>
                <a:spcBef>
                  <a:spcPct val="0"/>
                </a:spcBef>
                <a:buClrTx/>
                <a:buSzTx/>
                <a:buFontTx/>
                <a:buNone/>
              </a:pPr>
              <a:t>39</a:t>
            </a:fld>
            <a:endParaRPr lang="en-GB" altLang="en-US" sz="1000" smtClean="0">
              <a:latin typeface="Tahoma" panose="020B0604030504040204" pitchFamily="34" charset="0"/>
            </a:endParaRPr>
          </a:p>
        </p:txBody>
      </p:sp>
      <p:sp>
        <p:nvSpPr>
          <p:cNvPr id="45061" name="Rectangle 2"/>
          <p:cNvSpPr>
            <a:spLocks noGrp="1" noChangeArrowheads="1"/>
          </p:cNvSpPr>
          <p:nvPr>
            <p:ph type="title"/>
          </p:nvPr>
        </p:nvSpPr>
        <p:spPr/>
        <p:txBody>
          <a:bodyPr/>
          <a:lstStyle/>
          <a:p>
            <a:pPr eaLnBrk="1" hangingPunct="1"/>
            <a:r>
              <a:rPr lang="en-US" altLang="en-US" smtClean="0"/>
              <a:t>Types of Sums of Squares: III</a:t>
            </a:r>
          </a:p>
        </p:txBody>
      </p:sp>
      <p:sp>
        <p:nvSpPr>
          <p:cNvPr id="45062" name="Rectangle 3"/>
          <p:cNvSpPr>
            <a:spLocks noGrp="1" noChangeArrowheads="1"/>
          </p:cNvSpPr>
          <p:nvPr>
            <p:ph type="body" idx="1"/>
          </p:nvPr>
        </p:nvSpPr>
        <p:spPr/>
        <p:txBody>
          <a:bodyPr/>
          <a:lstStyle/>
          <a:p>
            <a:pPr lvl="1" eaLnBrk="1" hangingPunct="1">
              <a:lnSpc>
                <a:spcPct val="90000"/>
              </a:lnSpc>
            </a:pPr>
            <a:r>
              <a:rPr lang="en-US" altLang="en-US" smtClean="0"/>
              <a:t>Type III: Unique</a:t>
            </a:r>
          </a:p>
          <a:p>
            <a:pPr lvl="2" eaLnBrk="1" hangingPunct="1">
              <a:lnSpc>
                <a:spcPct val="90000"/>
              </a:lnSpc>
            </a:pPr>
            <a:r>
              <a:rPr lang="en-US" altLang="en-US" sz="1800" smtClean="0"/>
              <a:t>This is SPSS’s default. It represents the portion of variability that can be explained by each variable over and above that explained simultaneously by all the other variables in the model.</a:t>
            </a:r>
          </a:p>
          <a:p>
            <a:pPr lvl="3" eaLnBrk="1" hangingPunct="1">
              <a:lnSpc>
                <a:spcPct val="90000"/>
              </a:lnSpc>
            </a:pPr>
            <a:r>
              <a:rPr lang="en-US" altLang="en-US" smtClean="0"/>
              <a:t>Variable 1 (adjusted for variables 2,3,4,…)</a:t>
            </a:r>
          </a:p>
          <a:p>
            <a:pPr lvl="3" eaLnBrk="1" hangingPunct="1">
              <a:lnSpc>
                <a:spcPct val="90000"/>
              </a:lnSpc>
            </a:pPr>
            <a:r>
              <a:rPr lang="en-US" altLang="en-US" smtClean="0"/>
              <a:t>Variable 2 (adjusted for variables 1,3,4,…)</a:t>
            </a:r>
          </a:p>
          <a:p>
            <a:pPr lvl="3" eaLnBrk="1" hangingPunct="1">
              <a:lnSpc>
                <a:spcPct val="90000"/>
              </a:lnSpc>
            </a:pPr>
            <a:r>
              <a:rPr lang="en-US" altLang="en-US" smtClean="0"/>
              <a:t>Variable 3 (adjusted for variables 1,2,4,…)</a:t>
            </a:r>
          </a:p>
          <a:p>
            <a:pPr lvl="3" eaLnBrk="1" hangingPunct="1">
              <a:lnSpc>
                <a:spcPct val="90000"/>
              </a:lnSpc>
            </a:pPr>
            <a:r>
              <a:rPr lang="en-US" altLang="en-US" smtClean="0"/>
              <a:t>etc.</a:t>
            </a:r>
          </a:p>
          <a:p>
            <a:pPr lvl="2" eaLnBrk="1" hangingPunct="1">
              <a:lnSpc>
                <a:spcPct val="90000"/>
              </a:lnSpc>
            </a:pPr>
            <a:r>
              <a:rPr lang="en-US" altLang="en-US" sz="1800" smtClean="0"/>
              <a:t>Can be misleading when variables are correlated as it may appear that several related variables are dispensible.</a:t>
            </a:r>
          </a:p>
          <a:p>
            <a:pPr lvl="2" eaLnBrk="1" hangingPunct="1">
              <a:lnSpc>
                <a:spcPct val="90000"/>
              </a:lnSpc>
            </a:pPr>
            <a:r>
              <a:rPr lang="en-US" altLang="en-US" sz="1800" smtClean="0"/>
              <a:t>Also can be meaningless in factorial design</a:t>
            </a:r>
          </a:p>
          <a:p>
            <a:pPr lvl="3" eaLnBrk="1" hangingPunct="1">
              <a:lnSpc>
                <a:spcPct val="90000"/>
              </a:lnSpc>
            </a:pPr>
            <a:r>
              <a:rPr lang="en-US" altLang="en-US" smtClean="0"/>
              <a:t>AB (adjusted for A and B) is OK</a:t>
            </a:r>
          </a:p>
          <a:p>
            <a:pPr lvl="3" eaLnBrk="1" hangingPunct="1">
              <a:lnSpc>
                <a:spcPct val="90000"/>
              </a:lnSpc>
            </a:pPr>
            <a:r>
              <a:rPr lang="en-US" altLang="en-US" smtClean="0"/>
              <a:t>A (adjusted for B and AB) is ODD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92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92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9E1F02C-6651-42AD-BBDF-0831B7A9D32E}" type="slidenum">
              <a:rPr lang="en-GB" altLang="en-US" sz="1000" smtClean="0"/>
              <a:pPr>
                <a:spcBef>
                  <a:spcPct val="0"/>
                </a:spcBef>
                <a:buClrTx/>
                <a:buSzTx/>
                <a:buFontTx/>
                <a:buNone/>
              </a:pPr>
              <a:t>4</a:t>
            </a:fld>
            <a:endParaRPr lang="en-GB" altLang="en-US" sz="1000" smtClean="0">
              <a:latin typeface="Tahoma" panose="020B0604030504040204" pitchFamily="34" charset="0"/>
            </a:endParaRPr>
          </a:p>
        </p:txBody>
      </p:sp>
      <p:sp>
        <p:nvSpPr>
          <p:cNvPr id="9221" name="Rectangle 1026"/>
          <p:cNvSpPr>
            <a:spLocks noGrp="1" noChangeArrowheads="1"/>
          </p:cNvSpPr>
          <p:nvPr>
            <p:ph type="title"/>
          </p:nvPr>
        </p:nvSpPr>
        <p:spPr/>
        <p:txBody>
          <a:bodyPr/>
          <a:lstStyle/>
          <a:p>
            <a:pPr eaLnBrk="1" hangingPunct="1"/>
            <a:r>
              <a:rPr lang="en-GB" altLang="en-US" smtClean="0"/>
              <a:t>The General Linear Model ...</a:t>
            </a:r>
          </a:p>
        </p:txBody>
      </p:sp>
      <p:sp>
        <p:nvSpPr>
          <p:cNvPr id="9222" name="Rectangle 1027"/>
          <p:cNvSpPr>
            <a:spLocks noGrp="1" noChangeArrowheads="1"/>
          </p:cNvSpPr>
          <p:nvPr>
            <p:ph type="body" idx="1"/>
          </p:nvPr>
        </p:nvSpPr>
        <p:spPr/>
        <p:txBody>
          <a:bodyPr/>
          <a:lstStyle/>
          <a:p>
            <a:pPr lvl="1" eaLnBrk="1" hangingPunct="1"/>
            <a:r>
              <a:rPr lang="en-GB" altLang="en-US" smtClean="0"/>
              <a:t>Encompasses:</a:t>
            </a:r>
          </a:p>
          <a:p>
            <a:pPr lvl="2" eaLnBrk="1" hangingPunct="1"/>
            <a:r>
              <a:rPr lang="en-GB" altLang="en-US" smtClean="0"/>
              <a:t>Simple linear regression</a:t>
            </a:r>
          </a:p>
          <a:p>
            <a:pPr lvl="2" eaLnBrk="1" hangingPunct="1"/>
            <a:r>
              <a:rPr lang="en-GB" altLang="en-US" smtClean="0"/>
              <a:t>Multiple regression</a:t>
            </a:r>
          </a:p>
          <a:p>
            <a:pPr lvl="2" eaLnBrk="1" hangingPunct="1"/>
            <a:r>
              <a:rPr lang="en-GB" altLang="en-US" smtClean="0"/>
              <a:t>T-test</a:t>
            </a:r>
          </a:p>
          <a:p>
            <a:pPr lvl="2" eaLnBrk="1" hangingPunct="1"/>
            <a:r>
              <a:rPr lang="en-GB" altLang="en-US" smtClean="0"/>
              <a:t>Analysis of Variance: Between-subjects ANOVA</a:t>
            </a:r>
          </a:p>
          <a:p>
            <a:pPr lvl="2" eaLnBrk="1" hangingPunct="1"/>
            <a:r>
              <a:rPr lang="en-GB" altLang="en-US" smtClean="0"/>
              <a:t>Analysis of Covariance: Between-subjects ANCOVA</a:t>
            </a:r>
          </a:p>
          <a:p>
            <a:pPr lvl="1" eaLnBrk="1" hangingPunct="1"/>
            <a:r>
              <a:rPr lang="en-GB" altLang="en-US" smtClean="0"/>
              <a:t>In all cases there is a </a:t>
            </a:r>
            <a:r>
              <a:rPr lang="en-GB" altLang="en-US" i="1" smtClean="0"/>
              <a:t>single</a:t>
            </a:r>
            <a:r>
              <a:rPr lang="en-GB" altLang="en-US" smtClean="0"/>
              <a:t> error term. More complex error structures are needed for Repeated Measures designs. </a:t>
            </a:r>
            <a:r>
              <a:rPr lang="en-GB" altLang="en-US" sz="1400" smtClean="0"/>
              <a:t>(See Lecture 6.)</a:t>
            </a:r>
            <a:endParaRPr lang="en-GB"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60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60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13F7025-AAD0-4066-ACB9-B66B0FBF2428}" type="slidenum">
              <a:rPr lang="en-GB" altLang="en-US" sz="1000" smtClean="0"/>
              <a:pPr>
                <a:spcBef>
                  <a:spcPct val="0"/>
                </a:spcBef>
                <a:buClrTx/>
                <a:buSzTx/>
                <a:buFontTx/>
                <a:buNone/>
              </a:pPr>
              <a:t>40</a:t>
            </a:fld>
            <a:endParaRPr lang="en-GB" altLang="en-US" sz="1000" smtClean="0">
              <a:latin typeface="Tahoma" panose="020B0604030504040204" pitchFamily="34" charset="0"/>
            </a:endParaRPr>
          </a:p>
        </p:txBody>
      </p:sp>
      <p:sp>
        <p:nvSpPr>
          <p:cNvPr id="46085" name="Rectangle 2"/>
          <p:cNvSpPr>
            <a:spLocks noGrp="1" noChangeArrowheads="1"/>
          </p:cNvSpPr>
          <p:nvPr>
            <p:ph type="title"/>
          </p:nvPr>
        </p:nvSpPr>
        <p:spPr/>
        <p:txBody>
          <a:bodyPr/>
          <a:lstStyle/>
          <a:p>
            <a:pPr eaLnBrk="1" hangingPunct="1"/>
            <a:r>
              <a:rPr lang="en-US" altLang="en-US" smtClean="0"/>
              <a:t>Types of Sums of Squares: IV</a:t>
            </a:r>
          </a:p>
        </p:txBody>
      </p:sp>
      <p:sp>
        <p:nvSpPr>
          <p:cNvPr id="46086" name="Rectangle 3"/>
          <p:cNvSpPr>
            <a:spLocks noGrp="1" noChangeArrowheads="1"/>
          </p:cNvSpPr>
          <p:nvPr>
            <p:ph type="body" idx="1"/>
          </p:nvPr>
        </p:nvSpPr>
        <p:spPr/>
        <p:txBody>
          <a:bodyPr/>
          <a:lstStyle/>
          <a:p>
            <a:pPr lvl="1" eaLnBrk="1" hangingPunct="1"/>
            <a:r>
              <a:rPr lang="en-US" altLang="en-US" smtClean="0"/>
              <a:t>Type IV: (approximate)</a:t>
            </a:r>
          </a:p>
          <a:p>
            <a:pPr lvl="2" eaLnBrk="1" hangingPunct="1"/>
            <a:r>
              <a:rPr lang="en-US" altLang="en-US" smtClean="0"/>
              <a:t>Ignore this; it relates to an approximate method for handling missing data that was used when doing calculation manually before the dawn of the electronic computer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710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7108"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06504793-48AA-4F50-9849-C4647CB7AC10}" type="slidenum">
              <a:rPr lang="en-GB" altLang="en-US" sz="1000" smtClean="0"/>
              <a:pPr>
                <a:spcBef>
                  <a:spcPct val="0"/>
                </a:spcBef>
                <a:buClrTx/>
                <a:buSzTx/>
                <a:buFontTx/>
                <a:buNone/>
              </a:pPr>
              <a:t>41</a:t>
            </a:fld>
            <a:endParaRPr lang="en-GB" altLang="en-US" sz="1000" smtClean="0">
              <a:latin typeface="Tahoma" panose="020B0604030504040204" pitchFamily="34" charset="0"/>
            </a:endParaRPr>
          </a:p>
        </p:txBody>
      </p:sp>
      <p:sp>
        <p:nvSpPr>
          <p:cNvPr id="47109" name="Rectangle 2"/>
          <p:cNvSpPr>
            <a:spLocks noGrp="1" noChangeArrowheads="1"/>
          </p:cNvSpPr>
          <p:nvPr>
            <p:ph type="title"/>
          </p:nvPr>
        </p:nvSpPr>
        <p:spPr/>
        <p:txBody>
          <a:bodyPr/>
          <a:lstStyle/>
          <a:p>
            <a:pPr eaLnBrk="1" hangingPunct="1"/>
            <a:r>
              <a:rPr lang="en-GB" altLang="en-US" smtClean="0"/>
              <a:t>Next week 2</a:t>
            </a:r>
            <a:r>
              <a:rPr lang="en-GB" altLang="en-US" baseline="30000" smtClean="0"/>
              <a:t>nd</a:t>
            </a:r>
            <a:r>
              <a:rPr lang="en-GB" altLang="en-US" smtClean="0"/>
              <a:t> November @ 11:00</a:t>
            </a:r>
          </a:p>
        </p:txBody>
      </p:sp>
      <p:sp>
        <p:nvSpPr>
          <p:cNvPr id="47110" name="Rectangle 3"/>
          <p:cNvSpPr>
            <a:spLocks noGrp="1" noChangeArrowheads="1"/>
          </p:cNvSpPr>
          <p:nvPr>
            <p:ph type="body" sz="half" idx="1"/>
          </p:nvPr>
        </p:nvSpPr>
        <p:spPr>
          <a:xfrm>
            <a:off x="1182688" y="2017713"/>
            <a:ext cx="7275512" cy="4114800"/>
          </a:xfrm>
        </p:spPr>
        <p:txBody>
          <a:bodyPr/>
          <a:lstStyle/>
          <a:p>
            <a:pPr eaLnBrk="1" hangingPunct="1"/>
            <a:r>
              <a:rPr lang="en-GB" altLang="en-US" sz="2400" b="1" i="1" smtClean="0"/>
              <a:t>CATEGORICAL DATA ANALYSIS</a:t>
            </a:r>
            <a:endParaRPr lang="en-GB" alt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02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02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B0D98EE-327D-4B0C-8AD3-DDCA21F142DE}" type="slidenum">
              <a:rPr lang="en-GB" altLang="en-US" sz="1000" smtClean="0"/>
              <a:pPr>
                <a:spcBef>
                  <a:spcPct val="0"/>
                </a:spcBef>
                <a:buClrTx/>
                <a:buSzTx/>
                <a:buFontTx/>
                <a:buNone/>
              </a:pPr>
              <a:t>5</a:t>
            </a:fld>
            <a:endParaRPr lang="en-GB" altLang="en-US" sz="1000" smtClean="0">
              <a:latin typeface="Tahoma" panose="020B0604030504040204" pitchFamily="34" charset="0"/>
            </a:endParaRPr>
          </a:p>
        </p:txBody>
      </p:sp>
      <p:sp>
        <p:nvSpPr>
          <p:cNvPr id="10245" name="Rectangle 2"/>
          <p:cNvSpPr>
            <a:spLocks noGrp="1" noChangeArrowheads="1"/>
          </p:cNvSpPr>
          <p:nvPr>
            <p:ph type="title"/>
          </p:nvPr>
        </p:nvSpPr>
        <p:spPr/>
        <p:txBody>
          <a:bodyPr/>
          <a:lstStyle/>
          <a:p>
            <a:pPr eaLnBrk="1" hangingPunct="1"/>
            <a:r>
              <a:rPr lang="en-GB" altLang="en-US" sz="3200" smtClean="0"/>
              <a:t>GLM and Simple Linear Regression</a:t>
            </a:r>
            <a:endParaRPr lang="en-GB" altLang="en-US" smtClean="0"/>
          </a:p>
        </p:txBody>
      </p:sp>
      <p:sp>
        <p:nvSpPr>
          <p:cNvPr id="10246" name="Rectangle 3"/>
          <p:cNvSpPr>
            <a:spLocks noGrp="1" noChangeArrowheads="1"/>
          </p:cNvSpPr>
          <p:nvPr>
            <p:ph type="body" idx="1"/>
          </p:nvPr>
        </p:nvSpPr>
        <p:spPr/>
        <p:txBody>
          <a:bodyPr/>
          <a:lstStyle/>
          <a:p>
            <a:pPr eaLnBrk="1" hangingPunct="1"/>
            <a:r>
              <a:rPr lang="en-GB" altLang="en-US" smtClean="0"/>
              <a:t>A simple example</a:t>
            </a:r>
          </a:p>
          <a:p>
            <a:pPr lvl="1" eaLnBrk="1" hangingPunct="1"/>
            <a:r>
              <a:rPr lang="en-GB" altLang="en-US" smtClean="0"/>
              <a:t>12 subjects were timed performing the Block Design subtest of the Wechsler Intelligence Scale (BD) and on the Embedded Figures Test (EFT).</a:t>
            </a:r>
          </a:p>
          <a:p>
            <a:pPr eaLnBrk="1" hangingPunct="1"/>
            <a:endParaRPr lang="en-GB"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1267"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1268"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DCD343F-F795-41E1-A99E-25108A8FBAC3}" type="slidenum">
              <a:rPr lang="en-GB" altLang="en-US" sz="1000" smtClean="0"/>
              <a:pPr>
                <a:spcBef>
                  <a:spcPct val="0"/>
                </a:spcBef>
                <a:buClrTx/>
                <a:buSzTx/>
                <a:buFontTx/>
                <a:buNone/>
              </a:pPr>
              <a:t>6</a:t>
            </a:fld>
            <a:endParaRPr lang="en-GB" altLang="en-US" sz="1000" smtClean="0">
              <a:latin typeface="Tahoma" panose="020B0604030504040204" pitchFamily="34" charset="0"/>
            </a:endParaRPr>
          </a:p>
        </p:txBody>
      </p:sp>
      <p:sp>
        <p:nvSpPr>
          <p:cNvPr id="11269" name="Rectangle 63"/>
          <p:cNvSpPr>
            <a:spLocks noGrp="1" noChangeArrowheads="1"/>
          </p:cNvSpPr>
          <p:nvPr>
            <p:ph type="title"/>
          </p:nvPr>
        </p:nvSpPr>
        <p:spPr/>
        <p:txBody>
          <a:bodyPr/>
          <a:lstStyle/>
          <a:p>
            <a:pPr eaLnBrk="1" hangingPunct="1"/>
            <a:r>
              <a:rPr lang="en-GB" altLang="en-US" sz="3200" smtClean="0"/>
              <a:t>Simple Linear Regression:</a:t>
            </a:r>
            <a:br>
              <a:rPr lang="en-GB" altLang="en-US" sz="3200" smtClean="0"/>
            </a:br>
            <a:r>
              <a:rPr lang="en-GB" altLang="en-US" sz="3200" smtClean="0"/>
              <a:t>The Data Table</a:t>
            </a:r>
          </a:p>
        </p:txBody>
      </p:sp>
      <p:graphicFrame>
        <p:nvGraphicFramePr>
          <p:cNvPr id="11270" name="Object 0"/>
          <p:cNvGraphicFramePr>
            <a:graphicFrameLocks noChangeAspect="1"/>
          </p:cNvGraphicFramePr>
          <p:nvPr/>
        </p:nvGraphicFramePr>
        <p:xfrm>
          <a:off x="400050" y="11113"/>
          <a:ext cx="112713" cy="176212"/>
        </p:xfrm>
        <a:graphic>
          <a:graphicData uri="http://schemas.openxmlformats.org/presentationml/2006/ole">
            <mc:AlternateContent xmlns:mc="http://schemas.openxmlformats.org/markup-compatibility/2006">
              <mc:Choice xmlns:v="urn:schemas-microsoft-com:vml" Requires="v">
                <p:oleObj spid="_x0000_s11274" name="Equation" r:id="rId3" imgW="114102" imgH="177492" progId="Equation.DSMT4">
                  <p:embed/>
                </p:oleObj>
              </mc:Choice>
              <mc:Fallback>
                <p:oleObj name="Equation" r:id="rId3" imgW="114102" imgH="17749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11113"/>
                        <a:ext cx="112713" cy="176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1"/>
          <p:cNvGraphicFramePr>
            <a:graphicFrameLocks noChangeAspect="1"/>
          </p:cNvGraphicFramePr>
          <p:nvPr/>
        </p:nvGraphicFramePr>
        <p:xfrm>
          <a:off x="2971800" y="2362200"/>
          <a:ext cx="3136900" cy="2946400"/>
        </p:xfrm>
        <a:graphic>
          <a:graphicData uri="http://schemas.openxmlformats.org/presentationml/2006/ole">
            <mc:AlternateContent xmlns:mc="http://schemas.openxmlformats.org/markup-compatibility/2006">
              <mc:Choice xmlns:v="urn:schemas-microsoft-com:vml" Requires="v">
                <p:oleObj spid="_x0000_s11275"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362200"/>
                        <a:ext cx="31369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22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22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FBF9A3F-90D2-485A-8557-44997378850B}" type="slidenum">
              <a:rPr lang="en-GB" altLang="en-US" sz="1000" smtClean="0"/>
              <a:pPr>
                <a:spcBef>
                  <a:spcPct val="0"/>
                </a:spcBef>
                <a:buClrTx/>
                <a:buSzTx/>
                <a:buFontTx/>
                <a:buNone/>
              </a:pPr>
              <a:t>7</a:t>
            </a:fld>
            <a:endParaRPr lang="en-GB" altLang="en-US" sz="1000" smtClean="0">
              <a:latin typeface="Tahoma" panose="020B0604030504040204" pitchFamily="34" charset="0"/>
            </a:endParaRPr>
          </a:p>
        </p:txBody>
      </p:sp>
      <p:sp>
        <p:nvSpPr>
          <p:cNvPr id="12293" name="Rectangle 1026"/>
          <p:cNvSpPr>
            <a:spLocks noGrp="1" noChangeArrowheads="1"/>
          </p:cNvSpPr>
          <p:nvPr>
            <p:ph type="title"/>
          </p:nvPr>
        </p:nvSpPr>
        <p:spPr/>
        <p:txBody>
          <a:bodyPr/>
          <a:lstStyle/>
          <a:p>
            <a:pPr eaLnBrk="1" hangingPunct="1"/>
            <a:r>
              <a:rPr lang="en-US" altLang="en-US" smtClean="0"/>
              <a:t>Scatter plot and fitted line</a:t>
            </a:r>
          </a:p>
        </p:txBody>
      </p:sp>
      <p:graphicFrame>
        <p:nvGraphicFramePr>
          <p:cNvPr id="12294" name="Object 1024"/>
          <p:cNvGraphicFramePr>
            <a:graphicFrameLocks noGrp="1" noChangeAspect="1"/>
          </p:cNvGraphicFramePr>
          <p:nvPr>
            <p:ph type="chart" idx="1"/>
          </p:nvPr>
        </p:nvGraphicFramePr>
        <p:xfrm>
          <a:off x="2454275" y="2017713"/>
          <a:ext cx="5229225" cy="4114800"/>
        </p:xfrm>
        <a:graphic>
          <a:graphicData uri="http://schemas.openxmlformats.org/presentationml/2006/ole">
            <mc:AlternateContent xmlns:mc="http://schemas.openxmlformats.org/markup-compatibility/2006">
              <mc:Choice xmlns:v="urn:schemas-microsoft-com:vml" Requires="v">
                <p:oleObj spid="_x0000_s12296" name="SPW 8.0 Graph" r:id="rId3" imgW="5373000" imgH="4227840" progId="SigmaPlotGraphicObject.7">
                  <p:embed/>
                </p:oleObj>
              </mc:Choice>
              <mc:Fallback>
                <p:oleObj name="SPW 8.0 Graph" r:id="rId3" imgW="5373000" imgH="4227840" progId="SigmaPlotGraphicObject.7">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4275" y="2017713"/>
                        <a:ext cx="52292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33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33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9F833DD6-6427-4B7C-9486-13376859D886}" type="slidenum">
              <a:rPr lang="en-GB" altLang="en-US" sz="1000" smtClean="0"/>
              <a:pPr>
                <a:spcBef>
                  <a:spcPct val="0"/>
                </a:spcBef>
                <a:buClrTx/>
                <a:buSzTx/>
                <a:buFontTx/>
                <a:buNone/>
              </a:pPr>
              <a:t>8</a:t>
            </a:fld>
            <a:endParaRPr lang="en-GB" altLang="en-US" sz="1000" smtClean="0">
              <a:latin typeface="Tahoma" panose="020B0604030504040204" pitchFamily="34" charset="0"/>
            </a:endParaRPr>
          </a:p>
        </p:txBody>
      </p:sp>
      <p:sp>
        <p:nvSpPr>
          <p:cNvPr id="13317"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3318" name="Object 2048"/>
          <p:cNvGraphicFramePr>
            <a:graphicFrameLocks noGrp="1" noChangeAspect="1"/>
          </p:cNvGraphicFramePr>
          <p:nvPr>
            <p:ph type="body" idx="1"/>
          </p:nvPr>
        </p:nvGraphicFramePr>
        <p:xfrm>
          <a:off x="1981200" y="3030538"/>
          <a:ext cx="4848225" cy="585787"/>
        </p:xfrm>
        <a:graphic>
          <a:graphicData uri="http://schemas.openxmlformats.org/presentationml/2006/ole">
            <mc:AlternateContent xmlns:mc="http://schemas.openxmlformats.org/markup-compatibility/2006">
              <mc:Choice xmlns:v="urn:schemas-microsoft-com:vml" Requires="v">
                <p:oleObj spid="_x0000_s13322" name="Equation" r:id="rId3" imgW="1574800" imgH="190500" progId="Equation.DSMT4">
                  <p:embed/>
                </p:oleObj>
              </mc:Choice>
              <mc:Fallback>
                <p:oleObj name="Equation" r:id="rId3" imgW="1574800" imgH="1905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030538"/>
                        <a:ext cx="4848225" cy="585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9"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3323"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43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43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DBB124D-3D07-4057-89DD-E33D3EA62020}" type="slidenum">
              <a:rPr lang="en-GB" altLang="en-US" sz="1000" smtClean="0"/>
              <a:pPr>
                <a:spcBef>
                  <a:spcPct val="0"/>
                </a:spcBef>
                <a:buClrTx/>
                <a:buSzTx/>
                <a:buFontTx/>
                <a:buNone/>
              </a:pPr>
              <a:t>9</a:t>
            </a:fld>
            <a:endParaRPr lang="en-GB" altLang="en-US" sz="1000" smtClean="0">
              <a:latin typeface="Tahoma" panose="020B0604030504040204" pitchFamily="34" charset="0"/>
            </a:endParaRPr>
          </a:p>
        </p:txBody>
      </p:sp>
      <p:sp>
        <p:nvSpPr>
          <p:cNvPr id="14341"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4342" name="Object 1024"/>
          <p:cNvGraphicFramePr>
            <a:graphicFrameLocks noGrp="1" noChangeAspect="1"/>
          </p:cNvGraphicFramePr>
          <p:nvPr>
            <p:ph type="body" idx="1"/>
          </p:nvPr>
        </p:nvGraphicFramePr>
        <p:xfrm>
          <a:off x="1981200" y="3152775"/>
          <a:ext cx="4848225" cy="342900"/>
        </p:xfrm>
        <a:graphic>
          <a:graphicData uri="http://schemas.openxmlformats.org/presentationml/2006/ole">
            <mc:AlternateContent xmlns:mc="http://schemas.openxmlformats.org/markup-compatibility/2006">
              <mc:Choice xmlns:v="urn:schemas-microsoft-com:vml" Requires="v">
                <p:oleObj spid="_x0000_s14346" name="Equation" r:id="rId3" imgW="2692400" imgH="190500" progId="Equation.DSMT4">
                  <p:embed/>
                </p:oleObj>
              </mc:Choice>
              <mc:Fallback>
                <p:oleObj name="Equation" r:id="rId3" imgW="2692400" imgH="1905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152775"/>
                        <a:ext cx="4848225"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3" name="Object 102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4347" name="Equation" r:id="rId5" imgW="437454" imgH="680484" progId="Equation.DSMT4">
                  <p:embed/>
                </p:oleObj>
              </mc:Choice>
              <mc:Fallback>
                <p:oleObj name="Equation" r:id="rId5" imgW="437454" imgH="680484"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tatstalks-INS">
  <a:themeElements>
    <a:clrScheme name="">
      <a:dk1>
        <a:srgbClr val="8F210B"/>
      </a:dk1>
      <a:lt1>
        <a:srgbClr val="FFFFFF"/>
      </a:lt1>
      <a:dk2>
        <a:srgbClr val="515F7B"/>
      </a:dk2>
      <a:lt2>
        <a:srgbClr val="808080"/>
      </a:lt2>
      <a:accent1>
        <a:srgbClr val="A3DC96"/>
      </a:accent1>
      <a:accent2>
        <a:srgbClr val="EE92B7"/>
      </a:accent2>
      <a:accent3>
        <a:srgbClr val="FFFFFF"/>
      </a:accent3>
      <a:accent4>
        <a:srgbClr val="791B08"/>
      </a:accent4>
      <a:accent5>
        <a:srgbClr val="CEEBC9"/>
      </a:accent5>
      <a:accent6>
        <a:srgbClr val="D884A6"/>
      </a:accent6>
      <a:hlink>
        <a:srgbClr val="A3CE82"/>
      </a:hlink>
      <a:folHlink>
        <a:srgbClr val="ECEAAC"/>
      </a:folHlink>
    </a:clrScheme>
    <a:fontScheme name="statstalks-INS">
      <a:majorFont>
        <a:latin typeface="Albertus Medium"/>
        <a:ea typeface=""/>
        <a:cs typeface=""/>
      </a:majorFont>
      <a:minorFont>
        <a:latin typeface="Albertus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spDef>
    <a:ln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lnDef>
  </a:objectDefaults>
  <a:extraClrSchemeLst>
    <a:extraClrScheme>
      <a:clrScheme name="statstalks-IN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tatstalks-IN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tatstalks-IN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tatstalks-IN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tatstalks-IN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tatstalks-IN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tatstalks-IN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Office\Templates\statstalks-INS.pot</Template>
  <TotalTime>5022</TotalTime>
  <Words>1984</Words>
  <Application>Microsoft Office PowerPoint</Application>
  <PresentationFormat>On-screen Show (4:3)</PresentationFormat>
  <Paragraphs>278</Paragraphs>
  <Slides>41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0" baseType="lpstr">
      <vt:lpstr>Albertus Medium</vt:lpstr>
      <vt:lpstr>Arial</vt:lpstr>
      <vt:lpstr>Tahoma</vt:lpstr>
      <vt:lpstr>Times New Roman</vt:lpstr>
      <vt:lpstr>Wingdings</vt:lpstr>
      <vt:lpstr>statstalks-INS</vt:lpstr>
      <vt:lpstr>Equation</vt:lpstr>
      <vt:lpstr>SPW 8.0 Graph</vt:lpstr>
      <vt:lpstr>Worksheet</vt:lpstr>
      <vt:lpstr>MRC Cognition and Brain Sciences Unit  Graduate Statistics Course</vt:lpstr>
      <vt:lpstr>3: The General Linear Model</vt:lpstr>
      <vt:lpstr>The General Linear Model</vt:lpstr>
      <vt:lpstr>The General Linear Model ...</vt:lpstr>
      <vt:lpstr>GLM and Simple Linear Regression</vt:lpstr>
      <vt:lpstr>Simple Linear Regression: The Data Table</vt:lpstr>
      <vt:lpstr>Scatter plot and fitted line</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Least Squares and GLM</vt:lpstr>
      <vt:lpstr>ANOVA and GLM</vt:lpstr>
      <vt:lpstr>Simple Regression in SPSS</vt:lpstr>
      <vt:lpstr>Simple Regression: nested GLMs </vt:lpstr>
      <vt:lpstr>A way of picturing the models</vt:lpstr>
      <vt:lpstr>Multiple Regression</vt:lpstr>
      <vt:lpstr>Multiple Regression as GLM</vt:lpstr>
      <vt:lpstr>Multiple Regression in SPSS</vt:lpstr>
      <vt:lpstr>Multiple Regression as a sequence of GLMs in SPSS</vt:lpstr>
      <vt:lpstr>A sequence of Multiple Regressions in SPSS</vt:lpstr>
      <vt:lpstr>The full set of GLMs</vt:lpstr>
      <vt:lpstr>The two Groups t-test as a GLM</vt:lpstr>
      <vt:lpstr>One-way Layout</vt:lpstr>
      <vt:lpstr>Multi-factor Model</vt:lpstr>
      <vt:lpstr>Multi-factor Model</vt:lpstr>
      <vt:lpstr>Analysis of Covariance (1)</vt:lpstr>
      <vt:lpstr>Analysis of Covariance (2)</vt:lpstr>
      <vt:lpstr>Analysis of Covariance (3)</vt:lpstr>
      <vt:lpstr>An ANCOVA Example</vt:lpstr>
      <vt:lpstr>Sequences of GLMs in ANCOVA</vt:lpstr>
      <vt:lpstr>Types of Sums of Squares: I</vt:lpstr>
      <vt:lpstr>Types of Sums of Squares: II</vt:lpstr>
      <vt:lpstr>Types of Sums of Squares: III</vt:lpstr>
      <vt:lpstr>Types of Sums of Squares: IV</vt:lpstr>
      <vt:lpstr>Next week 2nd November @ 11:00</vt:lpstr>
    </vt:vector>
  </TitlesOfParts>
  <Company>MRC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Aims and Objectives</dc:title>
  <dc:creator>CBU</dc:creator>
  <cp:lastModifiedBy>Peter Watson</cp:lastModifiedBy>
  <cp:revision>72</cp:revision>
  <cp:lastPrinted>2004-11-08T18:41:45Z</cp:lastPrinted>
  <dcterms:created xsi:type="dcterms:W3CDTF">2001-12-05T17:30:56Z</dcterms:created>
  <dcterms:modified xsi:type="dcterms:W3CDTF">2018-01-23T11:30:30Z</dcterms:modified>
</cp:coreProperties>
</file>