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824" r:id="rId2"/>
    <p:sldMasterId id="2147483811" r:id="rId3"/>
    <p:sldMasterId id="2147483799" r:id="rId4"/>
  </p:sldMasterIdLst>
  <p:notesMasterIdLst>
    <p:notesMasterId r:id="rId57"/>
  </p:notesMasterIdLst>
  <p:sldIdLst>
    <p:sldId id="256" r:id="rId5"/>
    <p:sldId id="283" r:id="rId6"/>
    <p:sldId id="284" r:id="rId7"/>
    <p:sldId id="285" r:id="rId8"/>
    <p:sldId id="264" r:id="rId9"/>
    <p:sldId id="294" r:id="rId10"/>
    <p:sldId id="295" r:id="rId11"/>
    <p:sldId id="281" r:id="rId12"/>
    <p:sldId id="257" r:id="rId13"/>
    <p:sldId id="327" r:id="rId14"/>
    <p:sldId id="340" r:id="rId15"/>
    <p:sldId id="328" r:id="rId16"/>
    <p:sldId id="332" r:id="rId17"/>
    <p:sldId id="326" r:id="rId18"/>
    <p:sldId id="330" r:id="rId19"/>
    <p:sldId id="274" r:id="rId20"/>
    <p:sldId id="275" r:id="rId21"/>
    <p:sldId id="273" r:id="rId22"/>
    <p:sldId id="331" r:id="rId23"/>
    <p:sldId id="299" r:id="rId24"/>
    <p:sldId id="261" r:id="rId25"/>
    <p:sldId id="277" r:id="rId26"/>
    <p:sldId id="276" r:id="rId27"/>
    <p:sldId id="280" r:id="rId28"/>
    <p:sldId id="282" r:id="rId29"/>
    <p:sldId id="288" r:id="rId30"/>
    <p:sldId id="290" r:id="rId31"/>
    <p:sldId id="291" r:id="rId32"/>
    <p:sldId id="292" r:id="rId33"/>
    <p:sldId id="293" r:id="rId34"/>
    <p:sldId id="289" r:id="rId35"/>
    <p:sldId id="300" r:id="rId36"/>
    <p:sldId id="317" r:id="rId37"/>
    <p:sldId id="307" r:id="rId38"/>
    <p:sldId id="308" r:id="rId39"/>
    <p:sldId id="309" r:id="rId40"/>
    <p:sldId id="334" r:id="rId41"/>
    <p:sldId id="318" r:id="rId42"/>
    <p:sldId id="315" r:id="rId43"/>
    <p:sldId id="316" r:id="rId44"/>
    <p:sldId id="319" r:id="rId45"/>
    <p:sldId id="314" r:id="rId46"/>
    <p:sldId id="320" r:id="rId47"/>
    <p:sldId id="311" r:id="rId48"/>
    <p:sldId id="337" r:id="rId49"/>
    <p:sldId id="339" r:id="rId50"/>
    <p:sldId id="338" r:id="rId51"/>
    <p:sldId id="313" r:id="rId52"/>
    <p:sldId id="335" r:id="rId53"/>
    <p:sldId id="336" r:id="rId54"/>
    <p:sldId id="321" r:id="rId55"/>
    <p:sldId id="322" r:id="rId5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03E5"/>
    <a:srgbClr val="27029C"/>
    <a:srgbClr val="100822"/>
    <a:srgbClr val="FA1C1C"/>
    <a:srgbClr val="9B0303"/>
    <a:srgbClr val="3C1E8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9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0300611-8377-4B2E-8C74-AB8078C7108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5363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FA1E6314-8947-4F6E-94F2-E7618260AF1A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BF996A7D-A199-476A-8DE5-9940F6B5E0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95207" y="308810"/>
            <a:ext cx="2737233" cy="45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37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51EA5122-5F88-41ED-B8E6-A8CA818C4B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19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87294050-1629-4140-85E3-6BC7CB2670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0270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ABCF6594-F04E-4EF1-AA0C-7E4D52EBEC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22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E8DAC5F9-BF59-4ECA-97ED-D4C869DC28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4200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24E7815E-A041-407D-B2CE-9957565488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630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50CA20EB-7AC5-4F53-BACC-2ED4337C45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181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56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53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077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51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223F7436-898E-4616-A7AC-395C77CE14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8393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7119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22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718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544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161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1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0482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7545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4176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42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 </a:t>
            </a:r>
            <a:fld id="{03442593-235D-44AC-9396-6865BE54CDA1}" type="datetime1">
              <a:rPr lang="en-US" altLang="en-US" smtClean="0"/>
              <a:pPr>
                <a:defRPr/>
              </a:pPr>
              <a:t>1/24/2019</a:t>
            </a:fld>
            <a:r>
              <a:rPr lang="en-US" altLang="en-US" smtClean="0"/>
              <a:t> </a:t>
            </a:r>
            <a:fld id="{7A9049E8-52F6-46ED-8E37-7F2B8285022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91561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550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672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375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386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7644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897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5561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4832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5486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41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40F98131-387E-4529-B216-263EE1092C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67233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7662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1623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8360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5724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180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53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23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37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8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A0100E80-6F46-4B72-9760-8D2A53D750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677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F57F88A4-8CBE-41E7-B234-A27404449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7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065EAD2B-1549-4430-9BD0-4C1ECFDECD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71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9E757FE7-920F-452D-AA30-43E3D18BC5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5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950E190B-6472-4378-BB45-064E2DB73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11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7A9049E8-52F6-46ED-8E37-7F2B828502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z="2400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019800" y="260647"/>
            <a:ext cx="2512640" cy="461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823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D249D-5FC9-4CBE-BD77-2B57423D5E4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5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DE4AE-DAE9-4491-A946-C4A20A86A9C7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2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24C37-9A86-410A-A329-86DF030216CC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8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6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5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b="0" i="1" smtClean="0">
                <a:solidFill>
                  <a:schemeClr val="tx1"/>
                </a:solidFill>
              </a:rPr>
              <a:t>5. Analysis of Variance </a:t>
            </a:r>
            <a:br>
              <a:rPr lang="en-GB" altLang="en-US" b="0" i="1" smtClean="0">
                <a:solidFill>
                  <a:schemeClr val="tx1"/>
                </a:solidFill>
              </a:rPr>
            </a:br>
            <a:r>
              <a:rPr lang="en-GB" altLang="en-US" b="0" i="1" smtClean="0">
                <a:solidFill>
                  <a:schemeClr val="tx1"/>
                </a:solidFill>
              </a:rPr>
              <a:t>(Balanced Multifactorial)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endParaRPr lang="en-GB" altLang="en-US" i="1" smtClean="0"/>
          </a:p>
          <a:p>
            <a:pPr algn="ctr" eaLnBrk="1" hangingPunct="1"/>
            <a:r>
              <a:rPr lang="en-GB" altLang="en-US" i="1" smtClean="0"/>
              <a:t>Between Subjects Designs</a:t>
            </a:r>
          </a:p>
          <a:p>
            <a:pPr algn="ctr" eaLnBrk="1" hangingPunct="1"/>
            <a:r>
              <a:rPr lang="en-GB" altLang="en-US" i="1" smtClean="0"/>
              <a:t>Single Subject Studies</a:t>
            </a:r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mtClean="0"/>
              <a:t>Peter Watson</a:t>
            </a:r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z="1400" smtClean="0"/>
              <a:t>http://imaging.mrc-cbu.cam.ac.uk/statswiki/FAQ/anovaFAQ</a:t>
            </a: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graphicFrame>
        <p:nvGraphicFramePr>
          <p:cNvPr id="4101" name="Object 4"/>
          <p:cNvGraphicFramePr>
            <a:graphicFrameLocks noChangeAspect="1"/>
          </p:cNvGraphicFramePr>
          <p:nvPr/>
        </p:nvGraphicFramePr>
        <p:xfrm>
          <a:off x="381000" y="304800"/>
          <a:ext cx="1824038" cy="170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Clip" r:id="rId3" imgW="1824228" imgH="1707185" progId="MS_ClipArt_Gallery.2">
                  <p:embed/>
                </p:oleObj>
              </mc:Choice>
              <mc:Fallback>
                <p:oleObj name="Clip" r:id="rId3" imgW="1824228" imgH="1707185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04800"/>
                        <a:ext cx="1824038" cy="170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Equality of task variance assumption: Levene’s test</a:t>
            </a:r>
            <a:endParaRPr lang="en-GB" altLang="en-US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886200" y="5334000"/>
            <a:ext cx="4502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12 task-group pairs have equal variances</a:t>
            </a:r>
          </a:p>
        </p:txBody>
      </p:sp>
      <p:pic>
        <p:nvPicPr>
          <p:cNvPr id="13317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636838"/>
            <a:ext cx="8604250" cy="2547937"/>
          </a:xfrm>
          <a:noFill/>
        </p:spPr>
      </p:pic>
      <p:sp>
        <p:nvSpPr>
          <p:cNvPr id="13318" name="Oval 9"/>
          <p:cNvSpPr>
            <a:spLocks noChangeArrowheads="1"/>
          </p:cNvSpPr>
          <p:nvPr/>
        </p:nvSpPr>
        <p:spPr bwMode="auto">
          <a:xfrm>
            <a:off x="7308850" y="2997200"/>
            <a:ext cx="1439863" cy="22320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3319" name="Line 10"/>
          <p:cNvSpPr>
            <a:spLocks noChangeShapeType="1"/>
          </p:cNvSpPr>
          <p:nvPr/>
        </p:nvSpPr>
        <p:spPr bwMode="auto">
          <a:xfrm flipV="1">
            <a:off x="6659563" y="4221163"/>
            <a:ext cx="144145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Group by Task interaction</a:t>
            </a:r>
            <a:endParaRPr lang="en-GB" altLang="en-US" smtClean="0"/>
          </a:p>
        </p:txBody>
      </p:sp>
      <p:graphicFrame>
        <p:nvGraphicFramePr>
          <p:cNvPr id="14340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87400" y="1600200"/>
          <a:ext cx="75676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Worksheet" r:id="rId3" imgW="3143488" imgH="1962388" progId="Excel.Sheet.8">
                  <p:embed/>
                </p:oleObj>
              </mc:Choice>
              <mc:Fallback>
                <p:oleObj name="Worksheet" r:id="rId3" imgW="3143488" imgH="196238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1600200"/>
                        <a:ext cx="75676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2133600" y="4800600"/>
            <a:ext cx="5867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Animals              objects         plants         countries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Task-group scores follow a Normal distribution</a:t>
            </a:r>
            <a:endParaRPr lang="en-GB" altLang="en-US" smtClean="0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4495800" y="2819400"/>
            <a:ext cx="838200" cy="2133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2667000" y="1600200"/>
            <a:ext cx="434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Non-significance indicates Normality</a:t>
            </a:r>
          </a:p>
        </p:txBody>
      </p:sp>
      <p:pic>
        <p:nvPicPr>
          <p:cNvPr id="1536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55788" y="2335213"/>
            <a:ext cx="5430837" cy="3254375"/>
          </a:xfrm>
          <a:noFill/>
        </p:spPr>
      </p:pic>
      <p:sp>
        <p:nvSpPr>
          <p:cNvPr id="15367" name="Line 11"/>
          <p:cNvSpPr>
            <a:spLocks noChangeShapeType="1"/>
          </p:cNvSpPr>
          <p:nvPr/>
        </p:nvSpPr>
        <p:spPr bwMode="auto">
          <a:xfrm>
            <a:off x="4427538" y="2492375"/>
            <a:ext cx="2303462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8" name="Oval 12"/>
          <p:cNvSpPr>
            <a:spLocks noChangeArrowheads="1"/>
          </p:cNvSpPr>
          <p:nvPr/>
        </p:nvSpPr>
        <p:spPr bwMode="auto">
          <a:xfrm>
            <a:off x="6227763" y="2420938"/>
            <a:ext cx="1081087" cy="28797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Residual check - equal precision of fit</a:t>
            </a:r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1663" y="1600200"/>
            <a:ext cx="5400675" cy="4724400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ANOVA table</a:t>
            </a:r>
            <a:endParaRPr lang="en-GB" altLang="en-US" smtClean="0"/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715000" y="5562600"/>
            <a:ext cx="2438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b="1">
                <a:solidFill>
                  <a:schemeClr val="accent2"/>
                </a:solidFill>
              </a:rPr>
              <a:t>MS Error subjects</a:t>
            </a:r>
            <a:endParaRPr lang="en-GB" altLang="en-US">
              <a:solidFill>
                <a:schemeClr val="accent2"/>
              </a:solidFill>
            </a:endParaRP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3733800" y="60198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One error term used for assessing all terms</a:t>
            </a:r>
            <a:endParaRPr lang="en-GB" altLang="en-US"/>
          </a:p>
        </p:txBody>
      </p:sp>
      <p:sp>
        <p:nvSpPr>
          <p:cNvPr id="17414" name="Rectangle 12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sp>
        <p:nvSpPr>
          <p:cNvPr id="17415" name="Rectangle 13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pic>
        <p:nvPicPr>
          <p:cNvPr id="17416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844675"/>
            <a:ext cx="7345362" cy="3960813"/>
          </a:xfrm>
          <a:noFill/>
        </p:spPr>
      </p:pic>
      <p:sp>
        <p:nvSpPr>
          <p:cNvPr id="17417" name="Oval 15"/>
          <p:cNvSpPr>
            <a:spLocks noChangeArrowheads="1"/>
          </p:cNvSpPr>
          <p:nvPr/>
        </p:nvSpPr>
        <p:spPr bwMode="auto">
          <a:xfrm>
            <a:off x="5867400" y="4005263"/>
            <a:ext cx="1009650" cy="71913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7418" name="Line 16"/>
          <p:cNvSpPr>
            <a:spLocks noChangeShapeType="1"/>
          </p:cNvSpPr>
          <p:nvPr/>
        </p:nvSpPr>
        <p:spPr bwMode="auto">
          <a:xfrm flipH="1">
            <a:off x="6732588" y="2276475"/>
            <a:ext cx="576262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9" name="Text Box 17"/>
          <p:cNvSpPr txBox="1">
            <a:spLocks noChangeArrowheads="1"/>
          </p:cNvSpPr>
          <p:nvPr/>
        </p:nvSpPr>
        <p:spPr bwMode="auto">
          <a:xfrm>
            <a:off x="6443663" y="1989138"/>
            <a:ext cx="22320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Interaction</a:t>
            </a:r>
          </a:p>
        </p:txBody>
      </p:sp>
      <p:sp>
        <p:nvSpPr>
          <p:cNvPr id="17420" name="Line 18"/>
          <p:cNvSpPr>
            <a:spLocks noChangeShapeType="1"/>
          </p:cNvSpPr>
          <p:nvPr/>
        </p:nvSpPr>
        <p:spPr bwMode="auto">
          <a:xfrm flipH="1" flipV="1">
            <a:off x="5508625" y="4652963"/>
            <a:ext cx="647700" cy="9366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Profile plot</a:t>
            </a:r>
            <a:endParaRPr lang="en-GB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Controls find naming animals relatively easy compared to patient groups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Controls find naming countries relatively difficult compared to patient groups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Crossed interaction</a:t>
            </a:r>
          </a:p>
        </p:txBody>
      </p:sp>
      <p:graphicFrame>
        <p:nvGraphicFramePr>
          <p:cNvPr id="1843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038600" y="1600200"/>
          <a:ext cx="51054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Worksheet" r:id="rId3" imgW="3143488" imgH="2400538" progId="Excel.Sheet.8">
                  <p:embed/>
                </p:oleObj>
              </mc:Choice>
              <mc:Fallback>
                <p:oleObj name="Worksheet" r:id="rId3" imgW="3143488" imgH="2400538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600200"/>
                        <a:ext cx="5105400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4800600" y="50292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Animals   Objects    Plants   Countries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Simple effects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Help explain an interaction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Howell (1997) suggests using the Error term from the analysis using all subjects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e.g. Using </a:t>
            </a:r>
            <a:r>
              <a:rPr lang="en-GB" altLang="en-US" smtClean="0">
                <a:solidFill>
                  <a:srgbClr val="3903E5"/>
                </a:solidFill>
              </a:rPr>
              <a:t>only</a:t>
            </a:r>
            <a:r>
              <a:rPr lang="en-GB" altLang="en-US" smtClean="0"/>
              <a:t> Group 1  observations </a:t>
            </a:r>
            <a:r>
              <a:rPr lang="en-GB" altLang="en-US" smtClean="0">
                <a:solidFill>
                  <a:srgbClr val="3903E5"/>
                </a:solidFill>
              </a:rPr>
              <a:t>: </a:t>
            </a:r>
          </a:p>
          <a:p>
            <a:pPr eaLnBrk="1" hangingPunct="1"/>
            <a:r>
              <a:rPr lang="en-GB" altLang="en-US" smtClean="0">
                <a:solidFill>
                  <a:srgbClr val="3903E5"/>
                </a:solidFill>
              </a:rPr>
              <a:t>Simple effect of Task on Group 1</a:t>
            </a:r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MS(Task) = 61.38, MS(error)=2.81 (all 4 tasks)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F(3,48) = 61.38/2.81 = 21.84,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5486400" cy="8382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>Alternatively : </a:t>
            </a:r>
            <a:r>
              <a:rPr lang="en-GB" altLang="en-US" smtClean="0">
                <a:solidFill>
                  <a:srgbClr val="3903E5"/>
                </a:solidFill>
              </a:rPr>
              <a:t>Simple effect of group on animals</a:t>
            </a:r>
            <a:br>
              <a:rPr lang="en-GB" altLang="en-US" smtClean="0">
                <a:solidFill>
                  <a:srgbClr val="3903E5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>       </a:t>
            </a:r>
            <a:r>
              <a:rPr lang="en-GB" altLang="en-US" smtClean="0"/>
              <a:t>Groups 1 &amp; 2 = Patients;</a:t>
            </a:r>
            <a:br>
              <a:rPr lang="en-GB" altLang="en-US" smtClean="0"/>
            </a:br>
            <a:r>
              <a:rPr lang="en-GB" altLang="en-US" smtClean="0"/>
              <a:t>       Group 3 = Controls</a:t>
            </a:r>
          </a:p>
        </p:txBody>
      </p:sp>
      <p:graphicFrame>
        <p:nvGraphicFramePr>
          <p:cNvPr id="20484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752600"/>
          <a:ext cx="8229600" cy="448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Worksheet" r:id="rId3" imgW="3143488" imgH="1714738" progId="Excel.Sheet.8">
                  <p:embed/>
                </p:oleObj>
              </mc:Choice>
              <mc:Fallback>
                <p:oleObj name="Worksheet" r:id="rId3" imgW="3143488" imgH="171473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8229600" cy="448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514600" y="4572000"/>
            <a:ext cx="571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  Mild                      Severe                 Controls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Interactions</a:t>
            </a:r>
            <a:endParaRPr lang="en-GB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Represent the difference in </a:t>
            </a:r>
            <a:r>
              <a:rPr lang="en-GB" altLang="en-US" smtClean="0">
                <a:solidFill>
                  <a:schemeClr val="accent2"/>
                </a:solidFill>
              </a:rPr>
              <a:t>simple</a:t>
            </a:r>
            <a:r>
              <a:rPr lang="en-GB" altLang="en-US" smtClean="0"/>
              <a:t> effects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either:</a:t>
            </a:r>
          </a:p>
          <a:p>
            <a:pPr lvl="1" eaLnBrk="1" hangingPunct="1"/>
            <a:r>
              <a:rPr lang="en-GB" altLang="en-US" smtClean="0"/>
              <a:t>simple effects of tasks   </a:t>
            </a:r>
          </a:p>
          <a:p>
            <a:pPr lvl="1" eaLnBrk="1" hangingPunct="1"/>
            <a:r>
              <a:rPr lang="en-GB" altLang="en-US" smtClean="0"/>
              <a:t>simple effects of group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More on simple effects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Two methods available in SPSS for simple effects analysis: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MANOVA : using /CONTRAST subcommand (See post-hoc talk for rules on contrasts)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GLM : /LMATRIX subcommand is also available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http://imaging.mrc-cbu.cam.ac.uk/statswiki/FAQ/Interaction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and also mentioned in forthcoming repeated measures talk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For a large number of simple effects a Sidak correction should be considered for correcting the p-value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(http://imaging.mrc-cbu.cam.ac.uk/statswiki/FAQ/SpssBonferroni 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DEMO: BALANCED.SPS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Randomisation experiment</a:t>
            </a:r>
            <a:endParaRPr lang="en-GB" altLang="en-US" smtClean="0"/>
          </a:p>
        </p:txBody>
      </p:sp>
      <p:sp>
        <p:nvSpPr>
          <p:cNvPr id="5124" name="Rectangle 1029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Suppose wish to compare 2 teaching methods (e.g. group/individual learning ) such that each child is taught to read on their own or in a group; 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2 groups of size 10 - “average ability” ; “below average ability”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To remove allocation bias</a:t>
            </a: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Throw a die: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In each group of 20 children allocate sets of four subjects to a method (A or B) based on number rolled: throw die five times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    AABB ABAB ABBA BBAA BABA BAAB (permutation blocks)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roll a: (‘1’)    (‘2’)   (‘3’)  (‘4’)    (‘5’)   (‘6’)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(could also use a minimisation approach to balance e.g. </a:t>
            </a:r>
            <a:r>
              <a:rPr lang="en-GB" altLang="en-US" dirty="0" err="1" smtClean="0">
                <a:solidFill>
                  <a:schemeClr val="tx2"/>
                </a:solidFill>
              </a:rPr>
              <a:t>MinimPy</a:t>
            </a:r>
            <a:r>
              <a:rPr lang="en-GB" altLang="en-US" dirty="0" smtClean="0">
                <a:solidFill>
                  <a:schemeClr val="tx2"/>
                </a:solidFill>
              </a:rPr>
              <a:t>)</a:t>
            </a:r>
            <a:endParaRPr lang="en-GB" altLang="en-US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Size of effect</a:t>
            </a:r>
            <a:endParaRPr lang="en-GB" altLang="en-US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Express Sums of Squares as % Total Sum of squares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Task : 127/1389=9% (small effect according to Cohen, 1988)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Group: 640/1389=46% (large effect according to Cohen, 1988)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Task x group: 487/1389=35%</a:t>
            </a:r>
            <a:r>
              <a:rPr lang="en-GB" altLang="en-US" smtClean="0">
                <a:solidFill>
                  <a:schemeClr val="bg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(large effect according to Cohen, 1988)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These are squared correlations (R</a:t>
            </a:r>
            <a:r>
              <a:rPr lang="en-GB" altLang="en-US" baseline="30000" smtClean="0"/>
              <a:t>2</a:t>
            </a:r>
            <a:r>
              <a:rPr lang="en-GB" altLang="en-US" smtClean="0"/>
              <a:t>); Their square root is the semi-partial (also called part) correlation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 compare R-squareds from different data sets: http://imaging.mrc-cbu.cam.ac.uk/statswiki/FAQ/rsqdiff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ANOVA summary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Interaction : Task by Group: F(6,48)=30.50,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Main Effects: Task:  F(3,48)=15.66,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Group: F(2,48)=118.7,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rgbClr val="3903E5"/>
                </a:solidFill>
              </a:rPr>
              <a:t>Main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FA1C1C"/>
                </a:solidFill>
              </a:rPr>
              <a:t>Simple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100822"/>
                </a:solidFill>
              </a:rPr>
              <a:t>interaction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means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</p:txBody>
      </p:sp>
      <p:graphicFrame>
        <p:nvGraphicFramePr>
          <p:cNvPr id="25605" name="Object 0"/>
          <p:cNvGraphicFramePr>
            <a:graphicFrameLocks noChangeAspect="1"/>
          </p:cNvGraphicFramePr>
          <p:nvPr/>
        </p:nvGraphicFramePr>
        <p:xfrm>
          <a:off x="611188" y="2133600"/>
          <a:ext cx="8001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4" name="Document" r:id="rId3" imgW="8357616" imgH="4091940" progId="Word.Document.8">
                  <p:embed/>
                </p:oleObj>
              </mc:Choice>
              <mc:Fallback>
                <p:oleObj name="Document" r:id="rId3" imgW="8357616" imgH="409194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133600"/>
                        <a:ext cx="8001000" cy="39624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2590800" y="2667000"/>
            <a:ext cx="4876800" cy="2438400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7543800" y="2895600"/>
            <a:ext cx="1066800" cy="19812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2987675" y="5157788"/>
            <a:ext cx="4724400" cy="685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2771775" y="3860800"/>
            <a:ext cx="44958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2514600" y="2133600"/>
            <a:ext cx="617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Animals       Objects     Plants      Countries     </a:t>
            </a:r>
          </a:p>
        </p:txBody>
      </p:sp>
      <p:sp>
        <p:nvSpPr>
          <p:cNvPr id="25611" name="Text Box 12"/>
          <p:cNvSpPr txBox="1">
            <a:spLocks noChangeArrowheads="1"/>
          </p:cNvSpPr>
          <p:nvPr/>
        </p:nvSpPr>
        <p:spPr bwMode="auto">
          <a:xfrm>
            <a:off x="1371600" y="3048000"/>
            <a:ext cx="16002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Mild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Severe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animBg="1"/>
      <p:bldP spid="35848" grpId="0" animBg="1"/>
      <p:bldP spid="35849" grpId="0" animBg="1"/>
      <p:bldP spid="3585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Effects in a 2 Factor design</a:t>
            </a:r>
            <a:endParaRPr lang="en-GB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1371600" y="1905000"/>
            <a:ext cx="20574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Which Group</a:t>
            </a:r>
            <a:r>
              <a:rPr lang="en-GB" altLang="en-US"/>
              <a:t> </a:t>
            </a:r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4495800" y="1905000"/>
            <a:ext cx="20574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Type of Task</a:t>
            </a:r>
            <a:endParaRPr lang="en-GB" altLang="en-US" sz="2400">
              <a:latin typeface="Times" panose="02020603050405020304" pitchFamily="18" charset="0"/>
            </a:endParaRPr>
          </a:p>
        </p:txBody>
      </p:sp>
      <p:sp>
        <p:nvSpPr>
          <p:cNvPr id="26631" name="Line 6"/>
          <p:cNvSpPr>
            <a:spLocks noChangeShapeType="1"/>
          </p:cNvSpPr>
          <p:nvPr/>
        </p:nvSpPr>
        <p:spPr bwMode="auto">
          <a:xfrm flipH="1">
            <a:off x="1295400" y="2971800"/>
            <a:ext cx="6096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2895600" y="2895600"/>
            <a:ext cx="9906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flipH="1">
            <a:off x="3962400" y="2895600"/>
            <a:ext cx="10668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4" name="Line 11"/>
          <p:cNvSpPr>
            <a:spLocks noChangeShapeType="1"/>
          </p:cNvSpPr>
          <p:nvPr/>
        </p:nvSpPr>
        <p:spPr bwMode="auto">
          <a:xfrm>
            <a:off x="6172200" y="2819400"/>
            <a:ext cx="1295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304800" y="4038600"/>
            <a:ext cx="1676400" cy="6858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Main effect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of</a:t>
            </a:r>
          </a:p>
        </p:txBody>
      </p:sp>
      <p:sp>
        <p:nvSpPr>
          <p:cNvPr id="26636" name="Rectangle 13"/>
          <p:cNvSpPr>
            <a:spLocks noChangeArrowheads="1"/>
          </p:cNvSpPr>
          <p:nvPr/>
        </p:nvSpPr>
        <p:spPr bwMode="auto">
          <a:xfrm>
            <a:off x="2743200" y="3962400"/>
            <a:ext cx="25146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Interaction between</a:t>
            </a:r>
            <a:endParaRPr lang="en-GB" altLang="en-US" sz="2400">
              <a:latin typeface="Times" panose="02020603050405020304" pitchFamily="18" charset="0"/>
            </a:endParaRPr>
          </a:p>
        </p:txBody>
      </p:sp>
      <p:sp>
        <p:nvSpPr>
          <p:cNvPr id="26637" name="Rectangle 14"/>
          <p:cNvSpPr>
            <a:spLocks noChangeArrowheads="1"/>
          </p:cNvSpPr>
          <p:nvPr/>
        </p:nvSpPr>
        <p:spPr bwMode="auto">
          <a:xfrm>
            <a:off x="6934200" y="3733800"/>
            <a:ext cx="16764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Main effect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of</a:t>
            </a:r>
          </a:p>
        </p:txBody>
      </p:sp>
      <p:sp>
        <p:nvSpPr>
          <p:cNvPr id="26638" name="Rectangle 15"/>
          <p:cNvSpPr>
            <a:spLocks noChangeArrowheads="1"/>
          </p:cNvSpPr>
          <p:nvPr/>
        </p:nvSpPr>
        <p:spPr bwMode="auto">
          <a:xfrm>
            <a:off x="685800" y="4953000"/>
            <a:ext cx="3048000" cy="1143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SIMPLE EFFECT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@group=control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@group=mild</a:t>
            </a:r>
          </a:p>
        </p:txBody>
      </p:sp>
      <p:sp>
        <p:nvSpPr>
          <p:cNvPr id="26639" name="Rectangle 16"/>
          <p:cNvSpPr>
            <a:spLocks noChangeArrowheads="1"/>
          </p:cNvSpPr>
          <p:nvPr/>
        </p:nvSpPr>
        <p:spPr bwMode="auto">
          <a:xfrm>
            <a:off x="4419600" y="5029200"/>
            <a:ext cx="3352800" cy="1371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SIMPLE EFFECT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@task=naming animals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@task=naming countries</a:t>
            </a:r>
          </a:p>
        </p:txBody>
      </p:sp>
      <p:sp>
        <p:nvSpPr>
          <p:cNvPr id="26640" name="Line 17"/>
          <p:cNvSpPr>
            <a:spLocks noChangeShapeType="1"/>
          </p:cNvSpPr>
          <p:nvPr/>
        </p:nvSpPr>
        <p:spPr bwMode="auto">
          <a:xfrm flipH="1">
            <a:off x="3352800" y="4648200"/>
            <a:ext cx="1524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41" name="Line 18"/>
          <p:cNvSpPr>
            <a:spLocks noChangeShapeType="1"/>
          </p:cNvSpPr>
          <p:nvPr/>
        </p:nvSpPr>
        <p:spPr bwMode="auto">
          <a:xfrm>
            <a:off x="4953000" y="4572000"/>
            <a:ext cx="1219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 and Group are statistically independent </a:t>
            </a:r>
            <a:endParaRPr lang="en-GB" altLang="en-US" smtClean="0"/>
          </a:p>
        </p:txBody>
      </p:sp>
      <p:pic>
        <p:nvPicPr>
          <p:cNvPr id="27652" name="Picture 4" descr="orthog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2400" y="1600200"/>
            <a:ext cx="6299200" cy="4724400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Post-hoc tests (main effects)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Tukey’s HSD for pairwise comparisons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(click post hoc in general linear model:univariate)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Can also use ‘mcneq’ program on UNIX system at CBSU or at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http://imaging.mrc-cbu.cam.ac.uk/statswiki/FAQ/TukeyKramer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Standard Error in ANOVA based on averaging the variances of the five observations in each of the 12 group/task combinations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be best to look at tasks separately in control group as they behave relatively differently than with the patients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Covered in post-hoc talk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Make your design fit your questions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3 IQ groups, 3 naming tasks, 3 age groups  (A,B,C)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smtClean="0"/>
              <a:t>           </a:t>
            </a:r>
            <a:r>
              <a:rPr lang="en-GB" altLang="en-US" smtClean="0"/>
              <a:t>3 x 3 Latin Square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</a:t>
            </a:r>
            <a:r>
              <a:rPr lang="en-GB" altLang="en-US" smtClean="0">
                <a:solidFill>
                  <a:schemeClr val="accent2"/>
                </a:solidFill>
              </a:rPr>
              <a:t>Task 1     Task 2    Task 3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1</a:t>
            </a:r>
            <a:r>
              <a:rPr lang="en-GB" altLang="en-US" smtClean="0"/>
              <a:t> A (n=3)  B (n=3)  C (n=3)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2</a:t>
            </a:r>
            <a:r>
              <a:rPr lang="en-GB" altLang="en-US" smtClean="0"/>
              <a:t> B (n=3)  C (n=3)  A (n=3)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3</a:t>
            </a:r>
            <a:r>
              <a:rPr lang="en-GB" altLang="en-US" smtClean="0"/>
              <a:t> C (n=3)  A (n=3)  B (n=3)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 Can Use 1/3 of all possible factor combinations by using a single observation in each cell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Latin Square example</a:t>
            </a:r>
            <a:endParaRPr lang="en-GB" altLang="en-US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means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Task 1 Task 2 Task 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1      19.34  20.45  20.93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2      18.38  22.56  24.24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3      20.82  22.59  24.53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Output - main effects</a:t>
            </a:r>
            <a:endParaRPr lang="en-GB" altLang="en-US" smtClean="0"/>
          </a:p>
        </p:txBody>
      </p:sp>
      <p:pic>
        <p:nvPicPr>
          <p:cNvPr id="3174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93888"/>
            <a:ext cx="8229600" cy="4137025"/>
          </a:xfrm>
          <a:noFill/>
        </p:spPr>
      </p:pic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7239000" y="3429000"/>
            <a:ext cx="1371600" cy="16764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V="1">
            <a:off x="7467600" y="4648200"/>
            <a:ext cx="381000" cy="1600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562600" y="5943600"/>
            <a:ext cx="2895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No significant main effects</a:t>
            </a:r>
            <a:endParaRPr lang="en-GB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But…can’t fit interactions!</a:t>
            </a:r>
            <a:endParaRPr lang="en-GB" altLang="en-US" smtClean="0"/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3663" y="1628775"/>
            <a:ext cx="7780337" cy="4724400"/>
          </a:xfrm>
          <a:noFill/>
        </p:spPr>
      </p:pic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2743200" y="2971800"/>
            <a:ext cx="2362200" cy="2362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H="1" flipV="1">
            <a:off x="3733800" y="4648200"/>
            <a:ext cx="1752600" cy="1524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257800" y="5943600"/>
            <a:ext cx="2971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Confounded!</a:t>
            </a:r>
            <a:endParaRPr lang="en-GB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Results:</a:t>
            </a:r>
            <a:endParaRPr lang="en-GB" altLang="en-US" smtClean="0"/>
          </a:p>
        </p:txBody>
      </p:sp>
      <p:sp>
        <p:nvSpPr>
          <p:cNvPr id="614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10 schoolchildren form each ability randomly allocated to one of the two methods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i="1" smtClean="0"/>
              <a:t>            </a:t>
            </a:r>
            <a:r>
              <a:rPr lang="en-GB" altLang="en-US" b="1" i="1" smtClean="0">
                <a:solidFill>
                  <a:schemeClr val="accent2"/>
                </a:solidFill>
              </a:rPr>
              <a:t>Mean Reading scores:</a:t>
            </a:r>
            <a:r>
              <a:rPr lang="en-GB" altLang="en-US" smtClean="0"/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    </a:t>
            </a:r>
            <a:r>
              <a:rPr lang="en-GB" altLang="en-US" smtClean="0">
                <a:solidFill>
                  <a:schemeClr val="accent2"/>
                </a:solidFill>
              </a:rPr>
              <a:t>Group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Method</a:t>
            </a:r>
            <a:r>
              <a:rPr lang="en-GB" altLang="en-US" smtClean="0"/>
              <a:t>          Average   Below Average   Mean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Individual           1.7           4.5              </a:t>
            </a:r>
            <a:r>
              <a:rPr lang="en-GB" altLang="en-US" b="1" smtClean="0">
                <a:solidFill>
                  <a:schemeClr val="accent2"/>
                </a:solidFill>
              </a:rPr>
              <a:t>3.10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               5.5           5.6              </a:t>
            </a:r>
            <a:r>
              <a:rPr lang="en-GB" altLang="en-US" b="1" smtClean="0">
                <a:solidFill>
                  <a:schemeClr val="accent2"/>
                </a:solidFill>
              </a:rPr>
              <a:t>5.55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               </a:t>
            </a:r>
            <a:r>
              <a:rPr lang="en-GB" altLang="en-US" b="1" smtClean="0">
                <a:solidFill>
                  <a:schemeClr val="accent2"/>
                </a:solidFill>
              </a:rPr>
              <a:t>3.60         5.05</a:t>
            </a:r>
            <a:r>
              <a:rPr lang="en-GB" altLang="en-US" smtClean="0">
                <a:solidFill>
                  <a:schemeClr val="accent2"/>
                </a:solidFill>
              </a:rPr>
              <a:t>            </a:t>
            </a:r>
            <a:r>
              <a:rPr lang="en-GB" altLang="en-US" b="1" i="1" smtClean="0">
                <a:solidFill>
                  <a:schemeClr val="accent2"/>
                </a:solidFill>
              </a:rPr>
              <a:t>4.375</a:t>
            </a:r>
            <a:r>
              <a:rPr lang="en-GB" altLang="en-US" smtClean="0">
                <a:solidFill>
                  <a:schemeClr val="bg2"/>
                </a:solidFill>
              </a:rPr>
              <a:t>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bg2"/>
                </a:solidFill>
              </a:rPr>
              <a:t>                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Latin squares</a:t>
            </a:r>
            <a:endParaRPr lang="en-GB" altLang="en-U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accent2"/>
                </a:solidFill>
              </a:rPr>
              <a:t>Pros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Need fewer people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Adjusts each factor for other two e.g. group differences not due to task or centre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sp>
        <p:nvSpPr>
          <p:cNvPr id="3379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accent2"/>
                </a:solidFill>
              </a:rPr>
              <a:t>Cons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Assumes zero interactions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Numbers required are large for bigger designs e.g. 12 x 12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</a:t>
            </a:r>
            <a:endParaRPr lang="en-GB" alt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Random allocation usually has equal numbers of factor combinations (balance)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e.g. task/group example we have just looked at is a balanced design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	five people in each group perform each task (5 people x 4 tasks x 3 groups = 60 observations)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Balance meant task and group were statistically independent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Observational studies/surveys have unequal numbers in cells (unbalanced)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(spreadsheet:http://imaging.mrc-cbu.cam.ac.uk/statswiki/FAQ/ss)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DEMO: BALANCED.ANOVA.XLS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UN</a:t>
            </a:r>
            <a:r>
              <a:rPr lang="en-GB" altLang="en-US" smtClean="0">
                <a:solidFill>
                  <a:schemeClr val="bg2"/>
                </a:solidFill>
              </a:rPr>
              <a:t>balanced study example</a:t>
            </a:r>
            <a:endParaRPr lang="en-GB" altLang="en-US" smtClean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2 Predictor variables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3 status of smokers: Current, Don’t, Have Done in the past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Family History of smoking: yes or no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Is Blood Pressure influenced by smoking?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This study will not have equal numbers of subjects having smoker/family history combinations </a:t>
            </a:r>
            <a:r>
              <a:rPr lang="en-GB" altLang="en-US" smtClean="0">
                <a:solidFill>
                  <a:schemeClr val="accent2"/>
                </a:solidFill>
              </a:rPr>
              <a:t>in general </a:t>
            </a: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Balanced study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Equal numbers in group combinations 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</a:t>
            </a:r>
            <a:r>
              <a:rPr lang="en-GB" altLang="en-US" sz="1600" b="1" smtClean="0"/>
              <a:t>Mean Blood Pressure (BP)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b="1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History             Smoker Status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</a:t>
            </a:r>
            <a:r>
              <a:rPr lang="en-GB" altLang="en-US" i="1" smtClean="0"/>
              <a:t>Non               Ex               Current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140.5, n=2    110.5, n=2    127.5, n=2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112.0, n=2    119.0, n=2    132.5, n=2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Family histories are equally represented for each smoker status. So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the mean blood pressures for each smoking status do not need to be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adjusted for family history!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History only (Balanced)</a:t>
            </a:r>
            <a:endParaRPr lang="en-GB" altLang="en-US" smtClean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87575"/>
            <a:ext cx="8229600" cy="3549650"/>
          </a:xfrm>
          <a:noFill/>
        </p:spPr>
      </p:pic>
      <p:sp>
        <p:nvSpPr>
          <p:cNvPr id="37893" name="Oval 6"/>
          <p:cNvSpPr>
            <a:spLocks noChangeArrowheads="1"/>
          </p:cNvSpPr>
          <p:nvPr/>
        </p:nvSpPr>
        <p:spPr bwMode="auto">
          <a:xfrm>
            <a:off x="2514600" y="3886200"/>
            <a:ext cx="22860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ONLY (Balanced)</a:t>
            </a:r>
            <a:endParaRPr lang="en-GB" altLang="en-US" smtClean="0"/>
          </a:p>
        </p:txBody>
      </p:sp>
      <p:pic>
        <p:nvPicPr>
          <p:cNvPr id="38916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79638"/>
            <a:ext cx="8229600" cy="3563937"/>
          </a:xfrm>
          <a:noFill/>
        </p:spPr>
      </p:pic>
      <p:sp>
        <p:nvSpPr>
          <p:cNvPr id="38917" name="Oval 5"/>
          <p:cNvSpPr>
            <a:spLocks noChangeArrowheads="1"/>
          </p:cNvSpPr>
          <p:nvPr/>
        </p:nvSpPr>
        <p:spPr bwMode="auto">
          <a:xfrm>
            <a:off x="2438400" y="3886200"/>
            <a:ext cx="2209800" cy="609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Status and History are statistically independent</a:t>
            </a:r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66913"/>
            <a:ext cx="8229600" cy="3990975"/>
          </a:xfrm>
          <a:noFill/>
        </p:spPr>
      </p:pic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590800" y="3657600"/>
            <a:ext cx="2286000" cy="685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9942" name="Line 7"/>
          <p:cNvSpPr>
            <a:spLocks noChangeShapeType="1"/>
          </p:cNvSpPr>
          <p:nvPr/>
        </p:nvSpPr>
        <p:spPr bwMode="auto">
          <a:xfrm flipH="1" flipV="1">
            <a:off x="3810000" y="4191000"/>
            <a:ext cx="1447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4953000" y="5638800"/>
            <a:ext cx="3048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SS haven’t changed!</a:t>
            </a:r>
          </a:p>
        </p:txBody>
      </p:sp>
      <p:sp>
        <p:nvSpPr>
          <p:cNvPr id="39944" name="Oval 9"/>
          <p:cNvSpPr>
            <a:spLocks noChangeArrowheads="1"/>
          </p:cNvSpPr>
          <p:nvPr/>
        </p:nvSpPr>
        <p:spPr bwMode="auto">
          <a:xfrm>
            <a:off x="2362200" y="5029200"/>
            <a:ext cx="1524000" cy="381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9945" name="Line 10"/>
          <p:cNvSpPr>
            <a:spLocks noChangeShapeType="1"/>
          </p:cNvSpPr>
          <p:nvPr/>
        </p:nvSpPr>
        <p:spPr bwMode="auto">
          <a:xfrm flipV="1">
            <a:off x="3200400" y="5257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6" name="Text Box 11"/>
          <p:cNvSpPr txBox="1">
            <a:spLocks noChangeArrowheads="1"/>
          </p:cNvSpPr>
          <p:nvPr/>
        </p:nvSpPr>
        <p:spPr bwMode="auto">
          <a:xfrm>
            <a:off x="1828800" y="5638800"/>
            <a:ext cx="3200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Total (for R</a:t>
            </a:r>
            <a:r>
              <a:rPr lang="en-GB" altLang="en-US" baseline="30000"/>
              <a:t>2</a:t>
            </a:r>
            <a:r>
              <a:rPr lang="en-GB" altLang="en-US"/>
              <a:t> calculation)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</a:t>
            </a:r>
            <a:r>
              <a:rPr lang="en-GB" altLang="en-US" baseline="30000" smtClean="0"/>
              <a:t>2 </a:t>
            </a:r>
            <a:endParaRPr lang="en-GB" altLang="en-US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Smoking Status alone: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</a:t>
            </a:r>
            <a:r>
              <a:rPr lang="en-GB" altLang="en-US" baseline="30000" smtClean="0">
                <a:solidFill>
                  <a:schemeClr val="tx2"/>
                </a:solidFill>
              </a:rPr>
              <a:t>2</a:t>
            </a:r>
            <a:r>
              <a:rPr lang="en-GB" altLang="en-US" smtClean="0">
                <a:solidFill>
                  <a:schemeClr val="tx2"/>
                </a:solidFill>
              </a:rPr>
              <a:t> = 505.167/2314.667=22%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= Status adjusted for Family History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Family History alone :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</a:t>
            </a:r>
            <a:r>
              <a:rPr lang="en-GB" altLang="en-US" baseline="30000" smtClean="0">
                <a:solidFill>
                  <a:schemeClr val="tx2"/>
                </a:solidFill>
              </a:rPr>
              <a:t>2</a:t>
            </a:r>
            <a:r>
              <a:rPr lang="en-GB" altLang="en-US" smtClean="0">
                <a:solidFill>
                  <a:schemeClr val="tx2"/>
                </a:solidFill>
              </a:rPr>
              <a:t> = 75/2314.667 =3%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= Family History adjusted for Status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Unbalanced study (Boniface,1995)</a:t>
            </a:r>
            <a:endParaRPr lang="en-GB" altLang="en-US" smtClean="0"/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rgbClr val="CC339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rgbClr val="CC3399"/>
                </a:solidFill>
              </a:rPr>
              <a:t>Unequal</a:t>
            </a:r>
            <a:r>
              <a:rPr lang="en-GB" altLang="en-US" smtClean="0"/>
              <a:t> numbers in group combinations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</a:t>
            </a:r>
            <a:r>
              <a:rPr lang="en-GB" altLang="en-US" sz="1600" b="1" smtClean="0"/>
              <a:t>Mean Blood Pressure (BP)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600" b="1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b="1" smtClean="0"/>
              <a:t> </a:t>
            </a:r>
            <a:r>
              <a:rPr lang="en-GB" altLang="en-US" sz="1600" smtClean="0"/>
              <a:t>Family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History          Smoker Status</a:t>
            </a:r>
            <a:r>
              <a:rPr lang="en-GB" altLang="en-US" smtClean="0"/>
              <a:t>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</a:t>
            </a:r>
            <a:r>
              <a:rPr lang="en-GB" altLang="en-US" i="1" smtClean="0"/>
              <a:t>Non                 Ex             Current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126.57,n=7   121.67,n=6   131.57,n=7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111.75,n=8   108.25,n=4   128.17,n=6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Might expect non-smokers to have</a:t>
            </a:r>
            <a:r>
              <a:rPr lang="en-GB" altLang="en-US" u="sng" smtClean="0"/>
              <a:t> lower</a:t>
            </a:r>
            <a:r>
              <a:rPr lang="en-GB" altLang="en-US" smtClean="0"/>
              <a:t> mean blood pressure simply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because they have a </a:t>
            </a:r>
            <a:r>
              <a:rPr lang="en-GB" altLang="en-US" u="sng" smtClean="0"/>
              <a:t>higher</a:t>
            </a:r>
            <a:r>
              <a:rPr lang="en-GB" altLang="en-US" smtClean="0"/>
              <a:t> proportion of people without a family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history of smoking. Need to adjust for family history.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History ONLY (Unbalanced study)</a:t>
            </a:r>
            <a:endParaRPr lang="en-GB" altLang="en-US" smtClean="0"/>
          </a:p>
        </p:txBody>
      </p:sp>
      <p:pic>
        <p:nvPicPr>
          <p:cNvPr id="43012" name="Picture 3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79638"/>
            <a:ext cx="8229600" cy="3563937"/>
          </a:xfrm>
          <a:noFill/>
        </p:spPr>
      </p:pic>
      <p:sp>
        <p:nvSpPr>
          <p:cNvPr id="43013" name="Oval 4"/>
          <p:cNvSpPr>
            <a:spLocks noChangeArrowheads="1"/>
          </p:cNvSpPr>
          <p:nvPr/>
        </p:nvSpPr>
        <p:spPr bwMode="auto">
          <a:xfrm>
            <a:off x="2133600" y="3886200"/>
            <a:ext cx="25146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Questions of interest </a:t>
            </a:r>
            <a:endParaRPr lang="en-GB" altLang="en-US" smtClean="0"/>
          </a:p>
        </p:txBody>
      </p:sp>
      <p:sp>
        <p:nvSpPr>
          <p:cNvPr id="717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Teaching styles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Individual mean - Group mean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Group performance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Average mean - Below Average mean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Does teaching style success depend on the ability of the child?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(Individual mean - Group mean) in average -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(Individual mean - Group mean) in below average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ONLY (Unbalanced design)</a:t>
            </a:r>
            <a:endParaRPr lang="en-GB" altLang="en-US" smtClean="0"/>
          </a:p>
        </p:txBody>
      </p:sp>
      <p:pic>
        <p:nvPicPr>
          <p:cNvPr id="44036" name="Picture 3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87575"/>
            <a:ext cx="8229600" cy="3549650"/>
          </a:xfrm>
          <a:noFill/>
        </p:spPr>
      </p:pic>
      <p:sp>
        <p:nvSpPr>
          <p:cNvPr id="44037" name="Oval 4"/>
          <p:cNvSpPr>
            <a:spLocks noChangeArrowheads="1"/>
          </p:cNvSpPr>
          <p:nvPr/>
        </p:nvSpPr>
        <p:spPr bwMode="auto">
          <a:xfrm>
            <a:off x="2362200" y="3886200"/>
            <a:ext cx="24384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and History are </a:t>
            </a:r>
            <a:r>
              <a:rPr lang="en-GB" altLang="en-US" smtClean="0">
                <a:solidFill>
                  <a:schemeClr val="accent2"/>
                </a:solidFill>
              </a:rPr>
              <a:t>not</a:t>
            </a:r>
            <a:r>
              <a:rPr lang="en-GB" altLang="en-US" smtClean="0">
                <a:solidFill>
                  <a:schemeClr val="bg2"/>
                </a:solidFill>
              </a:rPr>
              <a:t> statistically independent….</a:t>
            </a:r>
            <a:endParaRPr lang="en-GB" altLang="en-US" smtClean="0"/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3563938" y="5157788"/>
            <a:ext cx="3657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STATUS AND HISTORY SS HAVE CHANGED!</a:t>
            </a:r>
          </a:p>
        </p:txBody>
      </p:sp>
      <p:sp>
        <p:nvSpPr>
          <p:cNvPr id="45061" name="Rectangle 12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sp>
        <p:nvSpPr>
          <p:cNvPr id="45062" name="Oval 15"/>
          <p:cNvSpPr>
            <a:spLocks noChangeArrowheads="1"/>
          </p:cNvSpPr>
          <p:nvPr/>
        </p:nvSpPr>
        <p:spPr bwMode="auto">
          <a:xfrm>
            <a:off x="2555875" y="3284538"/>
            <a:ext cx="1439863" cy="649287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pic>
        <p:nvPicPr>
          <p:cNvPr id="45063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700213"/>
            <a:ext cx="4983163" cy="288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4" name="Line 18"/>
          <p:cNvSpPr>
            <a:spLocks noChangeShapeType="1"/>
          </p:cNvSpPr>
          <p:nvPr/>
        </p:nvSpPr>
        <p:spPr bwMode="auto">
          <a:xfrm flipH="1" flipV="1">
            <a:off x="3635375" y="3500438"/>
            <a:ext cx="792163" cy="1512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065" name="Oval 19"/>
          <p:cNvSpPr>
            <a:spLocks noChangeArrowheads="1"/>
          </p:cNvSpPr>
          <p:nvPr/>
        </p:nvSpPr>
        <p:spPr bwMode="auto">
          <a:xfrm>
            <a:off x="3132138" y="2924175"/>
            <a:ext cx="863600" cy="64928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Whole is more than the sum of the parts in Unbalanced designs!</a:t>
            </a:r>
            <a:endParaRPr lang="en-GB" altLang="en-US" smtClean="0"/>
          </a:p>
        </p:txBody>
      </p:sp>
      <p:pic>
        <p:nvPicPr>
          <p:cNvPr id="46084" name="Picture 4" descr="synergy_factor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33600"/>
            <a:ext cx="69850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Model for unbalanced data</a:t>
            </a:r>
            <a:endParaRPr lang="en-GB" altLang="en-US" smtClean="0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838200" y="3352800"/>
            <a:ext cx="12192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2819400" y="3048000"/>
            <a:ext cx="1066800" cy="1752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0" name="Rectangle 5"/>
          <p:cNvSpPr>
            <a:spLocks noChangeArrowheads="1"/>
          </p:cNvSpPr>
          <p:nvPr/>
        </p:nvSpPr>
        <p:spPr bwMode="auto">
          <a:xfrm>
            <a:off x="4343400" y="3124200"/>
            <a:ext cx="11430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1" name="Rectangle 6"/>
          <p:cNvSpPr>
            <a:spLocks noChangeArrowheads="1"/>
          </p:cNvSpPr>
          <p:nvPr/>
        </p:nvSpPr>
        <p:spPr bwMode="auto">
          <a:xfrm>
            <a:off x="5867400" y="3276600"/>
            <a:ext cx="1828800" cy="1676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990600" y="34290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121.33</a:t>
            </a:r>
            <a:endParaRPr lang="en-GB" altLang="en-US"/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2971800" y="3352800"/>
            <a:ext cx="762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-2.17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-6.37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8.54</a:t>
            </a:r>
            <a:endParaRPr lang="en-GB" altLang="en-US">
              <a:solidFill>
                <a:schemeClr val="accent2"/>
              </a:solidFill>
            </a:endParaRP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4419600" y="3429000"/>
            <a:ext cx="990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5.27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-5.27</a:t>
            </a:r>
            <a:endParaRPr lang="en-GB" altLang="en-US"/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1524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2.14  -2.14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1.44  -1.44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-3.57   3.57</a:t>
            </a:r>
            <a:endParaRPr lang="en-GB" altLang="en-US"/>
          </a:p>
        </p:txBody>
      </p:sp>
      <p:sp>
        <p:nvSpPr>
          <p:cNvPr id="47116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buFontTx/>
              <a:buChar char="•"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buFontTx/>
              <a:buChar char="•"/>
            </a:pPr>
            <a:r>
              <a:rPr lang="en-GB" altLang="en-US" b="1" smtClean="0">
                <a:solidFill>
                  <a:schemeClr val="accent2"/>
                </a:solidFill>
              </a:rPr>
              <a:t>Est. BP for smoker with no family history = </a:t>
            </a:r>
          </a:p>
          <a:p>
            <a:pPr eaLnBrk="1" hangingPunct="1">
              <a:buFontTx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121.33+8.54-5.27+3.57=128.17</a:t>
            </a:r>
          </a:p>
          <a:p>
            <a:pPr eaLnBrk="1" hangingPunct="1">
              <a:buFontTx/>
              <a:buNone/>
            </a:pPr>
            <a:r>
              <a:rPr lang="en-GB" altLang="en-US" smtClean="0"/>
              <a:t>Expected blood pressure for random individual =</a:t>
            </a:r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2286000" y="3352800"/>
            <a:ext cx="38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+ 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3870325" y="3562350"/>
            <a:ext cx="422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/>
              <a:t> +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5562600" y="3886200"/>
            <a:ext cx="228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+</a:t>
            </a:r>
          </a:p>
        </p:txBody>
      </p:sp>
      <p:sp>
        <p:nvSpPr>
          <p:cNvPr id="47120" name="Rectangle 15"/>
          <p:cNvSpPr>
            <a:spLocks noChangeArrowheads="1"/>
          </p:cNvSpPr>
          <p:nvPr/>
        </p:nvSpPr>
        <p:spPr bwMode="auto">
          <a:xfrm>
            <a:off x="539750" y="4076700"/>
            <a:ext cx="1866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Overall Mean</a:t>
            </a:r>
            <a:endParaRPr lang="en-GB" altLang="en-US" sz="2400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47121" name="Rectangle 16"/>
          <p:cNvSpPr>
            <a:spLocks noChangeArrowheads="1"/>
          </p:cNvSpPr>
          <p:nvPr/>
        </p:nvSpPr>
        <p:spPr bwMode="auto">
          <a:xfrm>
            <a:off x="2209800" y="4876800"/>
            <a:ext cx="2105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Smoking Status</a:t>
            </a:r>
            <a:endParaRPr lang="en-GB" altLang="en-US" sz="2400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3851275" y="4437063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Family History</a:t>
            </a:r>
            <a:endParaRPr lang="en-GB" altLang="en-US"/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4800600" y="5257800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Smoking Status by Family History</a:t>
            </a:r>
            <a:endParaRPr lang="en-GB" altLang="en-US"/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609600" y="2133600"/>
            <a:ext cx="58674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Sizes (as % of Total SS)</a:t>
            </a:r>
            <a:endParaRPr lang="en-GB" altLang="en-US" smtClean="0"/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Status alone: 1323.33/11086.76=12%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Family History alone : 1025.71/11086.76=9.3%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Status (Adjusted for Family History) : 1334.37/11086.76=12%</a:t>
            </a: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Family History (Adjusted for Status): 1036.81/11086.76=9.4%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In Unbalanced designs need to take into account other predictors when explaining the effect of a particular variable on a response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Unweighted means (Type III SS in SPSS)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Howell (2002) can approximate SS in ANOVA using unweighted means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History          Smoker Status</a:t>
            </a: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					MEANS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</a:t>
            </a:r>
            <a:r>
              <a:rPr lang="en-GB" altLang="en-US" sz="1600" i="1" smtClean="0"/>
              <a:t>Non                 Ex             Current          weighted  unweighted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/>
              <a:t>Yes</a:t>
            </a:r>
            <a:r>
              <a:rPr lang="en-GB" altLang="en-US" sz="1600" smtClean="0"/>
              <a:t> 126.57,n=7   121.67,n=6   131.57,n=7      126.85       126.60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                                                       </a:t>
            </a:r>
            <a:r>
              <a:rPr lang="en-GB" altLang="en-US" sz="1600" smtClean="0">
                <a:solidFill>
                  <a:schemeClr val="accent2"/>
                </a:solidFill>
              </a:rPr>
              <a:t>121.65       121.33 Midpoint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/>
              <a:t>No</a:t>
            </a:r>
            <a:r>
              <a:rPr lang="en-GB" altLang="en-US" sz="1600" smtClean="0"/>
              <a:t>  111.75,n=8   108.25,n=4   128.17,n=6      116.44       116.06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/>
            <a:r>
              <a:rPr lang="en-GB" altLang="en-US" sz="1600" smtClean="0"/>
              <a:t>SS(History adjusted for Status and Status by History) : 2 x nH x (126.60-121.33)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=1007.35 where nH = 3 x (6/(1/7+1/8+1/6+1/4+1/7+1/6) = 18.11</a:t>
            </a:r>
            <a:endParaRPr lang="en-GB" altLang="en-US" sz="1600" baseline="30000" smtClean="0"/>
          </a:p>
          <a:p>
            <a:pPr eaLnBrk="1" hangingPunct="1"/>
            <a:endParaRPr lang="en-GB" altLang="en-US" sz="1600" baseline="3000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Weighted means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SS(History) = 20 x (126.85 – 121.65)</a:t>
            </a:r>
            <a:r>
              <a:rPr lang="en-GB" altLang="en-US" baseline="30000" smtClean="0"/>
              <a:t>2</a:t>
            </a:r>
            <a:r>
              <a:rPr lang="en-GB" altLang="en-US" smtClean="0"/>
              <a:t> + 18 x (116.44-121.65)</a:t>
            </a:r>
            <a:r>
              <a:rPr lang="en-GB" altLang="en-US" baseline="30000" smtClean="0"/>
              <a:t>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                                </a:t>
            </a:r>
            <a:r>
              <a:rPr lang="en-GB" altLang="en-US" smtClean="0"/>
              <a:t>= 1026.64 approx = 2 x 18.95 (126.85-121.65) </a:t>
            </a:r>
            <a:r>
              <a:rPr lang="en-GB" altLang="en-US" baseline="30000" smtClean="0"/>
              <a:t>2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History          Smoker Status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	MEANS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</a:t>
            </a:r>
            <a:r>
              <a:rPr lang="en-GB" altLang="en-US" i="1" smtClean="0"/>
              <a:t>Non                 Ex             Current        weighted=arith mean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126.57,n=7   121.67,n=6   131.57,n=7      126.85     (n=20)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                                         </a:t>
            </a:r>
            <a:r>
              <a:rPr lang="en-GB" altLang="en-US" smtClean="0">
                <a:solidFill>
                  <a:schemeClr val="accent2"/>
                </a:solidFill>
              </a:rPr>
              <a:t>121.65    (mean)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111.75,n=8   108.25,n=4   128.17,n=6      116.44    (n=18)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Can use weighted means to work out SS(History adjusted for Status)   (convoluted)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How do we treat main effects in a model containing interactions involving these main effects?</a:t>
            </a:r>
            <a:br>
              <a:rPr lang="en-GB" altLang="en-US" sz="1800" smtClean="0"/>
            </a:br>
            <a:endParaRPr lang="en-GB" altLang="en-US" sz="1800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Nelder (1994) , Langsrud (2003) and others suggest looking at main effect Sums of Squares (SS) after removing interaction terms involving that main effect </a:t>
            </a:r>
            <a:r>
              <a:rPr lang="en-GB" altLang="en-US" sz="1600" smtClean="0">
                <a:solidFill>
                  <a:schemeClr val="accent2"/>
                </a:solidFill>
              </a:rPr>
              <a:t>provided  those interactions are not significant</a:t>
            </a:r>
            <a:r>
              <a:rPr lang="en-GB" altLang="en-US" sz="1600" smtClean="0"/>
              <a:t> e.g. omitting the AxB interaction if it is not significant to look at A or B so using SS(A given B in model) and SS(B given A model).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Weighted combinations of means can work out SS(A) and SS(A given B)  (and SS(B), SS(B given A)); </a:t>
            </a:r>
            <a:r>
              <a:rPr lang="en-GB" altLang="en-US" sz="1600" smtClean="0">
                <a:solidFill>
                  <a:schemeClr val="accent2"/>
                </a:solidFill>
              </a:rPr>
              <a:t>Only unweighted (equal n) combinations of means work out SS(A | B, AxB) and SS(B | A, AxB)</a:t>
            </a:r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/>
              <a:t>SS are usually evaluated using changes in model fit for addition or deletion of factors of interest by comparing different regressions.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SS using weighted combinations of means also called Type II SS; SS using unweighted (equally weighted by sample size) combinations of means are called Type III SS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Balanced/Unbalanced summary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Balanced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Planned </a:t>
            </a:r>
          </a:p>
          <a:p>
            <a:pPr eaLnBrk="1" hangingPunct="1"/>
            <a:r>
              <a:rPr lang="en-GB" altLang="en-US" sz="1600" smtClean="0"/>
              <a:t>Equal combination sizes</a:t>
            </a:r>
          </a:p>
          <a:p>
            <a:pPr eaLnBrk="1" hangingPunct="1"/>
            <a:r>
              <a:rPr lang="en-GB" altLang="en-US" sz="1600" smtClean="0"/>
              <a:t>Don’t have to adjust at analysis stage to examine an effect</a:t>
            </a:r>
          </a:p>
          <a:p>
            <a:pPr eaLnBrk="1" hangingPunct="1"/>
            <a:r>
              <a:rPr lang="en-GB" altLang="en-US" sz="1600" smtClean="0"/>
              <a:t>No synergy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5222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Balanced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planned</a:t>
            </a:r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equal combination sizes</a:t>
            </a:r>
          </a:p>
          <a:p>
            <a:pPr eaLnBrk="1" hangingPunct="1"/>
            <a:r>
              <a:rPr lang="en-GB" altLang="en-US" sz="1600" smtClean="0"/>
              <a:t>Average cell sizes using Harmonic mean (Type III SS in SPSS) although Nelder (1994) advocates a type II weighted SS</a:t>
            </a:r>
          </a:p>
          <a:p>
            <a:pPr eaLnBrk="1" hangingPunct="1"/>
            <a:r>
              <a:rPr lang="en-GB" altLang="en-US" sz="1600" smtClean="0"/>
              <a:t>Need to adjust at analysis stage to examine an effect</a:t>
            </a:r>
          </a:p>
          <a:p>
            <a:pPr eaLnBrk="1" hangingPunct="1"/>
            <a:r>
              <a:rPr lang="en-GB" altLang="en-US" sz="1600" smtClean="0"/>
              <a:t>Synergy present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(positive or negative)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3251" name="Rectangle 7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5181600" cy="1727200"/>
          </a:xfrm>
        </p:spPr>
        <p:txBody>
          <a:bodyPr/>
          <a:lstStyle/>
          <a:p>
            <a:pPr eaLnBrk="1" hangingPunct="1"/>
            <a:r>
              <a:rPr lang="en-GB" altLang="en-US" smtClean="0"/>
              <a:t>An apparent contradiction!</a:t>
            </a:r>
            <a:br>
              <a:rPr lang="en-GB" altLang="en-US" smtClean="0"/>
            </a:br>
            <a:r>
              <a:rPr lang="en-GB" altLang="en-US" smtClean="0"/>
              <a:t/>
            </a:r>
            <a:br>
              <a:rPr lang="en-GB" altLang="en-US" smtClean="0"/>
            </a:br>
            <a:endParaRPr lang="en-GB" altLang="en-US" smtClean="0"/>
          </a:p>
        </p:txBody>
      </p:sp>
      <p:pic>
        <p:nvPicPr>
          <p:cNvPr id="5325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89138"/>
            <a:ext cx="4983162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437063"/>
            <a:ext cx="5330825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Text Box 13"/>
          <p:cNvSpPr txBox="1">
            <a:spLocks noChangeArrowheads="1"/>
          </p:cNvSpPr>
          <p:nvPr/>
        </p:nvSpPr>
        <p:spPr bwMode="auto">
          <a:xfrm>
            <a:off x="5651500" y="1989138"/>
            <a:ext cx="2894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/>
              <a:t>We have NO interaction</a:t>
            </a:r>
          </a:p>
        </p:txBody>
      </p:sp>
      <p:sp>
        <p:nvSpPr>
          <p:cNvPr id="53255" name="Oval 14"/>
          <p:cNvSpPr>
            <a:spLocks noChangeArrowheads="1"/>
          </p:cNvSpPr>
          <p:nvPr/>
        </p:nvSpPr>
        <p:spPr bwMode="auto">
          <a:xfrm>
            <a:off x="4859338" y="3357563"/>
            <a:ext cx="576262" cy="4318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6" name="Oval 15"/>
          <p:cNvSpPr>
            <a:spLocks noChangeArrowheads="1"/>
          </p:cNvSpPr>
          <p:nvPr/>
        </p:nvSpPr>
        <p:spPr bwMode="auto">
          <a:xfrm>
            <a:off x="4643438" y="3429000"/>
            <a:ext cx="1008062" cy="28733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7" name="Line 16"/>
          <p:cNvSpPr>
            <a:spLocks noChangeShapeType="1"/>
          </p:cNvSpPr>
          <p:nvPr/>
        </p:nvSpPr>
        <p:spPr bwMode="auto">
          <a:xfrm flipH="1">
            <a:off x="5435600" y="2276475"/>
            <a:ext cx="1081088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258" name="Oval 17"/>
          <p:cNvSpPr>
            <a:spLocks noChangeArrowheads="1"/>
          </p:cNvSpPr>
          <p:nvPr/>
        </p:nvSpPr>
        <p:spPr bwMode="auto">
          <a:xfrm>
            <a:off x="6948488" y="4941888"/>
            <a:ext cx="1079500" cy="12239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9" name="Line 18"/>
          <p:cNvSpPr>
            <a:spLocks noChangeShapeType="1"/>
          </p:cNvSpPr>
          <p:nvPr/>
        </p:nvSpPr>
        <p:spPr bwMode="auto">
          <a:xfrm>
            <a:off x="7164388" y="3716338"/>
            <a:ext cx="287337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260" name="Text Box 19"/>
          <p:cNvSpPr txBox="1">
            <a:spLocks noChangeArrowheads="1"/>
          </p:cNvSpPr>
          <p:nvPr/>
        </p:nvSpPr>
        <p:spPr bwMode="auto">
          <a:xfrm>
            <a:off x="6659563" y="2708275"/>
            <a:ext cx="20891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b="1"/>
              <a:t>But different results in the groups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One tailed testing</a:t>
            </a:r>
            <a:endParaRPr lang="en-GB" altLang="en-US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Use t(18) for apriori directional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hypotheses called one-tailed tests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e.g. Is individual teaching more beneficial than group learning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2 groups case only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 t test is a directional test because it takes both positive and negative values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</a:t>
            </a:r>
            <a:r>
              <a:rPr lang="en-GB" altLang="en-US" sz="1400" baseline="-25000" smtClean="0"/>
              <a:t>df</a:t>
            </a:r>
            <a:r>
              <a:rPr lang="en-GB" altLang="en-US" sz="1600" baseline="-25000" smtClean="0"/>
              <a:t> * </a:t>
            </a:r>
            <a:r>
              <a:rPr lang="en-GB" altLang="en-US" sz="1600" smtClean="0"/>
              <a:t>t</a:t>
            </a:r>
            <a:r>
              <a:rPr lang="en-GB" altLang="en-US" sz="1400" baseline="-25000" smtClean="0"/>
              <a:t>df</a:t>
            </a:r>
            <a:r>
              <a:rPr lang="en-GB" altLang="en-US" sz="1600" baseline="-25000" smtClean="0"/>
              <a:t> </a:t>
            </a:r>
            <a:r>
              <a:rPr lang="en-GB" altLang="en-US" sz="1600" smtClean="0"/>
              <a:t>=  F(1, df)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baseline="-250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8197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781175"/>
          <a:ext cx="4038600" cy="436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Chart" r:id="rId3" imgW="3810238" imgH="4115038" progId="MSGraph.Chart.8">
                  <p:embed followColorScheme="full"/>
                </p:oleObj>
              </mc:Choice>
              <mc:Fallback>
                <p:oleObj name="Chart" r:id="rId3" imgW="3810238" imgH="4115038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781175"/>
                        <a:ext cx="4038600" cy="436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629400" y="3200400"/>
            <a:ext cx="1985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Times" panose="02020603050405020304" pitchFamily="18" charset="0"/>
              </a:rPr>
              <a:t>P(&gt;1.73)=0.05</a:t>
            </a:r>
            <a:endParaRPr lang="en-GB" altLang="en-US" sz="2400" b="1">
              <a:solidFill>
                <a:schemeClr val="bg1"/>
              </a:solidFill>
              <a:latin typeface="Times" panose="02020603050405020304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486400" y="4191000"/>
            <a:ext cx="2087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 b="1">
                <a:solidFill>
                  <a:srgbClr val="339966"/>
                </a:solidFill>
                <a:latin typeface="Times" panose="02020603050405020304" pitchFamily="18" charset="0"/>
              </a:rPr>
              <a:t>P(&lt;-1.73)=0.05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8229600" y="36576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6248400" y="4572000"/>
            <a:ext cx="0" cy="12192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105400" y="6096000"/>
            <a:ext cx="3733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-3     -2      -1      0      1       2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410200" y="6400800"/>
            <a:ext cx="3733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Difference in method means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Explanation is…</a:t>
            </a:r>
          </a:p>
        </p:txBody>
      </p:sp>
      <p:sp>
        <p:nvSpPr>
          <p:cNvPr id="54276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There is no interaction because all of the differences between English and Japanese are not significantly different from zero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Even though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The English syllable scores differ and the Japanese do not</a:t>
            </a:r>
          </a:p>
        </p:txBody>
      </p:sp>
      <p:graphicFrame>
        <p:nvGraphicFramePr>
          <p:cNvPr id="54277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4986338" y="2781300"/>
          <a:ext cx="3362325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0" name="Chart" r:id="rId3" imgW="3362409" imgH="2362259" progId="Excel.Chart.8">
                  <p:embed/>
                </p:oleObj>
              </mc:Choice>
              <mc:Fallback>
                <p:oleObj name="Chart" r:id="rId3" imgW="3362409" imgH="2362259" progId="Excel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6338" y="2781300"/>
                        <a:ext cx="3362325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Thanks to...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David Boniface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Ian Nimmo-Smith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References:</a:t>
            </a:r>
          </a:p>
          <a:p>
            <a:pPr eaLnBrk="1" hangingPunct="1"/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Boniface DR (1995) Experiment Design and Statistical methods for behavioural and social research Chapman and Hall:London in CBSU library).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Howell DC (1992, 1997,2002) Statistical Methods for psychologists (Five editions) Wadsworth:London in CBSU library.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week…. </a:t>
            </a:r>
            <a:r>
              <a:rPr lang="en-GB" altLang="en-US" dirty="0" smtClean="0"/>
              <a:t>11am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Repeated Measures and Mixed Model ANOVA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Study types</a:t>
            </a:r>
            <a:endParaRPr lang="en-GB" altLang="en-US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Between subjects (this talk) 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One source of variation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GB" altLang="en-US" smtClean="0"/>
              <a:t>Each person has one outcome</a:t>
            </a:r>
          </a:p>
          <a:p>
            <a:pPr lvl="1" eaLnBrk="1" hangingPunct="1"/>
            <a:r>
              <a:rPr lang="en-GB" altLang="en-US" smtClean="0"/>
              <a:t>Random allocation of subjects</a:t>
            </a:r>
          </a:p>
          <a:p>
            <a:pPr lvl="1" eaLnBrk="1" hangingPunct="1"/>
            <a:r>
              <a:rPr lang="en-GB" altLang="en-US" smtClean="0"/>
              <a:t>Or study consists of a single person with multiple outcomes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Within subjects (Repeated measures)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&gt; 1 source of variation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GB" altLang="en-US" smtClean="0"/>
              <a:t>Each person has multiple outcomes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Comparing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rgbClr val="CC3399"/>
                </a:solidFill>
              </a:rPr>
              <a:t>Within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&amp;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accent2"/>
                </a:solidFill>
              </a:rPr>
              <a:t>between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group </a:t>
            </a:r>
            <a:r>
              <a:rPr lang="en-GB" altLang="en-US" smtClean="0">
                <a:solidFill>
                  <a:srgbClr val="FA1C1C"/>
                </a:solidFill>
              </a:rPr>
              <a:t>VARIATION</a:t>
            </a:r>
            <a:endParaRPr lang="en-GB" altLang="en-US" smtClean="0"/>
          </a:p>
        </p:txBody>
      </p:sp>
      <p:pic>
        <p:nvPicPr>
          <p:cNvPr id="10244" name="Picture 4" descr="ssquares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  <a:noFill/>
        </p:spPr>
      </p:pic>
      <p:sp>
        <p:nvSpPr>
          <p:cNvPr id="10245" name="Oval 6"/>
          <p:cNvSpPr>
            <a:spLocks noChangeArrowheads="1"/>
          </p:cNvSpPr>
          <p:nvPr/>
        </p:nvSpPr>
        <p:spPr bwMode="auto">
          <a:xfrm>
            <a:off x="2667000" y="1752600"/>
            <a:ext cx="533400" cy="3429000"/>
          </a:xfrm>
          <a:prstGeom prst="ellipse">
            <a:avLst/>
          </a:prstGeom>
          <a:noFill/>
          <a:ln w="38100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6" name="Oval 7"/>
          <p:cNvSpPr>
            <a:spLocks noChangeArrowheads="1"/>
          </p:cNvSpPr>
          <p:nvPr/>
        </p:nvSpPr>
        <p:spPr bwMode="auto">
          <a:xfrm>
            <a:off x="6400800" y="1828800"/>
            <a:ext cx="381000" cy="4038600"/>
          </a:xfrm>
          <a:prstGeom prst="ellipse">
            <a:avLst/>
          </a:prstGeom>
          <a:noFill/>
          <a:ln w="38100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7" name="Oval 9"/>
          <p:cNvSpPr>
            <a:spLocks noChangeArrowheads="1"/>
          </p:cNvSpPr>
          <p:nvPr/>
        </p:nvSpPr>
        <p:spPr bwMode="auto">
          <a:xfrm>
            <a:off x="2971800" y="4114800"/>
            <a:ext cx="3581400" cy="304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3505200" y="1676400"/>
            <a:ext cx="27432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100822"/>
                </a:solidFill>
              </a:rPr>
              <a:t>Is the variation between scores only attributable to random variation between the people those scores were measured on?</a:t>
            </a:r>
            <a:endParaRPr lang="en-GB" altLang="en-US">
              <a:solidFill>
                <a:srgbClr val="FA1C1C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126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Another example</a:t>
            </a:r>
            <a:endParaRPr lang="en-GB" altLang="en-US" smtClean="0"/>
          </a:p>
        </p:txBody>
      </p:sp>
      <p:sp>
        <p:nvSpPr>
          <p:cNvPr id="1126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3 groups: 2 are patient groups (severe and mild); one is a control group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Each person in a group is randomly given one of 4 word naming tasks: five people in each group do each task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 many X. can you name beginning with 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X is animals (Task 1) or household objects (Task 2) or plants (Task 3) or countries (Task 4)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 main effect</a:t>
            </a:r>
            <a:endParaRPr lang="en-GB" altLang="en-US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Task 2 has lower mean than task 4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(Error bar length = 95% CI)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Can plot using bar plots in SPSS or using EXCEL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(see CBSU website for details)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DEMO: PLOTS.SPS</a:t>
            </a:r>
          </a:p>
          <a:p>
            <a:pPr eaLnBrk="1" hangingPunct="1"/>
            <a:endParaRPr lang="en-GB" altLang="en-US" sz="1600" b="1" smtClean="0"/>
          </a:p>
        </p:txBody>
      </p:sp>
      <p:graphicFrame>
        <p:nvGraphicFramePr>
          <p:cNvPr id="12293" name="Object 6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356100" y="1844675"/>
          <a:ext cx="44958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Worksheet" r:id="rId3" imgW="3143488" imgH="1714738" progId="Excel.Sheet.8">
                  <p:embed/>
                </p:oleObj>
              </mc:Choice>
              <mc:Fallback>
                <p:oleObj name="Worksheet" r:id="rId3" imgW="3143488" imgH="1714738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844675"/>
                        <a:ext cx="44958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4419600" y="47244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         Animals  objects   plants countries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FF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FF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1509</TotalTime>
  <Words>2190</Words>
  <Application>Microsoft Office PowerPoint</Application>
  <PresentationFormat>On-screen Show (4:3)</PresentationFormat>
  <Paragraphs>512</Paragraphs>
  <Slides>52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52</vt:i4>
      </vt:variant>
    </vt:vector>
  </HeadingPairs>
  <TitlesOfParts>
    <vt:vector size="69" baseType="lpstr">
      <vt:lpstr>Arial</vt:lpstr>
      <vt:lpstr>Calibri</vt:lpstr>
      <vt:lpstr>Calibri Light</vt:lpstr>
      <vt:lpstr>System</vt:lpstr>
      <vt:lpstr>Tahoma</vt:lpstr>
      <vt:lpstr>Times</vt:lpstr>
      <vt:lpstr>Times New Roman</vt:lpstr>
      <vt:lpstr>Verdana</vt:lpstr>
      <vt:lpstr>Wingdings</vt:lpstr>
      <vt:lpstr>Blank Presentation</vt:lpstr>
      <vt:lpstr>2_Custom Design</vt:lpstr>
      <vt:lpstr>1_Custom Design</vt:lpstr>
      <vt:lpstr>Custom Design</vt:lpstr>
      <vt:lpstr>Clip</vt:lpstr>
      <vt:lpstr>Chart</vt:lpstr>
      <vt:lpstr>Worksheet</vt:lpstr>
      <vt:lpstr>Document</vt:lpstr>
      <vt:lpstr>5. Analysis of Variance  (Balanced Multifactorial)</vt:lpstr>
      <vt:lpstr>Randomisation experiment</vt:lpstr>
      <vt:lpstr>Results:</vt:lpstr>
      <vt:lpstr>Questions of interest </vt:lpstr>
      <vt:lpstr>One tailed testing</vt:lpstr>
      <vt:lpstr>Study types</vt:lpstr>
      <vt:lpstr>Comparing Within &amp; between group VARIATION</vt:lpstr>
      <vt:lpstr>Another example</vt:lpstr>
      <vt:lpstr>Task main effect</vt:lpstr>
      <vt:lpstr>Equality of task variance assumption: Levene’s test</vt:lpstr>
      <vt:lpstr>Group by Task interaction</vt:lpstr>
      <vt:lpstr>Task-group scores follow a Normal distribution</vt:lpstr>
      <vt:lpstr>Residual check - equal precision of fit</vt:lpstr>
      <vt:lpstr>ANOVA table</vt:lpstr>
      <vt:lpstr>Profile plot</vt:lpstr>
      <vt:lpstr>Simple effects</vt:lpstr>
      <vt:lpstr> Alternatively : Simple effect of group on animals         Groups 1 &amp; 2 = Patients;        Group 3 = Controls</vt:lpstr>
      <vt:lpstr>Interactions</vt:lpstr>
      <vt:lpstr>More on simple effects</vt:lpstr>
      <vt:lpstr>Size of effect</vt:lpstr>
      <vt:lpstr>ANOVA summary</vt:lpstr>
      <vt:lpstr>Main, Simple, interaction means</vt:lpstr>
      <vt:lpstr>Effects in a 2 Factor design</vt:lpstr>
      <vt:lpstr>Task and Group are statistically independent </vt:lpstr>
      <vt:lpstr>Post-hoc tests (main effects)</vt:lpstr>
      <vt:lpstr>Make your design fit your questions</vt:lpstr>
      <vt:lpstr>Latin Square example</vt:lpstr>
      <vt:lpstr>Output - main effects</vt:lpstr>
      <vt:lpstr>But…can’t fit interactions!</vt:lpstr>
      <vt:lpstr>Latin squares</vt:lpstr>
      <vt:lpstr>Balance</vt:lpstr>
      <vt:lpstr>UNbalanced study example</vt:lpstr>
      <vt:lpstr>Balanced study</vt:lpstr>
      <vt:lpstr>History only (Balanced)</vt:lpstr>
      <vt:lpstr>Status ONLY (Balanced)</vt:lpstr>
      <vt:lpstr>Status and History are statistically independent</vt:lpstr>
      <vt:lpstr>R2 </vt:lpstr>
      <vt:lpstr>Unbalanced study (Boniface,1995)</vt:lpstr>
      <vt:lpstr>History ONLY (Unbalanced study)</vt:lpstr>
      <vt:lpstr>Status ONLY (Unbalanced design)</vt:lpstr>
      <vt:lpstr>Status and History are not statistically independent….</vt:lpstr>
      <vt:lpstr>Whole is more than the sum of the parts in Unbalanced designs!</vt:lpstr>
      <vt:lpstr>Model for unbalanced data</vt:lpstr>
      <vt:lpstr>Effect Sizes (as % of Total SS)</vt:lpstr>
      <vt:lpstr>Unweighted means (Type III SS in SPSS)</vt:lpstr>
      <vt:lpstr>Weighted means</vt:lpstr>
      <vt:lpstr>How do we treat main effects in a model containing interactions involving these main effects? </vt:lpstr>
      <vt:lpstr>Balanced/Unbalanced summary</vt:lpstr>
      <vt:lpstr>An apparent contradiction!  </vt:lpstr>
      <vt:lpstr>Explanation is…</vt:lpstr>
      <vt:lpstr>Thanks to...</vt:lpstr>
      <vt:lpstr>Next week…. 11am</vt:lpstr>
    </vt:vector>
  </TitlesOfParts>
  <Company>MRC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peter</dc:creator>
  <cp:lastModifiedBy>Peter Watson</cp:lastModifiedBy>
  <cp:revision>369</cp:revision>
  <dcterms:created xsi:type="dcterms:W3CDTF">2004-07-14T13:13:22Z</dcterms:created>
  <dcterms:modified xsi:type="dcterms:W3CDTF">2019-01-24T10:26:58Z</dcterms:modified>
</cp:coreProperties>
</file>