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50" r:id="rId1"/>
  </p:sldMasterIdLst>
  <p:notesMasterIdLst>
    <p:notesMasterId r:id="rId81"/>
  </p:notesMasterIdLst>
  <p:handoutMasterIdLst>
    <p:handoutMasterId r:id="rId82"/>
  </p:handoutMasterIdLst>
  <p:sldIdLst>
    <p:sldId id="345" r:id="rId2"/>
    <p:sldId id="316" r:id="rId3"/>
    <p:sldId id="343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5" r:id="rId12"/>
    <p:sldId id="324" r:id="rId13"/>
    <p:sldId id="326" r:id="rId14"/>
    <p:sldId id="331" r:id="rId15"/>
    <p:sldId id="327" r:id="rId16"/>
    <p:sldId id="328" r:id="rId17"/>
    <p:sldId id="329" r:id="rId18"/>
    <p:sldId id="330" r:id="rId19"/>
    <p:sldId id="293" r:id="rId20"/>
    <p:sldId id="294" r:id="rId21"/>
    <p:sldId id="298" r:id="rId22"/>
    <p:sldId id="299" r:id="rId23"/>
    <p:sldId id="300" r:id="rId24"/>
    <p:sldId id="296" r:id="rId25"/>
    <p:sldId id="297" r:id="rId26"/>
    <p:sldId id="301" r:id="rId27"/>
    <p:sldId id="302" r:id="rId28"/>
    <p:sldId id="303" r:id="rId29"/>
    <p:sldId id="276" r:id="rId30"/>
    <p:sldId id="265" r:id="rId31"/>
    <p:sldId id="266" r:id="rId32"/>
    <p:sldId id="272" r:id="rId33"/>
    <p:sldId id="273" r:id="rId34"/>
    <p:sldId id="271" r:id="rId35"/>
    <p:sldId id="267" r:id="rId36"/>
    <p:sldId id="268" r:id="rId37"/>
    <p:sldId id="270" r:id="rId38"/>
    <p:sldId id="304" r:id="rId39"/>
    <p:sldId id="354" r:id="rId40"/>
    <p:sldId id="355" r:id="rId41"/>
    <p:sldId id="305" r:id="rId42"/>
    <p:sldId id="352" r:id="rId43"/>
    <p:sldId id="306" r:id="rId44"/>
    <p:sldId id="307" r:id="rId45"/>
    <p:sldId id="308" r:id="rId46"/>
    <p:sldId id="311" r:id="rId47"/>
    <p:sldId id="278" r:id="rId48"/>
    <p:sldId id="279" r:id="rId49"/>
    <p:sldId id="280" r:id="rId50"/>
    <p:sldId id="281" r:id="rId51"/>
    <p:sldId id="282" r:id="rId52"/>
    <p:sldId id="277" r:id="rId53"/>
    <p:sldId id="283" r:id="rId54"/>
    <p:sldId id="312" r:id="rId55"/>
    <p:sldId id="356" r:id="rId56"/>
    <p:sldId id="284" r:id="rId57"/>
    <p:sldId id="313" r:id="rId58"/>
    <p:sldId id="285" r:id="rId59"/>
    <p:sldId id="286" r:id="rId60"/>
    <p:sldId id="287" r:id="rId61"/>
    <p:sldId id="288" r:id="rId62"/>
    <p:sldId id="314" r:id="rId63"/>
    <p:sldId id="357" r:id="rId64"/>
    <p:sldId id="342" r:id="rId65"/>
    <p:sldId id="333" r:id="rId66"/>
    <p:sldId id="334" r:id="rId67"/>
    <p:sldId id="335" r:id="rId68"/>
    <p:sldId id="353" r:id="rId69"/>
    <p:sldId id="358" r:id="rId70"/>
    <p:sldId id="359" r:id="rId71"/>
    <p:sldId id="341" r:id="rId72"/>
    <p:sldId id="337" r:id="rId73"/>
    <p:sldId id="346" r:id="rId74"/>
    <p:sldId id="348" r:id="rId75"/>
    <p:sldId id="349" r:id="rId76"/>
    <p:sldId id="350" r:id="rId77"/>
    <p:sldId id="351" r:id="rId78"/>
    <p:sldId id="347" r:id="rId79"/>
    <p:sldId id="344" r:id="rId80"/>
  </p:sldIdLst>
  <p:sldSz cx="9144000" cy="6858000" type="screen4x3"/>
  <p:notesSz cx="6883400" cy="9906000"/>
  <p:embeddedFontLst>
    <p:embeddedFont>
      <p:font typeface="Verdana" panose="020B0604030504040204" pitchFamily="34" charset="0"/>
      <p:regular r:id="rId83"/>
      <p:bold r:id="rId84"/>
      <p:italic r:id="rId85"/>
      <p:boldItalic r:id="rId86"/>
    </p:embeddedFont>
    <p:embeddedFont>
      <p:font typeface="Albertus Medium" panose="020B0604020202020204" charset="0"/>
      <p:regular r:id="rId87"/>
      <p:italic r:id="rId88"/>
    </p:embeddedFont>
    <p:embeddedFont>
      <p:font typeface="Tahoma" panose="020B0604030504040204" pitchFamily="34" charset="0"/>
      <p:regular r:id="rId89"/>
      <p:bold r:id="rId90"/>
    </p:embeddedFont>
    <p:embeddedFont>
      <p:font typeface="Cambria Math" panose="02040503050406030204" pitchFamily="18" charset="0"/>
      <p:regular r:id="rId91"/>
    </p:embeddedFont>
  </p:embeddedFont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2A10"/>
    <a:srgbClr val="3F6026"/>
    <a:srgbClr val="0099CC"/>
    <a:srgbClr val="22E3E8"/>
    <a:srgbClr val="F812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98" d="100"/>
          <a:sy n="98" d="100"/>
        </p:scale>
        <p:origin x="35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2166" y="90"/>
      </p:cViewPr>
      <p:guideLst>
        <p:guide orient="horz" pos="312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font" Target="fonts/font2.fntdata"/><Relationship Id="rId89" Type="http://schemas.openxmlformats.org/officeDocument/2006/relationships/font" Target="fonts/font7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font" Target="fonts/font5.fntdata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handoutMaster" Target="handoutMasters/handoutMaster1.xml"/><Relationship Id="rId90" Type="http://schemas.openxmlformats.org/officeDocument/2006/relationships/font" Target="fonts/font8.fntdata"/><Relationship Id="rId95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font" Target="fonts/font3.fntdata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font" Target="fonts/font1.fntdata"/><Relationship Id="rId88" Type="http://schemas.openxmlformats.org/officeDocument/2006/relationships/font" Target="fonts/font6.fntdata"/><Relationship Id="rId91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86" Type="http://schemas.openxmlformats.org/officeDocument/2006/relationships/font" Target="fonts/font4.fntdata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t" anchorCtr="0" compatLnSpc="1">
            <a:prstTxWarp prst="textNoShape">
              <a:avLst/>
            </a:prstTxWarp>
          </a:bodyPr>
          <a:lstStyle>
            <a:lvl1pPr algn="l" defTabSz="9064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0488" y="0"/>
            <a:ext cx="298291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t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5775"/>
            <a:ext cx="298291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b" anchorCtr="0" compatLnSpc="1">
            <a:prstTxWarp prst="textNoShape">
              <a:avLst/>
            </a:prstTxWarp>
          </a:bodyPr>
          <a:lstStyle>
            <a:lvl1pPr algn="l" defTabSz="9064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0488" y="9375775"/>
            <a:ext cx="298291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b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/>
            </a:lvl1pPr>
          </a:lstStyle>
          <a:p>
            <a:pPr>
              <a:defRPr/>
            </a:pPr>
            <a:fld id="{5025D101-9DE0-410B-AF2A-B17380925D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9052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62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8738" y="0"/>
            <a:ext cx="30162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4088" y="762000"/>
            <a:ext cx="4976812" cy="3732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8688" y="4722813"/>
            <a:ext cx="5027612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3016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8738" y="9444038"/>
            <a:ext cx="3016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9BDE803-12AD-4989-94EE-210DA93020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59398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fld id="{45023A4A-E791-4CC4-B63C-E5E86D3FE4C9}" type="slidenum">
              <a:rPr lang="en-US" altLang="en-US" sz="1200" smtClean="0"/>
              <a:pPr/>
              <a:t>1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2411072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BDE803-12AD-4989-94EE-210DA9302005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124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599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A3D7B-3B97-4475-B584-330359416E39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248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76200"/>
            <a:ext cx="1951038" cy="60563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76200"/>
            <a:ext cx="5700712" cy="60563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CB0E7-CD49-4B37-BCC0-4063ACB1A87A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199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AF47D-5BB1-4BD3-9821-102E9FA24397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674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B4658-503C-4893-B584-6BF95C50762F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987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1447800"/>
            <a:ext cx="3810000" cy="4684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1447800"/>
            <a:ext cx="3810000" cy="4684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3764B-245C-4C5C-B518-8C5B7F1FE61C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391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FB828-DA97-47A5-8FB3-D24175663BA7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118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B623E-A65C-447D-A61F-4B0BAED92ECE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481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FD7EB-3A0B-46AA-8E2D-10E4CA6E1385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208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E5FA4-7131-4163-AA1A-F6D727DE81EA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266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109F6-C437-4979-BF14-8889218CBA03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70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cid:image004.png@01D7B519.9E61D320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76200"/>
            <a:ext cx="7793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447800"/>
            <a:ext cx="7772400" cy="468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9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246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1003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246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C9387101-52A8-4ED3-9EB3-BF8D15D694B8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1031" name="Rectangle 38"/>
          <p:cNvSpPr>
            <a:spLocks noChangeArrowheads="1"/>
          </p:cNvSpPr>
          <p:nvPr/>
        </p:nvSpPr>
        <p:spPr bwMode="ltGray">
          <a:xfrm>
            <a:off x="304800" y="720725"/>
            <a:ext cx="438150" cy="474663"/>
          </a:xfrm>
          <a:prstGeom prst="rect">
            <a:avLst/>
          </a:prstGeom>
          <a:solidFill>
            <a:srgbClr val="8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2" name="Rectangle 39"/>
          <p:cNvSpPr>
            <a:spLocks noChangeArrowheads="1"/>
          </p:cNvSpPr>
          <p:nvPr/>
        </p:nvSpPr>
        <p:spPr bwMode="ltGray">
          <a:xfrm>
            <a:off x="541338" y="1022350"/>
            <a:ext cx="422275" cy="474663"/>
          </a:xfrm>
          <a:prstGeom prst="rect">
            <a:avLst/>
          </a:prstGeom>
          <a:solidFill>
            <a:srgbClr val="ED1D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solidFill>
                <a:srgbClr val="FF5166"/>
              </a:solidFill>
              <a:latin typeface="Tahoma" pitchFamily="34" charset="0"/>
            </a:endParaRPr>
          </a:p>
        </p:txBody>
      </p:sp>
      <p:sp>
        <p:nvSpPr>
          <p:cNvPr id="1033" name="Rectangle 40"/>
          <p:cNvSpPr>
            <a:spLocks noChangeArrowheads="1"/>
          </p:cNvSpPr>
          <p:nvPr/>
        </p:nvSpPr>
        <p:spPr bwMode="gray">
          <a:xfrm>
            <a:off x="685800" y="754063"/>
            <a:ext cx="17463" cy="5762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4" name="Rectangle 41"/>
          <p:cNvSpPr>
            <a:spLocks noChangeArrowheads="1"/>
          </p:cNvSpPr>
          <p:nvPr/>
        </p:nvSpPr>
        <p:spPr bwMode="gray">
          <a:xfrm>
            <a:off x="457200" y="719138"/>
            <a:ext cx="17463" cy="6111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5" name="Rectangle 42"/>
          <p:cNvSpPr>
            <a:spLocks noChangeArrowheads="1"/>
          </p:cNvSpPr>
          <p:nvPr/>
        </p:nvSpPr>
        <p:spPr bwMode="gray">
          <a:xfrm>
            <a:off x="533400" y="611188"/>
            <a:ext cx="17463" cy="7191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6" name="Rectangle 43"/>
          <p:cNvSpPr>
            <a:spLocks noChangeArrowheads="1"/>
          </p:cNvSpPr>
          <p:nvPr/>
        </p:nvSpPr>
        <p:spPr bwMode="gray">
          <a:xfrm>
            <a:off x="609600" y="538163"/>
            <a:ext cx="17463" cy="7921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7" name="Rectangle 44"/>
          <p:cNvSpPr>
            <a:spLocks noChangeArrowheads="1"/>
          </p:cNvSpPr>
          <p:nvPr/>
        </p:nvSpPr>
        <p:spPr bwMode="gray">
          <a:xfrm>
            <a:off x="762000" y="790575"/>
            <a:ext cx="17463" cy="5397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8" name="Rectangle 45"/>
          <p:cNvSpPr>
            <a:spLocks noChangeArrowheads="1"/>
          </p:cNvSpPr>
          <p:nvPr/>
        </p:nvSpPr>
        <p:spPr bwMode="gray">
          <a:xfrm>
            <a:off x="838200" y="827088"/>
            <a:ext cx="17463" cy="5032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9" name="Rectangle 46"/>
          <p:cNvSpPr>
            <a:spLocks noChangeArrowheads="1"/>
          </p:cNvSpPr>
          <p:nvPr/>
        </p:nvSpPr>
        <p:spPr bwMode="gray">
          <a:xfrm>
            <a:off x="914400" y="935038"/>
            <a:ext cx="17463" cy="3952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0" name="Rectangle 47"/>
          <p:cNvSpPr>
            <a:spLocks noChangeArrowheads="1"/>
          </p:cNvSpPr>
          <p:nvPr/>
        </p:nvSpPr>
        <p:spPr bwMode="gray">
          <a:xfrm>
            <a:off x="381000" y="1071563"/>
            <a:ext cx="9525" cy="258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1" name="Rectangle 48"/>
          <p:cNvSpPr>
            <a:spLocks noChangeArrowheads="1"/>
          </p:cNvSpPr>
          <p:nvPr/>
        </p:nvSpPr>
        <p:spPr bwMode="gray">
          <a:xfrm>
            <a:off x="228600" y="1250950"/>
            <a:ext cx="17463" cy="793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2" name="Rectangle 49"/>
          <p:cNvSpPr>
            <a:spLocks noChangeArrowheads="1"/>
          </p:cNvSpPr>
          <p:nvPr/>
        </p:nvSpPr>
        <p:spPr bwMode="gray">
          <a:xfrm>
            <a:off x="304800" y="1177925"/>
            <a:ext cx="17463" cy="1508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3" name="Rectangle 50"/>
          <p:cNvSpPr>
            <a:spLocks noChangeArrowheads="1"/>
          </p:cNvSpPr>
          <p:nvPr/>
        </p:nvSpPr>
        <p:spPr bwMode="gray">
          <a:xfrm>
            <a:off x="1066800" y="1222375"/>
            <a:ext cx="17463" cy="1079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4" name="Rectangle 51"/>
          <p:cNvSpPr>
            <a:spLocks noChangeArrowheads="1"/>
          </p:cNvSpPr>
          <p:nvPr/>
        </p:nvSpPr>
        <p:spPr bwMode="gray">
          <a:xfrm>
            <a:off x="990600" y="1114425"/>
            <a:ext cx="17463" cy="2159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5" name="Rectangle 52"/>
          <p:cNvSpPr>
            <a:spLocks noChangeArrowheads="1"/>
          </p:cNvSpPr>
          <p:nvPr/>
        </p:nvSpPr>
        <p:spPr bwMode="gray">
          <a:xfrm>
            <a:off x="152400" y="1290638"/>
            <a:ext cx="8516938" cy="39687"/>
          </a:xfrm>
          <a:prstGeom prst="rect">
            <a:avLst/>
          </a:prstGeom>
          <a:solidFill>
            <a:srgbClr val="99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pic>
        <p:nvPicPr>
          <p:cNvPr id="23" name="Picture 22" descr="cid:image004.png@01D7B519.9E61D320"/>
          <p:cNvPicPr/>
          <p:nvPr userDrawn="1"/>
        </p:nvPicPr>
        <p:blipFill>
          <a:blip r:embed="rId13" r:link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6458520"/>
            <a:ext cx="1566689" cy="18935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9.wmf"/><Relationship Id="rId4" Type="http://schemas.openxmlformats.org/officeDocument/2006/relationships/image" Target="../media/image18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0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53.wmf"/><Relationship Id="rId4" Type="http://schemas.openxmlformats.org/officeDocument/2006/relationships/image" Target="../media/image52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2286000"/>
            <a:ext cx="8305800" cy="2133600"/>
          </a:xfrm>
        </p:spPr>
        <p:txBody>
          <a:bodyPr/>
          <a:lstStyle/>
          <a:p>
            <a:pPr eaLnBrk="1" hangingPunct="1"/>
            <a:r>
              <a:rPr lang="en-GB" altLang="en-US" smtClean="0"/>
              <a:t>MRC Cognition and Brain Sciences Unit </a:t>
            </a:r>
            <a:br>
              <a:rPr lang="en-GB" altLang="en-US" smtClean="0"/>
            </a:br>
            <a:r>
              <a:rPr lang="en-GB" altLang="en-US" smtClean="0">
                <a:solidFill>
                  <a:schemeClr val="tx1"/>
                </a:solidFill>
              </a:rPr>
              <a:t>Graduate Statistics Course</a:t>
            </a:r>
            <a:endParaRPr lang="en-GB" altLang="en-US" smtClean="0"/>
          </a:p>
        </p:txBody>
      </p:sp>
      <p:graphicFrame>
        <p:nvGraphicFramePr>
          <p:cNvPr id="4101" name="Object 3"/>
          <p:cNvGraphicFramePr>
            <a:graphicFrameLocks noChangeAspect="1"/>
          </p:cNvGraphicFramePr>
          <p:nvPr/>
        </p:nvGraphicFramePr>
        <p:xfrm>
          <a:off x="0" y="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3" name="Equation" r:id="rId4" imgW="435285" imgH="677109" progId="Equation.DSMT4">
                  <p:embed/>
                </p:oleObj>
              </mc:Choice>
              <mc:Fallback>
                <p:oleObj name="Equation" r:id="rId4" imgW="435285" imgH="677109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" cy="198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433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2419350"/>
            <a:ext cx="8183562" cy="20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Line 6"/>
          <p:cNvSpPr>
            <a:spLocks noChangeShapeType="1"/>
          </p:cNvSpPr>
          <p:nvPr/>
        </p:nvSpPr>
        <p:spPr bwMode="auto">
          <a:xfrm flipV="1">
            <a:off x="4572000" y="3886200"/>
            <a:ext cx="609600" cy="12192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5363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Paired samples t-test</a:t>
            </a:r>
          </a:p>
        </p:txBody>
      </p:sp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286000"/>
            <a:ext cx="379095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Line 4"/>
          <p:cNvSpPr>
            <a:spLocks noChangeShapeType="1"/>
          </p:cNvSpPr>
          <p:nvPr/>
        </p:nvSpPr>
        <p:spPr bwMode="auto">
          <a:xfrm flipH="1">
            <a:off x="5181600" y="3657600"/>
            <a:ext cx="685800" cy="1524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367" name="Oval 5"/>
          <p:cNvSpPr>
            <a:spLocks noChangeArrowheads="1"/>
          </p:cNvSpPr>
          <p:nvPr/>
        </p:nvSpPr>
        <p:spPr bwMode="auto">
          <a:xfrm>
            <a:off x="4572000" y="3657600"/>
            <a:ext cx="609600" cy="304800"/>
          </a:xfrm>
          <a:prstGeom prst="ellipse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15368" name="Text Box 6"/>
          <p:cNvSpPr txBox="1">
            <a:spLocks noChangeArrowheads="1"/>
          </p:cNvSpPr>
          <p:nvPr/>
        </p:nvSpPr>
        <p:spPr bwMode="auto">
          <a:xfrm>
            <a:off x="5807075" y="3392488"/>
            <a:ext cx="2111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Score2-Score1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638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Paired samples t-test</a:t>
            </a:r>
          </a:p>
        </p:txBody>
      </p:sp>
      <p:graphicFrame>
        <p:nvGraphicFramePr>
          <p:cNvPr id="16389" name="Object 3"/>
          <p:cNvGraphicFramePr>
            <a:graphicFrameLocks noChangeAspect="1"/>
          </p:cNvGraphicFramePr>
          <p:nvPr/>
        </p:nvGraphicFramePr>
        <p:xfrm>
          <a:off x="3810000" y="1828800"/>
          <a:ext cx="4433888" cy="360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1" name="Picture" r:id="rId3" imgW="4433824" imgH="3609984" progId="StaticEnhancedMetafile">
                  <p:embed/>
                </p:oleObj>
              </mc:Choice>
              <mc:Fallback>
                <p:oleObj name="Picture" r:id="rId3" imgW="4433824" imgH="3609984" progId="StaticEnhancedMetafil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1828800"/>
                        <a:ext cx="4433888" cy="360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741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1800" smtClean="0"/>
              <a:t>Two ways of comparing Score 1 and Score 2</a:t>
            </a:r>
            <a:endParaRPr lang="en-US" altLang="en-US" smtClean="0"/>
          </a:p>
        </p:txBody>
      </p:sp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38400"/>
            <a:ext cx="563245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343400"/>
            <a:ext cx="7543800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Text Box 5"/>
          <p:cNvSpPr txBox="1">
            <a:spLocks noChangeArrowheads="1"/>
          </p:cNvSpPr>
          <p:nvPr/>
        </p:nvSpPr>
        <p:spPr bwMode="auto">
          <a:xfrm>
            <a:off x="328613" y="5867400"/>
            <a:ext cx="27257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Identical outcomes!</a:t>
            </a:r>
          </a:p>
        </p:txBody>
      </p:sp>
      <p:sp>
        <p:nvSpPr>
          <p:cNvPr id="17416" name="Text Box 6"/>
          <p:cNvSpPr txBox="1">
            <a:spLocks noChangeArrowheads="1"/>
          </p:cNvSpPr>
          <p:nvPr/>
        </p:nvSpPr>
        <p:spPr bwMode="auto">
          <a:xfrm>
            <a:off x="381000" y="2057400"/>
            <a:ext cx="28416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One sample t-test of the difference</a:t>
            </a:r>
          </a:p>
        </p:txBody>
      </p:sp>
      <p:sp>
        <p:nvSpPr>
          <p:cNvPr id="17417" name="Text Box 8"/>
          <p:cNvSpPr txBox="1">
            <a:spLocks noChangeArrowheads="1"/>
          </p:cNvSpPr>
          <p:nvPr/>
        </p:nvSpPr>
        <p:spPr bwMode="auto">
          <a:xfrm>
            <a:off x="304800" y="4038600"/>
            <a:ext cx="17224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Paired samples t-test</a:t>
            </a: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Paired samples t-test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correlation between Score 1 and Score 2 is due to repeated testing on the same subject.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Repeated Measures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Analysing differences between conditions measured ‘within subjects’ can avoid the variability due to ‘between subjects’ differences and lead to more powerful tests.</a:t>
            </a:r>
          </a:p>
          <a:p>
            <a:pPr eaLnBrk="1" hangingPunct="1"/>
            <a:r>
              <a:rPr lang="en-US" altLang="en-US" smtClean="0"/>
              <a:t>Repeated Measures ANOVA generalises the Paired Sample t-test approach.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Random Factors and Generalisability</a:t>
            </a:r>
            <a:endParaRPr lang="en-US" altLang="en-US" smtClean="0"/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Another way of looking at ANOVA models for these designs is by explicitly representing Subjects as Levels of a Factor.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Random Factors and Generalisability</a:t>
            </a:r>
            <a:endParaRPr lang="en-US" altLang="en-US" smtClean="0"/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Do we want to generalise to a population of which the subjects are a sample?</a:t>
            </a:r>
          </a:p>
          <a:p>
            <a:pPr lvl="1" eaLnBrk="1" hangingPunct="1"/>
            <a:r>
              <a:rPr lang="en-US" altLang="en-US" smtClean="0"/>
              <a:t>If so we describe Subjects as a Random Factor.</a:t>
            </a:r>
          </a:p>
          <a:p>
            <a:pPr lvl="1" eaLnBrk="1" hangingPunct="1"/>
            <a:r>
              <a:rPr lang="en-US" altLang="en-US" smtClean="0"/>
              <a:t>For designs for which there is more than one additional Experimental Factor this has important implications for how the data must be analysed.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Random Factors and Error Terms</a:t>
            </a:r>
            <a:endParaRPr lang="en-US" altLang="en-US" smtClean="0"/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There is a separate Error Term for each combination of Within Subject Factors.</a:t>
            </a:r>
          </a:p>
          <a:p>
            <a:pPr eaLnBrk="1" hangingPunct="1"/>
            <a:r>
              <a:rPr lang="en-US" altLang="en-US" smtClean="0"/>
              <a:t>SPSS -&gt; GLM -&gt; Repeated Measures … does the hard work for us.</a:t>
            </a:r>
          </a:p>
          <a:p>
            <a:pPr eaLnBrk="1" hangingPunct="1"/>
            <a:r>
              <a:rPr lang="en-US" altLang="en-US" smtClean="0"/>
              <a:t>Correlations between Repeated Measures help to make the design more powerful</a:t>
            </a:r>
          </a:p>
          <a:p>
            <a:pPr lvl="1" eaLnBrk="1" hangingPunct="1"/>
            <a:r>
              <a:rPr lang="en-US" altLang="en-US" smtClean="0"/>
              <a:t>but inhomogeneities can complicate the situation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355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Between Subject Design</a:t>
            </a:r>
          </a:p>
        </p:txBody>
      </p:sp>
      <p:sp>
        <p:nvSpPr>
          <p:cNvPr id="23557" name="Text Box 3"/>
          <p:cNvSpPr txBox="1">
            <a:spLocks noChangeArrowheads="1"/>
          </p:cNvSpPr>
          <p:nvPr/>
        </p:nvSpPr>
        <p:spPr bwMode="auto">
          <a:xfrm>
            <a:off x="304800" y="1598613"/>
            <a:ext cx="7146925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40 subjects are allocated to 4 treatment groups.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Control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Semantic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Lexical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Phobic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Each subject is given ten trial of a lexical decision task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graphicFrame>
        <p:nvGraphicFramePr>
          <p:cNvPr id="23558" name="Object 4"/>
          <p:cNvGraphicFramePr>
            <a:graphicFrameLocks noChangeAspect="1"/>
          </p:cNvGraphicFramePr>
          <p:nvPr/>
        </p:nvGraphicFramePr>
        <p:xfrm>
          <a:off x="4419600" y="4038600"/>
          <a:ext cx="3059113" cy="195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0" name="Worksheet" r:id="rId3" imgW="3057975" imgH="1953024" progId="Excel.Sheet.8">
                  <p:embed/>
                </p:oleObj>
              </mc:Choice>
              <mc:Fallback>
                <p:oleObj name="Worksheet" r:id="rId3" imgW="3057975" imgH="1953024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038600"/>
                        <a:ext cx="3059113" cy="195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dirty="0"/>
              <a:t>MRC Graduate Talks </a:t>
            </a:r>
            <a:r>
              <a:rPr lang="en-GB" altLang="en-US" sz="1000" dirty="0" smtClean="0"/>
              <a:t>2018</a:t>
            </a:r>
            <a:endParaRPr lang="en-GB" altLang="en-US" sz="1000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6: Repeated Measures ANOVA</a:t>
            </a:r>
            <a:endParaRPr lang="en-US" altLang="en-US" smtClean="0"/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sz="2400" dirty="0" smtClean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2400" dirty="0" smtClean="0">
                <a:solidFill>
                  <a:srgbClr val="0099CC"/>
                </a:solidFill>
              </a:rPr>
              <a:t>Repeated Measures &amp; Mixed Model ANOVA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2400" dirty="0" smtClean="0">
                <a:solidFill>
                  <a:srgbClr val="0099CC"/>
                </a:solidFill>
              </a:rPr>
              <a:t>Within- &amp; Between- Subject Designs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sz="2400" dirty="0" smtClean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dirty="0" smtClean="0"/>
              <a:t>Peter Watson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dirty="0" smtClean="0"/>
              <a:t>(with thanks to Ian </a:t>
            </a:r>
            <a:r>
              <a:rPr lang="en-US" altLang="en-US" dirty="0" err="1" smtClean="0"/>
              <a:t>Nimmo</a:t>
            </a:r>
            <a:r>
              <a:rPr lang="en-US" altLang="en-US" dirty="0" smtClean="0"/>
              <a:t>-Smith)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1800" smtClean="0"/>
              <a:t>15 November 2018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dirty="0" smtClean="0">
                <a:solidFill>
                  <a:srgbClr val="0099CC"/>
                </a:solidFill>
              </a:rPr>
              <a:t>http://imaging.mrc-cbu.cam.ac.uk/statswiki/FAQ/anovaFAQ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457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71600"/>
            <a:ext cx="3208338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676400"/>
            <a:ext cx="3208338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560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2133600" y="685800"/>
            <a:ext cx="3368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Between-Subjects Design</a:t>
            </a:r>
          </a:p>
        </p:txBody>
      </p:sp>
      <p:pic>
        <p:nvPicPr>
          <p:cNvPr id="2560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213" y="2351088"/>
            <a:ext cx="4983162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662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419600"/>
            <a:ext cx="4983163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AutoShape 3"/>
          <p:cNvSpPr>
            <a:spLocks noChangeArrowheads="1"/>
          </p:cNvSpPr>
          <p:nvPr/>
        </p:nvSpPr>
        <p:spPr bwMode="auto">
          <a:xfrm>
            <a:off x="3886200" y="1371600"/>
            <a:ext cx="2667000" cy="1143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Total Sum of Squares (SS)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115.9 on 39 d.f.</a:t>
            </a:r>
          </a:p>
        </p:txBody>
      </p:sp>
      <p:sp>
        <p:nvSpPr>
          <p:cNvPr id="26630" name="AutoShape 5"/>
          <p:cNvSpPr>
            <a:spLocks noChangeArrowheads="1"/>
          </p:cNvSpPr>
          <p:nvPr/>
        </p:nvSpPr>
        <p:spPr bwMode="auto">
          <a:xfrm>
            <a:off x="1676400" y="2971800"/>
            <a:ext cx="3200400" cy="1219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Priming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(Between groups)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on 3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1" name="AutoShape 6"/>
          <p:cNvSpPr>
            <a:spLocks noChangeArrowheads="1"/>
          </p:cNvSpPr>
          <p:nvPr/>
        </p:nvSpPr>
        <p:spPr bwMode="auto">
          <a:xfrm>
            <a:off x="5715000" y="2971800"/>
            <a:ext cx="3200400" cy="1219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(Between subjects within groups)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77.0 on 36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2" name="AutoShape 7"/>
          <p:cNvSpPr>
            <a:spLocks noChangeArrowheads="1"/>
          </p:cNvSpPr>
          <p:nvPr/>
        </p:nvSpPr>
        <p:spPr bwMode="auto">
          <a:xfrm>
            <a:off x="50292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1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</a:p>
        </p:txBody>
      </p:sp>
      <p:sp>
        <p:nvSpPr>
          <p:cNvPr id="26633" name="AutoShape 8"/>
          <p:cNvSpPr>
            <a:spLocks noChangeArrowheads="1"/>
          </p:cNvSpPr>
          <p:nvPr/>
        </p:nvSpPr>
        <p:spPr bwMode="auto">
          <a:xfrm>
            <a:off x="60960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2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4" name="AutoShape 9"/>
          <p:cNvSpPr>
            <a:spLocks noChangeArrowheads="1"/>
          </p:cNvSpPr>
          <p:nvPr/>
        </p:nvSpPr>
        <p:spPr bwMode="auto">
          <a:xfrm>
            <a:off x="70866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3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5" name="AutoShape 10"/>
          <p:cNvSpPr>
            <a:spLocks noChangeArrowheads="1"/>
          </p:cNvSpPr>
          <p:nvPr/>
        </p:nvSpPr>
        <p:spPr bwMode="auto">
          <a:xfrm>
            <a:off x="80772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4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cxnSp>
        <p:nvCxnSpPr>
          <p:cNvPr id="26636" name="AutoShape 16"/>
          <p:cNvCxnSpPr>
            <a:cxnSpLocks noChangeShapeType="1"/>
            <a:stCxn id="26631" idx="2"/>
            <a:endCxn id="26632" idx="0"/>
          </p:cNvCxnSpPr>
          <p:nvPr/>
        </p:nvCxnSpPr>
        <p:spPr bwMode="auto">
          <a:xfrm flipH="1">
            <a:off x="5486400" y="4191000"/>
            <a:ext cx="18288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7" name="AutoShape 17"/>
          <p:cNvCxnSpPr>
            <a:cxnSpLocks noChangeShapeType="1"/>
            <a:stCxn id="26631" idx="2"/>
            <a:endCxn id="26633" idx="0"/>
          </p:cNvCxnSpPr>
          <p:nvPr/>
        </p:nvCxnSpPr>
        <p:spPr bwMode="auto">
          <a:xfrm flipH="1">
            <a:off x="6553200" y="4191000"/>
            <a:ext cx="7620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8" name="AutoShape 18"/>
          <p:cNvCxnSpPr>
            <a:cxnSpLocks noChangeShapeType="1"/>
            <a:stCxn id="26631" idx="2"/>
            <a:endCxn id="26634" idx="0"/>
          </p:cNvCxnSpPr>
          <p:nvPr/>
        </p:nvCxnSpPr>
        <p:spPr bwMode="auto">
          <a:xfrm>
            <a:off x="7315200" y="4191000"/>
            <a:ext cx="2286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9" name="AutoShape 19"/>
          <p:cNvCxnSpPr>
            <a:cxnSpLocks noChangeShapeType="1"/>
            <a:stCxn id="26631" idx="2"/>
            <a:endCxn id="26635" idx="0"/>
          </p:cNvCxnSpPr>
          <p:nvPr/>
        </p:nvCxnSpPr>
        <p:spPr bwMode="auto">
          <a:xfrm>
            <a:off x="7315200" y="4191000"/>
            <a:ext cx="12192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40" name="AutoShape 20"/>
          <p:cNvCxnSpPr>
            <a:cxnSpLocks noChangeShapeType="1"/>
            <a:stCxn id="26629" idx="2"/>
            <a:endCxn id="26630" idx="0"/>
          </p:cNvCxnSpPr>
          <p:nvPr/>
        </p:nvCxnSpPr>
        <p:spPr bwMode="auto">
          <a:xfrm flipH="1">
            <a:off x="3276600" y="2514600"/>
            <a:ext cx="19431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41" name="AutoShape 21"/>
          <p:cNvCxnSpPr>
            <a:cxnSpLocks noChangeShapeType="1"/>
            <a:stCxn id="26629" idx="2"/>
            <a:endCxn id="26631" idx="0"/>
          </p:cNvCxnSpPr>
          <p:nvPr/>
        </p:nvCxnSpPr>
        <p:spPr bwMode="auto">
          <a:xfrm>
            <a:off x="5219700" y="2514600"/>
            <a:ext cx="2095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42" name="AutoShape 22"/>
          <p:cNvSpPr>
            <a:spLocks noChangeArrowheads="1"/>
          </p:cNvSpPr>
          <p:nvPr/>
        </p:nvSpPr>
        <p:spPr bwMode="auto">
          <a:xfrm>
            <a:off x="290513" y="6027738"/>
            <a:ext cx="2362200" cy="1524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26643" name="Rectangle 24"/>
          <p:cNvSpPr>
            <a:spLocks noChangeArrowheads="1"/>
          </p:cNvSpPr>
          <p:nvPr/>
        </p:nvSpPr>
        <p:spPr bwMode="auto">
          <a:xfrm>
            <a:off x="2133600" y="685800"/>
            <a:ext cx="3368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Between-Subjects Design</a:t>
            </a:r>
          </a:p>
        </p:txBody>
      </p:sp>
      <p:sp>
        <p:nvSpPr>
          <p:cNvPr id="26644" name="AutoShape 25"/>
          <p:cNvSpPr>
            <a:spLocks noChangeArrowheads="1"/>
          </p:cNvSpPr>
          <p:nvPr/>
        </p:nvSpPr>
        <p:spPr bwMode="auto">
          <a:xfrm>
            <a:off x="284163" y="5711825"/>
            <a:ext cx="2362200" cy="134938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26645" name="AutoShape 26"/>
          <p:cNvSpPr>
            <a:spLocks noChangeArrowheads="1"/>
          </p:cNvSpPr>
          <p:nvPr/>
        </p:nvSpPr>
        <p:spPr bwMode="auto">
          <a:xfrm>
            <a:off x="284163" y="5518150"/>
            <a:ext cx="2362200" cy="1524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765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1371600" y="457200"/>
            <a:ext cx="3975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Within Subject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  <p:sp>
        <p:nvSpPr>
          <p:cNvPr id="27653" name="Text Box 3"/>
          <p:cNvSpPr txBox="1">
            <a:spLocks noChangeArrowheads="1"/>
          </p:cNvSpPr>
          <p:nvPr/>
        </p:nvSpPr>
        <p:spPr bwMode="auto">
          <a:xfrm>
            <a:off x="1752600" y="1827213"/>
            <a:ext cx="7081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Each of 10 Subjects are tested under all 4 conditions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7654" name="Text Box 4"/>
          <p:cNvSpPr txBox="1">
            <a:spLocks noChangeArrowheads="1"/>
          </p:cNvSpPr>
          <p:nvPr/>
        </p:nvSpPr>
        <p:spPr bwMode="auto">
          <a:xfrm>
            <a:off x="1752600" y="2436813"/>
            <a:ext cx="35893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Repeated Measures design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7655" name="Text Box 5"/>
          <p:cNvSpPr txBox="1">
            <a:spLocks noChangeArrowheads="1"/>
          </p:cNvSpPr>
          <p:nvPr/>
        </p:nvSpPr>
        <p:spPr bwMode="auto">
          <a:xfrm>
            <a:off x="3336925" y="3089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86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371600"/>
            <a:ext cx="4295775" cy="40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990600" y="5486400"/>
            <a:ext cx="6629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Each subjects data is linked by being on the same line; the conditions become separate variables.</a:t>
            </a:r>
          </a:p>
        </p:txBody>
      </p:sp>
      <p:sp>
        <p:nvSpPr>
          <p:cNvPr id="28678" name="Text Box 5"/>
          <p:cNvSpPr txBox="1">
            <a:spLocks noChangeArrowheads="1"/>
          </p:cNvSpPr>
          <p:nvPr/>
        </p:nvSpPr>
        <p:spPr bwMode="auto">
          <a:xfrm>
            <a:off x="1371600" y="457200"/>
            <a:ext cx="3975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Within Subject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969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graphicFrame>
        <p:nvGraphicFramePr>
          <p:cNvPr id="29700" name="Object 1026"/>
          <p:cNvGraphicFramePr>
            <a:graphicFrameLocks noChangeAspect="1"/>
          </p:cNvGraphicFramePr>
          <p:nvPr/>
        </p:nvGraphicFramePr>
        <p:xfrm>
          <a:off x="4500563" y="2205038"/>
          <a:ext cx="4084637" cy="286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46" name="Worksheet" r:id="rId3" imgW="4105175" imgH="2876662" progId="Excel.Sheet.8">
                  <p:embed/>
                </p:oleObj>
              </mc:Choice>
              <mc:Fallback>
                <p:oleObj name="Worksheet" r:id="rId3" imgW="4105175" imgH="2876662" progId="Excel.Sheet.8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2205038"/>
                        <a:ext cx="4084637" cy="2868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1" name="Text Box 1027"/>
          <p:cNvSpPr txBox="1">
            <a:spLocks noChangeArrowheads="1"/>
          </p:cNvSpPr>
          <p:nvPr/>
        </p:nvSpPr>
        <p:spPr bwMode="auto">
          <a:xfrm>
            <a:off x="3851275" y="5157788"/>
            <a:ext cx="4749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Within Individual and mean Group profiles</a:t>
            </a:r>
          </a:p>
        </p:txBody>
      </p:sp>
      <p:sp>
        <p:nvSpPr>
          <p:cNvPr id="29702" name="Text Box 1028"/>
          <p:cNvSpPr txBox="1">
            <a:spLocks noChangeArrowheads="1"/>
          </p:cNvSpPr>
          <p:nvPr/>
        </p:nvSpPr>
        <p:spPr bwMode="auto">
          <a:xfrm>
            <a:off x="1371600" y="457200"/>
            <a:ext cx="62912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Between vs. Within Subjects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  <p:pic>
        <p:nvPicPr>
          <p:cNvPr id="29703" name="Picture 102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276475"/>
            <a:ext cx="2667000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Text Box 1031"/>
          <p:cNvSpPr txBox="1">
            <a:spLocks noChangeArrowheads="1"/>
          </p:cNvSpPr>
          <p:nvPr/>
        </p:nvSpPr>
        <p:spPr bwMode="auto">
          <a:xfrm>
            <a:off x="684213" y="5157788"/>
            <a:ext cx="27352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Between group profile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072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30724" name="Text Box 2"/>
          <p:cNvSpPr txBox="1">
            <a:spLocks noChangeArrowheads="1"/>
          </p:cNvSpPr>
          <p:nvPr/>
        </p:nvSpPr>
        <p:spPr bwMode="auto">
          <a:xfrm>
            <a:off x="1584325" y="2022475"/>
            <a:ext cx="58832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Each comparison (e.g. Semantic vs. Phobic)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could be done by doing a Paired Sample t-Test</a:t>
            </a:r>
          </a:p>
        </p:txBody>
      </p:sp>
      <p:pic>
        <p:nvPicPr>
          <p:cNvPr id="3072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048000"/>
            <a:ext cx="7808913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Text Box 4"/>
          <p:cNvSpPr txBox="1">
            <a:spLocks noChangeArrowheads="1"/>
          </p:cNvSpPr>
          <p:nvPr/>
        </p:nvSpPr>
        <p:spPr bwMode="auto">
          <a:xfrm>
            <a:off x="1812925" y="4613275"/>
            <a:ext cx="4503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T(9) = 3.767,  P=0.004 (two-tailed)</a:t>
            </a:r>
          </a:p>
        </p:txBody>
      </p:sp>
      <p:sp>
        <p:nvSpPr>
          <p:cNvPr id="30727" name="Line 5"/>
          <p:cNvSpPr>
            <a:spLocks noChangeShapeType="1"/>
          </p:cNvSpPr>
          <p:nvPr/>
        </p:nvSpPr>
        <p:spPr bwMode="auto">
          <a:xfrm flipH="1" flipV="1">
            <a:off x="2286000" y="5029200"/>
            <a:ext cx="6858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28" name="Text Box 6"/>
          <p:cNvSpPr txBox="1">
            <a:spLocks noChangeArrowheads="1"/>
          </p:cNvSpPr>
          <p:nvPr/>
        </p:nvSpPr>
        <p:spPr bwMode="auto">
          <a:xfrm>
            <a:off x="1371600" y="457200"/>
            <a:ext cx="3975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Within Subject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174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31748" name="AutoShape 2"/>
          <p:cNvSpPr>
            <a:spLocks noChangeArrowheads="1"/>
          </p:cNvSpPr>
          <p:nvPr/>
        </p:nvSpPr>
        <p:spPr bwMode="auto">
          <a:xfrm>
            <a:off x="1981200" y="31242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31.45 on 9 d.f.</a:t>
            </a:r>
          </a:p>
        </p:txBody>
      </p:sp>
      <p:sp>
        <p:nvSpPr>
          <p:cNvPr id="31749" name="AutoShape 3"/>
          <p:cNvSpPr>
            <a:spLocks noChangeArrowheads="1"/>
          </p:cNvSpPr>
          <p:nvPr/>
        </p:nvSpPr>
        <p:spPr bwMode="auto">
          <a:xfrm>
            <a:off x="4114800" y="32004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29.5 on 10 d.f.</a:t>
            </a:r>
          </a:p>
        </p:txBody>
      </p:sp>
      <p:sp>
        <p:nvSpPr>
          <p:cNvPr id="31750" name="AutoShape 4"/>
          <p:cNvSpPr>
            <a:spLocks noChangeArrowheads="1"/>
          </p:cNvSpPr>
          <p:nvPr/>
        </p:nvSpPr>
        <p:spPr bwMode="auto">
          <a:xfrm>
            <a:off x="3429000" y="4495800"/>
            <a:ext cx="1600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18.05 on 1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1751" name="AutoShape 5"/>
          <p:cNvSpPr>
            <a:spLocks noChangeArrowheads="1"/>
          </p:cNvSpPr>
          <p:nvPr/>
        </p:nvSpPr>
        <p:spPr bwMode="auto">
          <a:xfrm>
            <a:off x="5334000" y="4495800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(Conditions)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[Ss x Conditions]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11.45 on 9 d.f.</a:t>
            </a:r>
          </a:p>
        </p:txBody>
      </p:sp>
      <p:sp>
        <p:nvSpPr>
          <p:cNvPr id="31752" name="AutoShape 6"/>
          <p:cNvSpPr>
            <a:spLocks noChangeArrowheads="1"/>
          </p:cNvSpPr>
          <p:nvPr/>
        </p:nvSpPr>
        <p:spPr bwMode="auto">
          <a:xfrm>
            <a:off x="3048000" y="17526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60.95  on 19 d.f.</a:t>
            </a:r>
          </a:p>
        </p:txBody>
      </p:sp>
      <p:cxnSp>
        <p:nvCxnSpPr>
          <p:cNvPr id="31753" name="AutoShape 9"/>
          <p:cNvCxnSpPr>
            <a:cxnSpLocks noChangeShapeType="1"/>
            <a:stCxn id="31752" idx="2"/>
            <a:endCxn id="31748" idx="0"/>
          </p:cNvCxnSpPr>
          <p:nvPr/>
        </p:nvCxnSpPr>
        <p:spPr bwMode="auto">
          <a:xfrm flipH="1">
            <a:off x="2705100" y="2667000"/>
            <a:ext cx="1333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4" name="AutoShape 10"/>
          <p:cNvCxnSpPr>
            <a:cxnSpLocks noChangeShapeType="1"/>
            <a:stCxn id="31752" idx="2"/>
            <a:endCxn id="31749" idx="0"/>
          </p:cNvCxnSpPr>
          <p:nvPr/>
        </p:nvCxnSpPr>
        <p:spPr bwMode="auto">
          <a:xfrm>
            <a:off x="4038600" y="2667000"/>
            <a:ext cx="8763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5" name="AutoShape 11"/>
          <p:cNvCxnSpPr>
            <a:cxnSpLocks noChangeShapeType="1"/>
            <a:stCxn id="31749" idx="2"/>
            <a:endCxn id="31750" idx="0"/>
          </p:cNvCxnSpPr>
          <p:nvPr/>
        </p:nvCxnSpPr>
        <p:spPr bwMode="auto">
          <a:xfrm flipH="1">
            <a:off x="4229100" y="4114800"/>
            <a:ext cx="6858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6" name="AutoShape 12"/>
          <p:cNvCxnSpPr>
            <a:cxnSpLocks noChangeShapeType="1"/>
            <a:stCxn id="31749" idx="2"/>
            <a:endCxn id="31751" idx="0"/>
          </p:cNvCxnSpPr>
          <p:nvPr/>
        </p:nvCxnSpPr>
        <p:spPr bwMode="auto">
          <a:xfrm>
            <a:off x="4914900" y="4114800"/>
            <a:ext cx="13716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1295400" y="609600"/>
            <a:ext cx="678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ANOVA of Paired t-Test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7793038" cy="609600"/>
          </a:xfrm>
        </p:spPr>
        <p:txBody>
          <a:bodyPr/>
          <a:lstStyle/>
          <a:p>
            <a:pPr eaLnBrk="1" hangingPunct="1"/>
            <a:r>
              <a:rPr lang="en-US" altLang="en-US" smtClean="0"/>
              <a:t>Why use Repeated Measures designs?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Repeated Measures ANOVA combines the evidence from all these Paired Samples T-Tests to get more powerful tests because they have (typically)</a:t>
            </a:r>
          </a:p>
          <a:p>
            <a:pPr lvl="1" eaLnBrk="1" hangingPunct="1"/>
            <a:r>
              <a:rPr lang="en-GB" altLang="en-US" smtClean="0"/>
              <a:t>Higher degrees of freedom</a:t>
            </a:r>
          </a:p>
          <a:p>
            <a:pPr lvl="1" eaLnBrk="1" hangingPunct="1"/>
            <a:r>
              <a:rPr lang="en-GB" altLang="en-US" smtClean="0"/>
              <a:t>Smaller Mean Square Error 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379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graphicFrame>
        <p:nvGraphicFramePr>
          <p:cNvPr id="33796" name="Object 2"/>
          <p:cNvGraphicFramePr>
            <a:graphicFrameLocks noChangeAspect="1"/>
          </p:cNvGraphicFramePr>
          <p:nvPr/>
        </p:nvGraphicFramePr>
        <p:xfrm>
          <a:off x="2128838" y="1333500"/>
          <a:ext cx="4886325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40" name="Photo Editor Photo" r:id="rId3" imgW="4885714" imgH="4191585" progId="MSPhotoEd.3">
                  <p:embed/>
                </p:oleObj>
              </mc:Choice>
              <mc:Fallback>
                <p:oleObj name="Photo Editor Photo" r:id="rId3" imgW="4885714" imgH="4191585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8838" y="1333500"/>
                        <a:ext cx="4886325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7" name="Line 4"/>
          <p:cNvSpPr>
            <a:spLocks noChangeShapeType="1"/>
          </p:cNvSpPr>
          <p:nvPr/>
        </p:nvSpPr>
        <p:spPr bwMode="auto">
          <a:xfrm flipH="1" flipV="1">
            <a:off x="7010400" y="2895600"/>
            <a:ext cx="1295400" cy="1447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1208088" y="684213"/>
            <a:ext cx="78565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Analyze -&gt; General Linear Models -&gt; Repeated Measures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we will cover in this talk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47800"/>
            <a:ext cx="8704263" cy="4684713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Two sample t-Test vs. Paired t-Test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Repeated Measures as an extension of paired measures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Single factor Within-Subject design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Sphericity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Two (or more) factors Within-Subject design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Mixed designs combining Within- and Between-Subject factors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Mixed Models, e.g. both Subjects &amp; Items as Random Effects factors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Testing for Normality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Single degree of freedom approach</a:t>
            </a:r>
          </a:p>
          <a:p>
            <a:pPr eaLnBrk="1" hangingPunct="1">
              <a:lnSpc>
                <a:spcPct val="90000"/>
              </a:lnSpc>
            </a:pPr>
            <a:endParaRPr lang="en-US" altLang="en-US" sz="2300" smtClean="0"/>
          </a:p>
          <a:p>
            <a:pPr eaLnBrk="1" hangingPunct="1">
              <a:lnSpc>
                <a:spcPct val="90000"/>
              </a:lnSpc>
            </a:pPr>
            <a:endParaRPr lang="en-U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481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3482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305175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Line 6"/>
          <p:cNvSpPr>
            <a:spLocks noChangeShapeType="1"/>
          </p:cNvSpPr>
          <p:nvPr/>
        </p:nvSpPr>
        <p:spPr bwMode="auto">
          <a:xfrm flipV="1">
            <a:off x="1600200" y="4219575"/>
            <a:ext cx="160020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22" name="Line 7"/>
          <p:cNvSpPr>
            <a:spLocks noChangeShapeType="1"/>
          </p:cNvSpPr>
          <p:nvPr/>
        </p:nvSpPr>
        <p:spPr bwMode="auto">
          <a:xfrm>
            <a:off x="3505200" y="2466975"/>
            <a:ext cx="83820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823" name="Text Box 8"/>
          <p:cNvSpPr txBox="1">
            <a:spLocks noChangeArrowheads="1"/>
          </p:cNvSpPr>
          <p:nvPr/>
        </p:nvSpPr>
        <p:spPr bwMode="auto">
          <a:xfrm>
            <a:off x="1847850" y="1744663"/>
            <a:ext cx="49244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Name the repeated measures factor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and state the number of levels</a:t>
            </a:r>
          </a:p>
        </p:txBody>
      </p:sp>
      <p:sp>
        <p:nvSpPr>
          <p:cNvPr id="34824" name="Text Box 9"/>
          <p:cNvSpPr txBox="1">
            <a:spLocks noChangeArrowheads="1"/>
          </p:cNvSpPr>
          <p:nvPr/>
        </p:nvSpPr>
        <p:spPr bwMode="auto">
          <a:xfrm>
            <a:off x="1143000" y="383698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Add</a:t>
            </a:r>
          </a:p>
        </p:txBody>
      </p:sp>
      <p:sp>
        <p:nvSpPr>
          <p:cNvPr id="34825" name="Text Box 10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584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886200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Line 5"/>
          <p:cNvSpPr>
            <a:spLocks noChangeShapeType="1"/>
          </p:cNvSpPr>
          <p:nvPr/>
        </p:nvSpPr>
        <p:spPr bwMode="auto">
          <a:xfrm flipH="1" flipV="1">
            <a:off x="6096000" y="5410200"/>
            <a:ext cx="21336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46" name="Text Box 7"/>
          <p:cNvSpPr txBox="1">
            <a:spLocks noChangeArrowheads="1"/>
          </p:cNvSpPr>
          <p:nvPr/>
        </p:nvSpPr>
        <p:spPr bwMode="auto">
          <a:xfrm>
            <a:off x="7696200" y="5865813"/>
            <a:ext cx="1281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Measure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5847" name="Text Box 9"/>
          <p:cNvSpPr txBox="1">
            <a:spLocks noChangeArrowheads="1"/>
          </p:cNvSpPr>
          <p:nvPr/>
        </p:nvSpPr>
        <p:spPr bwMode="auto">
          <a:xfrm>
            <a:off x="1374775" y="2132013"/>
            <a:ext cx="71897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We can assign a name to the Repeated Measure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(by default it will unhelpfully be called MEASURE_1)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5848" name="Text Box 10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686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1962150"/>
            <a:ext cx="280035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Line 3"/>
          <p:cNvSpPr>
            <a:spLocks noChangeShapeType="1"/>
          </p:cNvSpPr>
          <p:nvPr/>
        </p:nvSpPr>
        <p:spPr bwMode="auto">
          <a:xfrm flipH="1">
            <a:off x="4343400" y="3886200"/>
            <a:ext cx="251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70" name="Text Box 5"/>
          <p:cNvSpPr txBox="1">
            <a:spLocks noChangeArrowheads="1"/>
          </p:cNvSpPr>
          <p:nvPr/>
        </p:nvSpPr>
        <p:spPr bwMode="auto">
          <a:xfrm>
            <a:off x="6400800" y="3960813"/>
            <a:ext cx="2371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Insert name here</a:t>
            </a:r>
          </a:p>
        </p:txBody>
      </p:sp>
      <p:sp>
        <p:nvSpPr>
          <p:cNvPr id="36871" name="Text Box 6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789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2705100"/>
            <a:ext cx="280035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3" name="Line 3"/>
          <p:cNvSpPr>
            <a:spLocks noChangeShapeType="1"/>
          </p:cNvSpPr>
          <p:nvPr/>
        </p:nvSpPr>
        <p:spPr bwMode="auto">
          <a:xfrm>
            <a:off x="2638425" y="4857750"/>
            <a:ext cx="1905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894" name="Text Box 4"/>
          <p:cNvSpPr txBox="1">
            <a:spLocks noChangeArrowheads="1"/>
          </p:cNvSpPr>
          <p:nvPr/>
        </p:nvSpPr>
        <p:spPr bwMode="auto">
          <a:xfrm>
            <a:off x="2257425" y="424656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Add</a:t>
            </a:r>
          </a:p>
        </p:txBody>
      </p:sp>
      <p:sp>
        <p:nvSpPr>
          <p:cNvPr id="37895" name="Text Box 5"/>
          <p:cNvSpPr txBox="1">
            <a:spLocks noChangeArrowheads="1"/>
          </p:cNvSpPr>
          <p:nvPr/>
        </p:nvSpPr>
        <p:spPr bwMode="auto">
          <a:xfrm>
            <a:off x="1066800" y="1616075"/>
            <a:ext cx="7086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We call the Repeated Measure ‘Correct’ to reflect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that all four columns are ‘Number Correct’</a:t>
            </a:r>
          </a:p>
        </p:txBody>
      </p:sp>
      <p:sp>
        <p:nvSpPr>
          <p:cNvPr id="37896" name="Text Box 6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891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950" y="2847975"/>
            <a:ext cx="280035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Line 3"/>
          <p:cNvSpPr>
            <a:spLocks noChangeShapeType="1"/>
          </p:cNvSpPr>
          <p:nvPr/>
        </p:nvSpPr>
        <p:spPr bwMode="auto">
          <a:xfrm flipH="1" flipV="1">
            <a:off x="5622925" y="3252788"/>
            <a:ext cx="10668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918" name="Text Box 4"/>
          <p:cNvSpPr txBox="1">
            <a:spLocks noChangeArrowheads="1"/>
          </p:cNvSpPr>
          <p:nvPr/>
        </p:nvSpPr>
        <p:spPr bwMode="auto">
          <a:xfrm>
            <a:off x="6597650" y="3140075"/>
            <a:ext cx="1022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Define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8919" name="Text Box 5"/>
          <p:cNvSpPr txBox="1">
            <a:spLocks noChangeArrowheads="1"/>
          </p:cNvSpPr>
          <p:nvPr/>
        </p:nvSpPr>
        <p:spPr bwMode="auto">
          <a:xfrm>
            <a:off x="2070100" y="1692275"/>
            <a:ext cx="553878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We now need to indicate the relationship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between the Factor and the Measure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8920" name="Text Box 6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993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39940" name="Line 5"/>
          <p:cNvSpPr>
            <a:spLocks noChangeShapeType="1"/>
          </p:cNvSpPr>
          <p:nvPr/>
        </p:nvSpPr>
        <p:spPr bwMode="auto">
          <a:xfrm flipV="1">
            <a:off x="1447800" y="1981200"/>
            <a:ext cx="11430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1" name="Text Box 7"/>
          <p:cNvSpPr txBox="1">
            <a:spLocks noChangeArrowheads="1"/>
          </p:cNvSpPr>
          <p:nvPr/>
        </p:nvSpPr>
        <p:spPr bwMode="auto">
          <a:xfrm>
            <a:off x="457200" y="20574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Select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pic>
        <p:nvPicPr>
          <p:cNvPr id="3994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295400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Line 9"/>
          <p:cNvSpPr>
            <a:spLocks noChangeShapeType="1"/>
          </p:cNvSpPr>
          <p:nvPr/>
        </p:nvSpPr>
        <p:spPr bwMode="auto">
          <a:xfrm flipV="1">
            <a:off x="1828800" y="2514600"/>
            <a:ext cx="21336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4" name="Text Box 11"/>
          <p:cNvSpPr txBox="1">
            <a:spLocks noChangeArrowheads="1"/>
          </p:cNvSpPr>
          <p:nvPr/>
        </p:nvSpPr>
        <p:spPr bwMode="auto">
          <a:xfrm>
            <a:off x="609600" y="28956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Apply</a:t>
            </a:r>
          </a:p>
        </p:txBody>
      </p:sp>
      <p:sp>
        <p:nvSpPr>
          <p:cNvPr id="39945" name="Text Box 12"/>
          <p:cNvSpPr txBox="1">
            <a:spLocks noChangeArrowheads="1"/>
          </p:cNvSpPr>
          <p:nvPr/>
        </p:nvSpPr>
        <p:spPr bwMode="auto">
          <a:xfrm>
            <a:off x="1392238" y="5373688"/>
            <a:ext cx="63642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The column called ‘Control’ corresponds to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Level 1 of ‘priming’ for measure ‘Correct’, etc.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9946" name="Text Box 13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096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524000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198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41988" name="Rectangle 5"/>
          <p:cNvSpPr>
            <a:spLocks noChangeArrowheads="1"/>
          </p:cNvSpPr>
          <p:nvPr/>
        </p:nvSpPr>
        <p:spPr bwMode="auto">
          <a:xfrm>
            <a:off x="2209800" y="533400"/>
            <a:ext cx="3521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Within-Subjects ANOVA</a:t>
            </a:r>
          </a:p>
        </p:txBody>
      </p:sp>
      <p:pic>
        <p:nvPicPr>
          <p:cNvPr id="4198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3" y="3716338"/>
            <a:ext cx="6226175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52600"/>
            <a:ext cx="4572000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Line 9"/>
          <p:cNvSpPr>
            <a:spLocks noChangeShapeType="1"/>
          </p:cNvSpPr>
          <p:nvPr/>
        </p:nvSpPr>
        <p:spPr bwMode="auto">
          <a:xfrm>
            <a:off x="2133600" y="1524000"/>
            <a:ext cx="4953000" cy="17526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2" name="Line 10"/>
          <p:cNvSpPr>
            <a:spLocks noChangeShapeType="1"/>
          </p:cNvSpPr>
          <p:nvPr/>
        </p:nvSpPr>
        <p:spPr bwMode="auto">
          <a:xfrm flipV="1">
            <a:off x="2133600" y="1524000"/>
            <a:ext cx="4648200" cy="17526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3" name="Text Box 11"/>
          <p:cNvSpPr txBox="1">
            <a:spLocks noChangeArrowheads="1"/>
          </p:cNvSpPr>
          <p:nvPr/>
        </p:nvSpPr>
        <p:spPr bwMode="auto">
          <a:xfrm>
            <a:off x="539750" y="2060575"/>
            <a:ext cx="14398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Ignore this bit!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301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43012" name="AutoShape 2"/>
          <p:cNvSpPr>
            <a:spLocks noChangeArrowheads="1"/>
          </p:cNvSpPr>
          <p:nvPr/>
        </p:nvSpPr>
        <p:spPr bwMode="auto">
          <a:xfrm>
            <a:off x="1752600" y="30480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48.4 on 9 d.f.</a:t>
            </a:r>
          </a:p>
        </p:txBody>
      </p:sp>
      <p:sp>
        <p:nvSpPr>
          <p:cNvPr id="43013" name="AutoShape 3"/>
          <p:cNvSpPr>
            <a:spLocks noChangeArrowheads="1"/>
          </p:cNvSpPr>
          <p:nvPr/>
        </p:nvSpPr>
        <p:spPr bwMode="auto">
          <a:xfrm>
            <a:off x="3886200" y="31242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67.5 on 30 d.f.</a:t>
            </a:r>
          </a:p>
        </p:txBody>
      </p:sp>
      <p:sp>
        <p:nvSpPr>
          <p:cNvPr id="43014" name="AutoShape 4"/>
          <p:cNvSpPr>
            <a:spLocks noChangeArrowheads="1"/>
          </p:cNvSpPr>
          <p:nvPr/>
        </p:nvSpPr>
        <p:spPr bwMode="auto">
          <a:xfrm>
            <a:off x="3200400" y="4419600"/>
            <a:ext cx="1600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on 3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43015" name="AutoShape 5"/>
          <p:cNvSpPr>
            <a:spLocks noChangeArrowheads="1"/>
          </p:cNvSpPr>
          <p:nvPr/>
        </p:nvSpPr>
        <p:spPr bwMode="auto">
          <a:xfrm>
            <a:off x="5105400" y="4419600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(Conditions)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[Ss x Conditions]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28.6 on 27 d.f.</a:t>
            </a:r>
          </a:p>
        </p:txBody>
      </p:sp>
      <p:sp>
        <p:nvSpPr>
          <p:cNvPr id="43016" name="AutoShape 6"/>
          <p:cNvSpPr>
            <a:spLocks noChangeArrowheads="1"/>
          </p:cNvSpPr>
          <p:nvPr/>
        </p:nvSpPr>
        <p:spPr bwMode="auto">
          <a:xfrm>
            <a:off x="2819400" y="16764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115.9  on 39 d.f.</a:t>
            </a:r>
          </a:p>
        </p:txBody>
      </p:sp>
      <p:cxnSp>
        <p:nvCxnSpPr>
          <p:cNvPr id="43017" name="AutoShape 7"/>
          <p:cNvCxnSpPr>
            <a:cxnSpLocks noChangeShapeType="1"/>
            <a:stCxn id="43016" idx="2"/>
            <a:endCxn id="43012" idx="0"/>
          </p:cNvCxnSpPr>
          <p:nvPr/>
        </p:nvCxnSpPr>
        <p:spPr bwMode="auto">
          <a:xfrm flipH="1">
            <a:off x="2476500" y="2590800"/>
            <a:ext cx="1333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18" name="AutoShape 8"/>
          <p:cNvCxnSpPr>
            <a:cxnSpLocks noChangeShapeType="1"/>
            <a:stCxn id="43016" idx="2"/>
            <a:endCxn id="43013" idx="0"/>
          </p:cNvCxnSpPr>
          <p:nvPr/>
        </p:nvCxnSpPr>
        <p:spPr bwMode="auto">
          <a:xfrm>
            <a:off x="3810000" y="2590800"/>
            <a:ext cx="8763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19" name="AutoShape 9"/>
          <p:cNvCxnSpPr>
            <a:cxnSpLocks noChangeShapeType="1"/>
            <a:stCxn id="43013" idx="2"/>
            <a:endCxn id="43014" idx="0"/>
          </p:cNvCxnSpPr>
          <p:nvPr/>
        </p:nvCxnSpPr>
        <p:spPr bwMode="auto">
          <a:xfrm flipH="1">
            <a:off x="4000500" y="4038600"/>
            <a:ext cx="6858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20" name="AutoShape 10"/>
          <p:cNvCxnSpPr>
            <a:cxnSpLocks noChangeShapeType="1"/>
            <a:stCxn id="43013" idx="2"/>
            <a:endCxn id="43015" idx="0"/>
          </p:cNvCxnSpPr>
          <p:nvPr/>
        </p:nvCxnSpPr>
        <p:spPr bwMode="auto">
          <a:xfrm>
            <a:off x="4686300" y="4038600"/>
            <a:ext cx="13716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021" name="Rectangle 25"/>
          <p:cNvSpPr>
            <a:spLocks noChangeArrowheads="1"/>
          </p:cNvSpPr>
          <p:nvPr/>
        </p:nvSpPr>
        <p:spPr bwMode="auto">
          <a:xfrm>
            <a:off x="2209800" y="333375"/>
            <a:ext cx="6178550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 b="1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Within-Subjects ANOVA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illustration of computing SS (1)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		  C1 C2      mean(sub)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1	  1    1            1          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2	  2    2            2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3	  3    3            3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4	  2    5          3.5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Mean cond  2   2.75     2.375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baseline="3000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Repeated Measures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Subjects tested in more than one condition</a:t>
            </a:r>
          </a:p>
          <a:p>
            <a:pPr lvl="1" eaLnBrk="1" hangingPunct="1"/>
            <a:r>
              <a:rPr lang="en-US" altLang="en-US" smtClean="0"/>
              <a:t>Increased sensitivity</a:t>
            </a:r>
          </a:p>
          <a:p>
            <a:pPr lvl="1" eaLnBrk="1" hangingPunct="1"/>
            <a:r>
              <a:rPr lang="en-US" altLang="en-US" smtClean="0"/>
              <a:t>but added complications!</a:t>
            </a:r>
          </a:p>
          <a:p>
            <a:pPr eaLnBrk="1" hangingPunct="1"/>
            <a:r>
              <a:rPr lang="en-US" altLang="en-US" smtClean="0">
                <a:solidFill>
                  <a:srgbClr val="F8124E"/>
                </a:solidFill>
              </a:rPr>
              <a:t>Not looking at the Temporal/Time Series aspects of Repeated Measures.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50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illustration of computing SS (2)</a:t>
            </a:r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Total SS = (1 – 2.375)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+ … + (5 – 2.375)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= 11.875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Condition SS = 4(2 – 2.375)</a:t>
            </a:r>
            <a:r>
              <a:rPr lang="en-GB" altLang="en-US" sz="2000" baseline="30000" smtClean="0"/>
              <a:t>2 </a:t>
            </a:r>
            <a:r>
              <a:rPr lang="en-GB" altLang="en-US" sz="2000" smtClean="0"/>
              <a:t>+ 4(2.75-2.375)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= 1.125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Subject SS = 2(1-2.375)</a:t>
            </a:r>
            <a:r>
              <a:rPr lang="en-GB" altLang="en-US" sz="2000" baseline="30000" smtClean="0"/>
              <a:t>2 </a:t>
            </a:r>
            <a:r>
              <a:rPr lang="en-GB" altLang="en-US" sz="2000" smtClean="0"/>
              <a:t>+ … + 2(3.5-2.375)</a:t>
            </a:r>
            <a:r>
              <a:rPr lang="en-GB" altLang="en-US" sz="2000" baseline="30000" smtClean="0"/>
              <a:t>2 </a:t>
            </a:r>
            <a:r>
              <a:rPr lang="en-GB" altLang="en-US" sz="2000" smtClean="0"/>
              <a:t> = 7.375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Subject x Condition SS = Total SS – Condition SS – Sub SS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400" smtClean="0"/>
              <a:t>For more details (including algebra for balanced designs):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4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400" b="1" smtClean="0"/>
              <a:t>http://imaging.mrc-cbu.cam.ac.uk/statswiki/FAQ/ss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608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46084" name="Text Box 2"/>
          <p:cNvSpPr txBox="1">
            <a:spLocks noChangeArrowheads="1"/>
          </p:cNvSpPr>
          <p:nvPr/>
        </p:nvSpPr>
        <p:spPr bwMode="auto">
          <a:xfrm>
            <a:off x="1219200" y="1447800"/>
            <a:ext cx="652145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Char char="•"/>
            </a:pPr>
            <a:r>
              <a:rPr lang="en-GB" altLang="en-US" sz="2400"/>
              <a:t>Repeated Measures ANOVA relies on homogeneity assumptions for the distribution of Within-Subject variability.</a:t>
            </a:r>
          </a:p>
          <a:p>
            <a:pPr>
              <a:spcBef>
                <a:spcPct val="0"/>
              </a:spcBef>
              <a:buClrTx/>
              <a:buSzTx/>
              <a:buFontTx/>
              <a:buChar char="•"/>
            </a:pPr>
            <a:r>
              <a:rPr lang="en-GB" altLang="en-US" sz="2400"/>
              <a:t>SPHERICITY is the technical name given to this criterion.</a:t>
            </a:r>
          </a:p>
          <a:p>
            <a:pPr>
              <a:spcBef>
                <a:spcPct val="0"/>
              </a:spcBef>
              <a:buClrTx/>
              <a:buSzTx/>
              <a:buFontTx/>
              <a:buChar char="•"/>
            </a:pPr>
            <a:r>
              <a:rPr lang="en-GB" altLang="en-US" sz="2400"/>
              <a:t>Mauchly’s Test of Sphericity</a:t>
            </a:r>
          </a:p>
        </p:txBody>
      </p:sp>
      <p:pic>
        <p:nvPicPr>
          <p:cNvPr id="4608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886200"/>
            <a:ext cx="6994525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6" name="Text Box 4"/>
          <p:cNvSpPr txBox="1">
            <a:spLocks noChangeArrowheads="1"/>
          </p:cNvSpPr>
          <p:nvPr/>
        </p:nvSpPr>
        <p:spPr bwMode="auto">
          <a:xfrm>
            <a:off x="1981200" y="411163"/>
            <a:ext cx="43354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Sphericity</a:t>
            </a:r>
            <a:r>
              <a:rPr lang="en-GB" altLang="en-US" sz="2400"/>
              <a:t> rears its ugly head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710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738" y="1339850"/>
            <a:ext cx="6994525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9" name="Text Box 3"/>
          <p:cNvSpPr txBox="1">
            <a:spLocks noChangeArrowheads="1"/>
          </p:cNvSpPr>
          <p:nvPr/>
        </p:nvSpPr>
        <p:spPr bwMode="auto">
          <a:xfrm>
            <a:off x="1981200" y="411163"/>
            <a:ext cx="56769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Sphericity adjustments in action</a:t>
            </a:r>
            <a:endParaRPr lang="en-GB" altLang="en-US" sz="2400"/>
          </a:p>
        </p:txBody>
      </p:sp>
      <p:pic>
        <p:nvPicPr>
          <p:cNvPr id="471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076700"/>
            <a:ext cx="622617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1" name="AutoShape 5"/>
          <p:cNvSpPr>
            <a:spLocks noChangeArrowheads="1"/>
          </p:cNvSpPr>
          <p:nvPr/>
        </p:nvSpPr>
        <p:spPr bwMode="auto">
          <a:xfrm>
            <a:off x="5364163" y="2133600"/>
            <a:ext cx="720725" cy="287338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7112" name="AutoShape 6"/>
          <p:cNvSpPr>
            <a:spLocks noChangeArrowheads="1"/>
          </p:cNvSpPr>
          <p:nvPr/>
        </p:nvSpPr>
        <p:spPr bwMode="auto">
          <a:xfrm>
            <a:off x="2090738" y="4983163"/>
            <a:ext cx="1185862" cy="287337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7113" name="AutoShape 7"/>
          <p:cNvSpPr>
            <a:spLocks noChangeArrowheads="1"/>
          </p:cNvSpPr>
          <p:nvPr/>
        </p:nvSpPr>
        <p:spPr bwMode="auto">
          <a:xfrm>
            <a:off x="4067175" y="4941888"/>
            <a:ext cx="720725" cy="287337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7114" name="AutoShape 8"/>
          <p:cNvSpPr>
            <a:spLocks noChangeArrowheads="1"/>
          </p:cNvSpPr>
          <p:nvPr/>
        </p:nvSpPr>
        <p:spPr bwMode="auto">
          <a:xfrm>
            <a:off x="5446713" y="2349500"/>
            <a:ext cx="720725" cy="287338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813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48132" name="Text Box 2"/>
          <p:cNvSpPr txBox="1">
            <a:spLocks noChangeArrowheads="1"/>
          </p:cNvSpPr>
          <p:nvPr/>
        </p:nvSpPr>
        <p:spPr bwMode="auto">
          <a:xfrm>
            <a:off x="1660525" y="533400"/>
            <a:ext cx="5970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Strategies for handling violation of sphericity</a:t>
            </a:r>
          </a:p>
        </p:txBody>
      </p:sp>
      <p:sp>
        <p:nvSpPr>
          <p:cNvPr id="48133" name="Text Box 3"/>
          <p:cNvSpPr txBox="1">
            <a:spLocks noChangeArrowheads="1"/>
          </p:cNvSpPr>
          <p:nvPr/>
        </p:nvSpPr>
        <p:spPr bwMode="auto">
          <a:xfrm>
            <a:off x="1660525" y="1600200"/>
            <a:ext cx="68738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Single Degree of Freedom contrasts (modelled on Paired Sample T-Test) using corresponding error terms.</a:t>
            </a:r>
          </a:p>
        </p:txBody>
      </p:sp>
      <p:sp>
        <p:nvSpPr>
          <p:cNvPr id="48134" name="Text Box 4"/>
          <p:cNvSpPr txBox="1">
            <a:spLocks noChangeArrowheads="1"/>
          </p:cNvSpPr>
          <p:nvPr/>
        </p:nvSpPr>
        <p:spPr bwMode="auto">
          <a:xfrm>
            <a:off x="1676400" y="3048000"/>
            <a:ext cx="69596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Epsilon: Correction factor for degrees of freedom in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F Ratios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Greenhouse-Geisser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Huynh-Feldt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Lower bound</a:t>
            </a:r>
          </a:p>
        </p:txBody>
      </p:sp>
      <p:sp>
        <p:nvSpPr>
          <p:cNvPr id="48135" name="Text Box 5"/>
          <p:cNvSpPr txBox="1">
            <a:spLocks noChangeArrowheads="1"/>
          </p:cNvSpPr>
          <p:nvPr/>
        </p:nvSpPr>
        <p:spPr bwMode="auto">
          <a:xfrm>
            <a:off x="1660525" y="5146675"/>
            <a:ext cx="3133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Multivariate approach.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915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038600"/>
            <a:ext cx="622617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7" name="Text Box 3"/>
          <p:cNvSpPr txBox="1">
            <a:spLocks noChangeArrowheads="1"/>
          </p:cNvSpPr>
          <p:nvPr/>
        </p:nvSpPr>
        <p:spPr bwMode="auto">
          <a:xfrm>
            <a:off x="2286000" y="1828800"/>
            <a:ext cx="4913313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Unadjusted:	F(3, 27) 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G-G:		F(2.2, 20.1)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H-F:		F(3.0,26.9)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Lower bound:	F(1, 9)	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8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I.e. the observed F-ratio is assessed against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a distribution with adjusted degrees of freedom.</a:t>
            </a:r>
          </a:p>
        </p:txBody>
      </p:sp>
      <p:sp>
        <p:nvSpPr>
          <p:cNvPr id="49158" name="Text Box 4"/>
          <p:cNvSpPr txBox="1">
            <a:spLocks noChangeArrowheads="1"/>
          </p:cNvSpPr>
          <p:nvPr/>
        </p:nvSpPr>
        <p:spPr bwMode="auto">
          <a:xfrm>
            <a:off x="1676400" y="457200"/>
            <a:ext cx="594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Correction Factors</a:t>
            </a:r>
          </a:p>
        </p:txBody>
      </p:sp>
      <p:sp>
        <p:nvSpPr>
          <p:cNvPr id="49159" name="AutoShape 5"/>
          <p:cNvSpPr>
            <a:spLocks noChangeArrowheads="1"/>
          </p:cNvSpPr>
          <p:nvPr/>
        </p:nvSpPr>
        <p:spPr bwMode="auto">
          <a:xfrm>
            <a:off x="3348038" y="5013325"/>
            <a:ext cx="4895850" cy="144463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9160" name="AutoShape 6"/>
          <p:cNvSpPr>
            <a:spLocks noChangeArrowheads="1"/>
          </p:cNvSpPr>
          <p:nvPr/>
        </p:nvSpPr>
        <p:spPr bwMode="auto">
          <a:xfrm>
            <a:off x="3363913" y="5661025"/>
            <a:ext cx="4895850" cy="144463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017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50180" name="Text Box 2"/>
          <p:cNvSpPr txBox="1">
            <a:spLocks noChangeArrowheads="1"/>
          </p:cNvSpPr>
          <p:nvPr/>
        </p:nvSpPr>
        <p:spPr bwMode="auto">
          <a:xfrm>
            <a:off x="2041525" y="16414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50181" name="Text Box 3"/>
          <p:cNvSpPr txBox="1">
            <a:spLocks noChangeArrowheads="1"/>
          </p:cNvSpPr>
          <p:nvPr/>
        </p:nvSpPr>
        <p:spPr bwMode="auto">
          <a:xfrm>
            <a:off x="1600200" y="2436813"/>
            <a:ext cx="7370763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Strategy: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If Mauchly is OK, quote unadjusted.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If not, use Greenhouse-Geisser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G-G is known to be conservative.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H-F attempts to correct for this but can overcorrect!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Field (2012) however notes the Mauchly test has low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power for small N</a:t>
            </a:r>
          </a:p>
        </p:txBody>
      </p:sp>
      <p:sp>
        <p:nvSpPr>
          <p:cNvPr id="50182" name="Text Box 5"/>
          <p:cNvSpPr txBox="1">
            <a:spLocks noChangeArrowheads="1"/>
          </p:cNvSpPr>
          <p:nvPr/>
        </p:nvSpPr>
        <p:spPr bwMode="auto">
          <a:xfrm>
            <a:off x="1676400" y="457200"/>
            <a:ext cx="594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Choice of Correction Factors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120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51204" name="Text Box 2"/>
          <p:cNvSpPr txBox="1">
            <a:spLocks noChangeArrowheads="1"/>
          </p:cNvSpPr>
          <p:nvPr/>
        </p:nvSpPr>
        <p:spPr bwMode="auto">
          <a:xfrm>
            <a:off x="1676400" y="608013"/>
            <a:ext cx="579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More than one Repeated Measures Factor?</a:t>
            </a:r>
          </a:p>
        </p:txBody>
      </p:sp>
      <p:sp>
        <p:nvSpPr>
          <p:cNvPr id="51205" name="Text Box 3"/>
          <p:cNvSpPr txBox="1">
            <a:spLocks noChangeArrowheads="1"/>
          </p:cNvSpPr>
          <p:nvPr/>
        </p:nvSpPr>
        <p:spPr bwMode="auto">
          <a:xfrm>
            <a:off x="1889125" y="2859088"/>
            <a:ext cx="5440363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2 x 2 Within Subject design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Valence: Positive vs. Negative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Orientation: Up vs. Down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All subjects tested in all 4 combinations.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222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676400"/>
            <a:ext cx="4305300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1676400" y="608013"/>
            <a:ext cx="579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More than one Repeated Measures Factor?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325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1725613" y="455613"/>
            <a:ext cx="63388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Add factors for Valence (Positive vs. Negative)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and Orientation (Up vs. Down)</a:t>
            </a:r>
          </a:p>
        </p:txBody>
      </p:sp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133600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4" name="Line 6"/>
          <p:cNvSpPr>
            <a:spLocks noChangeShapeType="1"/>
          </p:cNvSpPr>
          <p:nvPr/>
        </p:nvSpPr>
        <p:spPr bwMode="auto">
          <a:xfrm>
            <a:off x="1752600" y="3048000"/>
            <a:ext cx="1371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55" name="Line 7"/>
          <p:cNvSpPr>
            <a:spLocks noChangeShapeType="1"/>
          </p:cNvSpPr>
          <p:nvPr/>
        </p:nvSpPr>
        <p:spPr bwMode="auto">
          <a:xfrm>
            <a:off x="4876800" y="1524000"/>
            <a:ext cx="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56" name="Line 8"/>
          <p:cNvSpPr>
            <a:spLocks noChangeShapeType="1"/>
          </p:cNvSpPr>
          <p:nvPr/>
        </p:nvSpPr>
        <p:spPr bwMode="auto">
          <a:xfrm flipH="1" flipV="1">
            <a:off x="6019800" y="3581400"/>
            <a:ext cx="9906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42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H="1">
            <a:off x="6096000" y="2819400"/>
            <a:ext cx="167640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5427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447800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Repeated Measures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 vs. Paired t-test</a:t>
            </a:r>
          </a:p>
          <a:p>
            <a:pPr lvl="1" eaLnBrk="1" hangingPunct="1"/>
            <a:r>
              <a:rPr lang="en-US" altLang="en-US" smtClean="0"/>
              <a:t>Two groups tested under each of two conditions</a:t>
            </a:r>
          </a:p>
          <a:p>
            <a:pPr lvl="1" eaLnBrk="1" hangingPunct="1"/>
            <a:r>
              <a:rPr lang="en-US" altLang="en-US" smtClean="0"/>
              <a:t>One group tested under both conditions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529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1957388"/>
            <a:ext cx="280035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1" name="Line 3"/>
          <p:cNvSpPr>
            <a:spLocks noChangeShapeType="1"/>
          </p:cNvSpPr>
          <p:nvPr/>
        </p:nvSpPr>
        <p:spPr bwMode="auto">
          <a:xfrm>
            <a:off x="1752600" y="3810000"/>
            <a:ext cx="1219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5302" name="Line 4"/>
          <p:cNvSpPr>
            <a:spLocks noChangeShapeType="1"/>
          </p:cNvSpPr>
          <p:nvPr/>
        </p:nvSpPr>
        <p:spPr bwMode="auto">
          <a:xfrm>
            <a:off x="1752600" y="4191000"/>
            <a:ext cx="1219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5303" name="Line 5"/>
          <p:cNvSpPr>
            <a:spLocks noChangeShapeType="1"/>
          </p:cNvSpPr>
          <p:nvPr/>
        </p:nvSpPr>
        <p:spPr bwMode="auto">
          <a:xfrm flipH="1">
            <a:off x="6096000" y="2362200"/>
            <a:ext cx="1219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632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563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57375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5" name="Text Box 3"/>
          <p:cNvSpPr txBox="1">
            <a:spLocks noChangeArrowheads="1"/>
          </p:cNvSpPr>
          <p:nvPr/>
        </p:nvSpPr>
        <p:spPr bwMode="auto">
          <a:xfrm>
            <a:off x="5257800" y="1828800"/>
            <a:ext cx="33528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The column called ‘posup’ corresponds to Level 1 of  Factor ‘valence’ and Level 1 of Factor ‘orient’ for measure ‘Correct’,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734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573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57375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837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583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1371600"/>
            <a:ext cx="6765925" cy="506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AutoShape 3"/>
          <p:cNvSpPr>
            <a:spLocks noChangeArrowheads="1"/>
          </p:cNvSpPr>
          <p:nvPr/>
        </p:nvSpPr>
        <p:spPr bwMode="auto">
          <a:xfrm>
            <a:off x="168275" y="35814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Three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Strata</a:t>
            </a:r>
          </a:p>
        </p:txBody>
      </p:sp>
      <p:cxnSp>
        <p:nvCxnSpPr>
          <p:cNvPr id="58374" name="AutoShape 4"/>
          <p:cNvCxnSpPr>
            <a:cxnSpLocks noChangeShapeType="1"/>
            <a:endCxn id="58377" idx="1"/>
          </p:cNvCxnSpPr>
          <p:nvPr/>
        </p:nvCxnSpPr>
        <p:spPr bwMode="auto">
          <a:xfrm flipV="1">
            <a:off x="1082675" y="2819400"/>
            <a:ext cx="533400" cy="1219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375" name="AutoShape 5"/>
          <p:cNvCxnSpPr>
            <a:cxnSpLocks noChangeShapeType="1"/>
            <a:stCxn id="58373" idx="3"/>
            <a:endCxn id="58378" idx="1"/>
          </p:cNvCxnSpPr>
          <p:nvPr/>
        </p:nvCxnSpPr>
        <p:spPr bwMode="auto">
          <a:xfrm>
            <a:off x="1082675" y="4038600"/>
            <a:ext cx="533400" cy="1143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376" name="AutoShape 6"/>
          <p:cNvCxnSpPr>
            <a:cxnSpLocks noChangeShapeType="1"/>
            <a:stCxn id="58373" idx="3"/>
            <a:endCxn id="58379" idx="1"/>
          </p:cNvCxnSpPr>
          <p:nvPr/>
        </p:nvCxnSpPr>
        <p:spPr bwMode="auto">
          <a:xfrm>
            <a:off x="1082675" y="4038600"/>
            <a:ext cx="533400" cy="1409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377" name="AutoShape 7"/>
          <p:cNvSpPr>
            <a:spLocks/>
          </p:cNvSpPr>
          <p:nvPr/>
        </p:nvSpPr>
        <p:spPr bwMode="auto">
          <a:xfrm>
            <a:off x="1616075" y="2209800"/>
            <a:ext cx="228600" cy="1219200"/>
          </a:xfrm>
          <a:prstGeom prst="leftBrace">
            <a:avLst>
              <a:gd name="adj1" fmla="val 4444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78" name="AutoShape 8"/>
          <p:cNvSpPr>
            <a:spLocks/>
          </p:cNvSpPr>
          <p:nvPr/>
        </p:nvSpPr>
        <p:spPr bwMode="auto">
          <a:xfrm>
            <a:off x="1616075" y="3505200"/>
            <a:ext cx="228600" cy="1295400"/>
          </a:xfrm>
          <a:prstGeom prst="leftBrace">
            <a:avLst>
              <a:gd name="adj1" fmla="val 4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79" name="AutoShape 9"/>
          <p:cNvSpPr>
            <a:spLocks/>
          </p:cNvSpPr>
          <p:nvPr/>
        </p:nvSpPr>
        <p:spPr bwMode="auto">
          <a:xfrm>
            <a:off x="1616075" y="4800600"/>
            <a:ext cx="228600" cy="1295400"/>
          </a:xfrm>
          <a:prstGeom prst="leftBrace">
            <a:avLst>
              <a:gd name="adj1" fmla="val 4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80" name="Rectangle 10"/>
          <p:cNvSpPr>
            <a:spLocks noChangeArrowheads="1"/>
          </p:cNvSpPr>
          <p:nvPr/>
        </p:nvSpPr>
        <p:spPr bwMode="auto">
          <a:xfrm>
            <a:off x="2073275" y="2209800"/>
            <a:ext cx="152400" cy="12192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81" name="Rectangle 11"/>
          <p:cNvSpPr>
            <a:spLocks noChangeArrowheads="1"/>
          </p:cNvSpPr>
          <p:nvPr/>
        </p:nvSpPr>
        <p:spPr bwMode="auto">
          <a:xfrm>
            <a:off x="2073275" y="3505200"/>
            <a:ext cx="152400" cy="1219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82" name="Rectangle 12"/>
          <p:cNvSpPr>
            <a:spLocks noChangeArrowheads="1"/>
          </p:cNvSpPr>
          <p:nvPr/>
        </p:nvSpPr>
        <p:spPr bwMode="auto">
          <a:xfrm>
            <a:off x="2073275" y="4876800"/>
            <a:ext cx="152400" cy="12192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939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59396" name="AutoShape 2"/>
          <p:cNvSpPr>
            <a:spLocks noChangeArrowheads="1"/>
          </p:cNvSpPr>
          <p:nvPr/>
        </p:nvSpPr>
        <p:spPr bwMode="auto">
          <a:xfrm>
            <a:off x="1066800" y="15240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48.4 on 9 d.f.</a:t>
            </a:r>
          </a:p>
        </p:txBody>
      </p:sp>
      <p:sp>
        <p:nvSpPr>
          <p:cNvPr id="59397" name="AutoShape 3"/>
          <p:cNvSpPr>
            <a:spLocks noChangeArrowheads="1"/>
          </p:cNvSpPr>
          <p:nvPr/>
        </p:nvSpPr>
        <p:spPr bwMode="auto">
          <a:xfrm>
            <a:off x="3200400" y="16002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67.5 on 30 d.f.</a:t>
            </a:r>
          </a:p>
        </p:txBody>
      </p:sp>
      <p:sp>
        <p:nvSpPr>
          <p:cNvPr id="59398" name="AutoShape 4"/>
          <p:cNvSpPr>
            <a:spLocks noChangeArrowheads="1"/>
          </p:cNvSpPr>
          <p:nvPr/>
        </p:nvSpPr>
        <p:spPr bwMode="auto">
          <a:xfrm>
            <a:off x="1295400" y="2895600"/>
            <a:ext cx="1600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on 3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399" name="AutoShape 5"/>
          <p:cNvSpPr>
            <a:spLocks noChangeArrowheads="1"/>
          </p:cNvSpPr>
          <p:nvPr/>
        </p:nvSpPr>
        <p:spPr bwMode="auto">
          <a:xfrm>
            <a:off x="5638800" y="2743200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(Conditions)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[Ss x Conditions]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28.6 on 27 d.f.</a:t>
            </a:r>
          </a:p>
        </p:txBody>
      </p:sp>
      <p:sp>
        <p:nvSpPr>
          <p:cNvPr id="59400" name="AutoShape 6"/>
          <p:cNvSpPr>
            <a:spLocks noChangeArrowheads="1"/>
          </p:cNvSpPr>
          <p:nvPr/>
        </p:nvSpPr>
        <p:spPr bwMode="auto">
          <a:xfrm>
            <a:off x="2133600" y="1524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115.9  on 39 d.f.</a:t>
            </a:r>
          </a:p>
        </p:txBody>
      </p:sp>
      <p:cxnSp>
        <p:nvCxnSpPr>
          <p:cNvPr id="59401" name="AutoShape 7"/>
          <p:cNvCxnSpPr>
            <a:cxnSpLocks noChangeShapeType="1"/>
            <a:stCxn id="59400" idx="2"/>
            <a:endCxn id="59396" idx="0"/>
          </p:cNvCxnSpPr>
          <p:nvPr/>
        </p:nvCxnSpPr>
        <p:spPr bwMode="auto">
          <a:xfrm flipH="1">
            <a:off x="1790700" y="1066800"/>
            <a:ext cx="1333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2" name="AutoShape 8"/>
          <p:cNvCxnSpPr>
            <a:cxnSpLocks noChangeShapeType="1"/>
            <a:stCxn id="59400" idx="2"/>
            <a:endCxn id="59397" idx="0"/>
          </p:cNvCxnSpPr>
          <p:nvPr/>
        </p:nvCxnSpPr>
        <p:spPr bwMode="auto">
          <a:xfrm>
            <a:off x="3124200" y="1066800"/>
            <a:ext cx="8763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3" name="AutoShape 9"/>
          <p:cNvCxnSpPr>
            <a:cxnSpLocks noChangeShapeType="1"/>
            <a:stCxn id="59397" idx="2"/>
            <a:endCxn id="59398" idx="0"/>
          </p:cNvCxnSpPr>
          <p:nvPr/>
        </p:nvCxnSpPr>
        <p:spPr bwMode="auto">
          <a:xfrm flipH="1">
            <a:off x="2095500" y="2514600"/>
            <a:ext cx="19050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4" name="AutoShape 10"/>
          <p:cNvCxnSpPr>
            <a:cxnSpLocks noChangeShapeType="1"/>
            <a:stCxn id="59397" idx="2"/>
            <a:endCxn id="59399" idx="0"/>
          </p:cNvCxnSpPr>
          <p:nvPr/>
        </p:nvCxnSpPr>
        <p:spPr bwMode="auto">
          <a:xfrm>
            <a:off x="4000500" y="2514600"/>
            <a:ext cx="25908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405" name="AutoShape 11"/>
          <p:cNvSpPr>
            <a:spLocks noChangeArrowheads="1"/>
          </p:cNvSpPr>
          <p:nvPr/>
        </p:nvSpPr>
        <p:spPr bwMode="auto">
          <a:xfrm>
            <a:off x="9144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latin typeface="Times New Roman" panose="02020603050405020304" pitchFamily="18" charset="0"/>
              </a:rPr>
              <a:t>V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latin typeface="Times New Roman" panose="02020603050405020304" pitchFamily="18" charset="0"/>
              </a:rPr>
              <a:t>32.4 on 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6" name="AutoShape 12"/>
          <p:cNvSpPr>
            <a:spLocks noChangeArrowheads="1"/>
          </p:cNvSpPr>
          <p:nvPr/>
        </p:nvSpPr>
        <p:spPr bwMode="auto">
          <a:xfrm>
            <a:off x="1981200" y="47244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6.4 on 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7" name="AutoShape 13"/>
          <p:cNvSpPr>
            <a:spLocks noChangeArrowheads="1"/>
          </p:cNvSpPr>
          <p:nvPr/>
        </p:nvSpPr>
        <p:spPr bwMode="auto">
          <a:xfrm>
            <a:off x="3048000" y="50292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VxO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0.1 on 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8" name="AutoShape 14"/>
          <p:cNvSpPr>
            <a:spLocks noChangeArrowheads="1"/>
          </p:cNvSpPr>
          <p:nvPr/>
        </p:nvSpPr>
        <p:spPr bwMode="auto">
          <a:xfrm>
            <a:off x="4876800" y="43434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V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8.1 on 9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9" name="AutoShape 15"/>
          <p:cNvSpPr>
            <a:spLocks noChangeArrowheads="1"/>
          </p:cNvSpPr>
          <p:nvPr/>
        </p:nvSpPr>
        <p:spPr bwMode="auto">
          <a:xfrm>
            <a:off x="5943600" y="47244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8.1 on 9</a:t>
            </a:r>
          </a:p>
        </p:txBody>
      </p:sp>
      <p:sp>
        <p:nvSpPr>
          <p:cNvPr id="59410" name="AutoShape 16"/>
          <p:cNvSpPr>
            <a:spLocks noChangeArrowheads="1"/>
          </p:cNvSpPr>
          <p:nvPr/>
        </p:nvSpPr>
        <p:spPr bwMode="auto">
          <a:xfrm>
            <a:off x="7239000" y="52578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VxO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12.4 on 9</a:t>
            </a:r>
          </a:p>
        </p:txBody>
      </p:sp>
      <p:cxnSp>
        <p:nvCxnSpPr>
          <p:cNvPr id="59411" name="AutoShape 18"/>
          <p:cNvCxnSpPr>
            <a:cxnSpLocks noChangeShapeType="1"/>
            <a:stCxn id="59398" idx="2"/>
            <a:endCxn id="59405" idx="0"/>
          </p:cNvCxnSpPr>
          <p:nvPr/>
        </p:nvCxnSpPr>
        <p:spPr bwMode="auto">
          <a:xfrm flipH="1">
            <a:off x="1371600" y="4267200"/>
            <a:ext cx="7239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2" name="AutoShape 19"/>
          <p:cNvCxnSpPr>
            <a:cxnSpLocks noChangeShapeType="1"/>
            <a:stCxn id="59398" idx="2"/>
            <a:endCxn id="59406" idx="0"/>
          </p:cNvCxnSpPr>
          <p:nvPr/>
        </p:nvCxnSpPr>
        <p:spPr bwMode="auto">
          <a:xfrm>
            <a:off x="2095500" y="4267200"/>
            <a:ext cx="3429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3" name="AutoShape 20"/>
          <p:cNvCxnSpPr>
            <a:cxnSpLocks noChangeShapeType="1"/>
            <a:stCxn id="59398" idx="2"/>
            <a:endCxn id="59407" idx="0"/>
          </p:cNvCxnSpPr>
          <p:nvPr/>
        </p:nvCxnSpPr>
        <p:spPr bwMode="auto">
          <a:xfrm>
            <a:off x="2095500" y="4267200"/>
            <a:ext cx="1409700" cy="762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4" name="AutoShape 21"/>
          <p:cNvCxnSpPr>
            <a:cxnSpLocks noChangeShapeType="1"/>
            <a:stCxn id="59399" idx="2"/>
            <a:endCxn id="59408" idx="0"/>
          </p:cNvCxnSpPr>
          <p:nvPr/>
        </p:nvCxnSpPr>
        <p:spPr bwMode="auto">
          <a:xfrm flipH="1">
            <a:off x="5334000" y="4114800"/>
            <a:ext cx="12573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5" name="AutoShape 22"/>
          <p:cNvCxnSpPr>
            <a:cxnSpLocks noChangeShapeType="1"/>
            <a:stCxn id="59399" idx="2"/>
            <a:endCxn id="59409" idx="0"/>
          </p:cNvCxnSpPr>
          <p:nvPr/>
        </p:nvCxnSpPr>
        <p:spPr bwMode="auto">
          <a:xfrm flipH="1">
            <a:off x="6400800" y="4114800"/>
            <a:ext cx="190500" cy="609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6" name="AutoShape 23"/>
          <p:cNvCxnSpPr>
            <a:cxnSpLocks noChangeShapeType="1"/>
            <a:stCxn id="59399" idx="2"/>
            <a:endCxn id="59410" idx="0"/>
          </p:cNvCxnSpPr>
          <p:nvPr/>
        </p:nvCxnSpPr>
        <p:spPr bwMode="auto">
          <a:xfrm>
            <a:off x="6591300" y="4114800"/>
            <a:ext cx="1104900" cy="1143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04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SS computation generalises easily</a:t>
            </a:r>
          </a:p>
        </p:txBody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000" smtClean="0"/>
              <a:t>Obtain Total SS, Between subject SS, Valence SS and Orientation SS as in earlier example </a:t>
            </a:r>
          </a:p>
          <a:p>
            <a:pPr eaLnBrk="1" hangingPunct="1"/>
            <a:endParaRPr lang="en-GB" altLang="en-US" sz="2000" smtClean="0"/>
          </a:p>
          <a:p>
            <a:pPr eaLnBrk="1" hangingPunct="1"/>
            <a:r>
              <a:rPr lang="en-GB" altLang="en-US" sz="2000" smtClean="0"/>
              <a:t>We also need the interaction term: Valence x Orientation SS =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    Between Condition SS – Valence SS – Orientation SS</a:t>
            </a:r>
          </a:p>
          <a:p>
            <a:pPr eaLnBrk="1" hangingPunct="1"/>
            <a:endParaRPr lang="en-GB" altLang="en-US" sz="20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where Between Condition SS =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10 (7.7 – 6.45)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+ … + 10 (5.1-6.45)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= 38.9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(where 7.7, 7, 6 and 5.1 are the 4 condition means each based on 10 subjects and 6.45 is the overall mean from 40 subjects)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Obtain the subjects by condition SS by subtraction as before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144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614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066800"/>
            <a:ext cx="6994525" cy="291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5" name="Text Box 3"/>
          <p:cNvSpPr txBox="1">
            <a:spLocks noChangeArrowheads="1"/>
          </p:cNvSpPr>
          <p:nvPr/>
        </p:nvSpPr>
        <p:spPr bwMode="auto">
          <a:xfrm>
            <a:off x="1127125" y="573088"/>
            <a:ext cx="7599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When Repeated Measures factors have only two levels ...</a:t>
            </a:r>
          </a:p>
        </p:txBody>
      </p:sp>
      <p:sp>
        <p:nvSpPr>
          <p:cNvPr id="61446" name="Text Box 4"/>
          <p:cNvSpPr txBox="1">
            <a:spLocks noChangeArrowheads="1"/>
          </p:cNvSpPr>
          <p:nvPr/>
        </p:nvSpPr>
        <p:spPr bwMode="auto">
          <a:xfrm>
            <a:off x="1593850" y="3960813"/>
            <a:ext cx="61785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… Sphericity is not an issue.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/>
              <a:t>(This extends the case for the Paired Sample T-test and points the way to a Single Degree of Freedom contrast approach.)</a:t>
            </a:r>
          </a:p>
        </p:txBody>
      </p:sp>
      <p:sp>
        <p:nvSpPr>
          <p:cNvPr id="61447" name="Text Box 5"/>
          <p:cNvSpPr txBox="1">
            <a:spLocks noChangeArrowheads="1"/>
          </p:cNvSpPr>
          <p:nvPr/>
        </p:nvSpPr>
        <p:spPr bwMode="auto">
          <a:xfrm>
            <a:off x="381000" y="5103813"/>
            <a:ext cx="80010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But note that there is a separate Sphericity test for each of the three strata, Valence, Orientation, and Valence x Orientation.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246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62468" name="Text Box 2"/>
          <p:cNvSpPr txBox="1">
            <a:spLocks noChangeArrowheads="1"/>
          </p:cNvSpPr>
          <p:nvPr/>
        </p:nvSpPr>
        <p:spPr bwMode="auto">
          <a:xfrm>
            <a:off x="1524000" y="228600"/>
            <a:ext cx="6335713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Mixed Design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with both Within- and Between- Subject factors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62469" name="Text Box 3"/>
          <p:cNvSpPr txBox="1">
            <a:spLocks noChangeArrowheads="1"/>
          </p:cNvSpPr>
          <p:nvPr/>
        </p:nvSpPr>
        <p:spPr bwMode="auto">
          <a:xfrm>
            <a:off x="1736725" y="2859088"/>
            <a:ext cx="6507163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One Between Subjects factor: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Sex (2 levels, M vs F)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One Within Subject factor: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Condition (4 levels, Con, Sem, Lex, Pho)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349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634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313" y="1590675"/>
            <a:ext cx="4905375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451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645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1462088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0243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024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676400"/>
            <a:ext cx="3381375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381000" y="2438400"/>
            <a:ext cx="373380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2 groups of 6 subjects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Each group tested under different conditions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553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6554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625725"/>
            <a:ext cx="457200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656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665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3" y="1935163"/>
            <a:ext cx="6226175" cy="298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758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67588" name="AutoShape 2"/>
          <p:cNvSpPr>
            <a:spLocks noChangeArrowheads="1"/>
          </p:cNvSpPr>
          <p:nvPr/>
        </p:nvSpPr>
        <p:spPr bwMode="auto">
          <a:xfrm>
            <a:off x="1233488" y="2632075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48.4 on 9 d.f.</a:t>
            </a:r>
          </a:p>
        </p:txBody>
      </p:sp>
      <p:sp>
        <p:nvSpPr>
          <p:cNvPr id="67589" name="AutoShape 3"/>
          <p:cNvSpPr>
            <a:spLocks noChangeArrowheads="1"/>
          </p:cNvSpPr>
          <p:nvPr/>
        </p:nvSpPr>
        <p:spPr bwMode="auto">
          <a:xfrm>
            <a:off x="4957763" y="2339975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67.5 on 30 d.f.</a:t>
            </a:r>
          </a:p>
        </p:txBody>
      </p:sp>
      <p:sp>
        <p:nvSpPr>
          <p:cNvPr id="67590" name="AutoShape 4"/>
          <p:cNvSpPr>
            <a:spLocks noChangeArrowheads="1"/>
          </p:cNvSpPr>
          <p:nvPr/>
        </p:nvSpPr>
        <p:spPr bwMode="auto">
          <a:xfrm>
            <a:off x="3505200" y="5365750"/>
            <a:ext cx="1143000" cy="990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Priming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/3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67591" name="AutoShape 5"/>
          <p:cNvSpPr>
            <a:spLocks noChangeArrowheads="1"/>
          </p:cNvSpPr>
          <p:nvPr/>
        </p:nvSpPr>
        <p:spPr bwMode="auto">
          <a:xfrm>
            <a:off x="5681663" y="3490913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Ss x 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28.6 on 27 d.f.</a:t>
            </a:r>
          </a:p>
        </p:txBody>
      </p:sp>
      <p:sp>
        <p:nvSpPr>
          <p:cNvPr id="67592" name="AutoShape 6"/>
          <p:cNvSpPr>
            <a:spLocks noChangeArrowheads="1"/>
          </p:cNvSpPr>
          <p:nvPr/>
        </p:nvSpPr>
        <p:spPr bwMode="auto">
          <a:xfrm>
            <a:off x="2709863" y="13335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115.9  on 39 d.f.</a:t>
            </a:r>
          </a:p>
        </p:txBody>
      </p:sp>
      <p:cxnSp>
        <p:nvCxnSpPr>
          <p:cNvPr id="67593" name="AutoShape 7"/>
          <p:cNvCxnSpPr>
            <a:cxnSpLocks noChangeShapeType="1"/>
            <a:stCxn id="67592" idx="2"/>
            <a:endCxn id="67588" idx="0"/>
          </p:cNvCxnSpPr>
          <p:nvPr/>
        </p:nvCxnSpPr>
        <p:spPr bwMode="auto">
          <a:xfrm flipH="1">
            <a:off x="1957388" y="2247900"/>
            <a:ext cx="1743075" cy="384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4" name="AutoShape 8"/>
          <p:cNvCxnSpPr>
            <a:cxnSpLocks noChangeShapeType="1"/>
            <a:stCxn id="67592" idx="2"/>
            <a:endCxn id="67589" idx="0"/>
          </p:cNvCxnSpPr>
          <p:nvPr/>
        </p:nvCxnSpPr>
        <p:spPr bwMode="auto">
          <a:xfrm>
            <a:off x="3700463" y="2247900"/>
            <a:ext cx="2057400" cy="920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5" name="AutoShape 9"/>
          <p:cNvCxnSpPr>
            <a:cxnSpLocks noChangeShapeType="1"/>
            <a:stCxn id="67589" idx="2"/>
            <a:endCxn id="67590" idx="0"/>
          </p:cNvCxnSpPr>
          <p:nvPr/>
        </p:nvCxnSpPr>
        <p:spPr bwMode="auto">
          <a:xfrm flipH="1">
            <a:off x="4076700" y="3254375"/>
            <a:ext cx="1681163" cy="21113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6" name="AutoShape 10"/>
          <p:cNvCxnSpPr>
            <a:cxnSpLocks noChangeShapeType="1"/>
            <a:stCxn id="67589" idx="2"/>
            <a:endCxn id="67591" idx="0"/>
          </p:cNvCxnSpPr>
          <p:nvPr/>
        </p:nvCxnSpPr>
        <p:spPr bwMode="auto">
          <a:xfrm>
            <a:off x="5757863" y="3254375"/>
            <a:ext cx="876300" cy="2365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597" name="AutoShape 11"/>
          <p:cNvSpPr>
            <a:spLocks noChangeArrowheads="1"/>
          </p:cNvSpPr>
          <p:nvPr/>
        </p:nvSpPr>
        <p:spPr bwMode="auto">
          <a:xfrm>
            <a:off x="5029200" y="5213350"/>
            <a:ext cx="1371600" cy="1143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Sex x Priming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2.2/3</a:t>
            </a:r>
            <a:endParaRPr lang="en-GB" altLang="en-US" sz="1400">
              <a:latin typeface="Times New Roman" panose="02020603050405020304" pitchFamily="18" charset="0"/>
            </a:endParaRPr>
          </a:p>
        </p:txBody>
      </p:sp>
      <p:sp>
        <p:nvSpPr>
          <p:cNvPr id="67598" name="AutoShape 21"/>
          <p:cNvSpPr>
            <a:spLocks noChangeArrowheads="1"/>
          </p:cNvSpPr>
          <p:nvPr/>
        </p:nvSpPr>
        <p:spPr bwMode="auto">
          <a:xfrm>
            <a:off x="6781800" y="5289550"/>
            <a:ext cx="17526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(Priming)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26.4/24</a:t>
            </a:r>
          </a:p>
        </p:txBody>
      </p:sp>
      <p:sp>
        <p:nvSpPr>
          <p:cNvPr id="67599" name="AutoShape 22"/>
          <p:cNvSpPr>
            <a:spLocks noChangeArrowheads="1"/>
          </p:cNvSpPr>
          <p:nvPr/>
        </p:nvSpPr>
        <p:spPr bwMode="auto">
          <a:xfrm>
            <a:off x="1905000" y="49530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(Between)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34/8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67600" name="AutoShape 23"/>
          <p:cNvSpPr>
            <a:spLocks noChangeArrowheads="1"/>
          </p:cNvSpPr>
          <p:nvPr/>
        </p:nvSpPr>
        <p:spPr bwMode="auto">
          <a:xfrm>
            <a:off x="533400" y="49530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Sex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14.4/1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cxnSp>
        <p:nvCxnSpPr>
          <p:cNvPr id="67601" name="AutoShape 24"/>
          <p:cNvCxnSpPr>
            <a:cxnSpLocks noChangeShapeType="1"/>
            <a:stCxn id="67588" idx="2"/>
            <a:endCxn id="67600" idx="0"/>
          </p:cNvCxnSpPr>
          <p:nvPr/>
        </p:nvCxnSpPr>
        <p:spPr bwMode="auto">
          <a:xfrm flipH="1">
            <a:off x="990600" y="3546475"/>
            <a:ext cx="966788" cy="1406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2" name="AutoShape 25"/>
          <p:cNvCxnSpPr>
            <a:cxnSpLocks noChangeShapeType="1"/>
            <a:stCxn id="67588" idx="2"/>
            <a:endCxn id="67599" idx="0"/>
          </p:cNvCxnSpPr>
          <p:nvPr/>
        </p:nvCxnSpPr>
        <p:spPr bwMode="auto">
          <a:xfrm>
            <a:off x="1957388" y="3546475"/>
            <a:ext cx="404812" cy="1406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3" name="AutoShape 26"/>
          <p:cNvCxnSpPr>
            <a:cxnSpLocks noChangeShapeType="1"/>
            <a:stCxn id="67591" idx="2"/>
            <a:endCxn id="67597" idx="0"/>
          </p:cNvCxnSpPr>
          <p:nvPr/>
        </p:nvCxnSpPr>
        <p:spPr bwMode="auto">
          <a:xfrm flipH="1">
            <a:off x="5715000" y="4862513"/>
            <a:ext cx="919163" cy="3508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4" name="AutoShape 27"/>
          <p:cNvCxnSpPr>
            <a:cxnSpLocks noChangeShapeType="1"/>
            <a:stCxn id="67591" idx="2"/>
            <a:endCxn id="67598" idx="0"/>
          </p:cNvCxnSpPr>
          <p:nvPr/>
        </p:nvCxnSpPr>
        <p:spPr bwMode="auto">
          <a:xfrm>
            <a:off x="6634163" y="4862513"/>
            <a:ext cx="1023937" cy="4270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605" name="Text Box 29"/>
          <p:cNvSpPr txBox="1">
            <a:spLocks noChangeArrowheads="1"/>
          </p:cNvSpPr>
          <p:nvPr/>
        </p:nvSpPr>
        <p:spPr bwMode="auto">
          <a:xfrm>
            <a:off x="900113" y="649288"/>
            <a:ext cx="7824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Hierarchical Decomposition in 1W2B RM ANOVA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861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686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computation of SS</a:t>
            </a:r>
          </a:p>
        </p:txBody>
      </p:sp>
      <p:sp>
        <p:nvSpPr>
          <p:cNvPr id="686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Follows from earlier couple of examples since…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… the ‘top’ part of the F test namely SS of terms, e.g. condition, sex which do not have ‘subjects’ in their name are the same whether the term is a between or a within subject factor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963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69636" name="Text Box 2"/>
          <p:cNvSpPr txBox="1">
            <a:spLocks noChangeArrowheads="1"/>
          </p:cNvSpPr>
          <p:nvPr/>
        </p:nvSpPr>
        <p:spPr bwMode="auto">
          <a:xfrm>
            <a:off x="2133600" y="1676400"/>
            <a:ext cx="4240213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Pro: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More sensitive/powerful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More efficient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Con: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Fatigue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Transfer effects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Learning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Issues: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Blocked vs Mixed</a:t>
            </a:r>
          </a:p>
        </p:txBody>
      </p:sp>
      <p:sp>
        <p:nvSpPr>
          <p:cNvPr id="69637" name="Text Box 3"/>
          <p:cNvSpPr txBox="1">
            <a:spLocks noChangeArrowheads="1"/>
          </p:cNvSpPr>
          <p:nvPr/>
        </p:nvSpPr>
        <p:spPr bwMode="auto">
          <a:xfrm>
            <a:off x="1371600" y="533400"/>
            <a:ext cx="632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Pros and Cons of Repeated Measures Designs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06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706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Within Subject Designs</a:t>
            </a:r>
          </a:p>
        </p:txBody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ts val="500"/>
              </a:spcBef>
              <a:spcAft>
                <a:spcPts val="500"/>
              </a:spcAft>
            </a:pPr>
            <a:r>
              <a:rPr lang="en-US" altLang="en-US" sz="2000" smtClean="0"/>
              <a:t>Advantages: reduces background 'noise', eliminates individual differences, need fewer subjects, repeated measures statistical tests more sensitive.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2000" smtClean="0"/>
              <a:t>Disadvantages: Order effects: learning/practice ; fatigue; practical problems (e.g. long-acting effects of the independent variable, e.g. teaching methods.) 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2000" smtClean="0"/>
              <a:t>Solutions: Counterbalance order (can be difficult); Train until asymptote on learning curve is reached (time-consuming). Test on different days.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16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Between Subject Design</a:t>
            </a: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Advantages: no order effects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Disadvantages: more individual differences, less sensitivity</a:t>
            </a:r>
          </a:p>
          <a:p>
            <a:pPr lvl="1" eaLnBrk="1" hangingPunct="1">
              <a:spcAft>
                <a:spcPts val="600"/>
              </a:spcAft>
            </a:pPr>
            <a:r>
              <a:rPr lang="en-US" altLang="en-US" sz="1600" smtClean="0"/>
              <a:t>Could use pre-test baseline / difference score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Question: Are Subjects a confound? I.e. could your results simply be due to individual differences between subjects?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Very important: Random sampling and random allocation to conditions.</a:t>
            </a:r>
            <a:endParaRPr lang="en-US" altLang="en-US" sz="2400" smtClean="0"/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27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727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Mixed ANOVA Designs</a:t>
            </a:r>
          </a:p>
        </p:txBody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Some Between Subject Factors</a:t>
            </a:r>
          </a:p>
          <a:p>
            <a:pPr eaLnBrk="1" hangingPunct="1"/>
            <a:r>
              <a:rPr lang="en-US" altLang="en-US" smtClean="0"/>
              <a:t>Some Within Subject  (Repeated Measures) Factors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37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/>
              <a:t>Derivation of variance </a:t>
            </a:r>
            <a:r>
              <a:rPr lang="en-GB" dirty="0" smtClean="0"/>
              <a:t>components (5 time points on BDI scores)</a:t>
            </a:r>
            <a:endParaRPr lang="en-GB" altLang="en-US" dirty="0" smtClean="0"/>
          </a:p>
        </p:txBody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  <a:p>
            <a:pPr lvl="1" eaLnBrk="1" hangingPunct="1"/>
            <a:endParaRPr lang="en-GB" alt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1182688" y="980728"/>
            <a:ext cx="6696744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4000" b="1" dirty="0" smtClean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R="600" algn="ctr"/>
            <a:r>
              <a:rPr lang="en-GB" sz="1400" b="1" dirty="0" smtClean="0">
                <a:solidFill>
                  <a:srgbClr val="010205"/>
                </a:solidFill>
                <a:latin typeface="Arial" panose="020B0604020202020204" pitchFamily="34" charset="0"/>
              </a:rPr>
              <a:t>Expected Mean Squares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</a:p>
          <a:p>
            <a:pPr marR="600" algn="ctr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Variance Component</a:t>
            </a:r>
          </a:p>
          <a:p>
            <a:pPr marR="600" algn="ctr"/>
            <a:endParaRPr lang="en-GB" sz="1400" dirty="0" smtClean="0">
              <a:solidFill>
                <a:srgbClr val="010205"/>
              </a:solidFill>
              <a:latin typeface="Arial" panose="020B0604020202020204" pitchFamily="34" charset="0"/>
            </a:endParaRPr>
          </a:p>
          <a:p>
            <a:pPr marR="600" algn="ctr"/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Source</a:t>
            </a:r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	 </a:t>
            </a:r>
            <a:r>
              <a:rPr lang="en-GB" sz="1400" dirty="0" err="1" smtClean="0">
                <a:solidFill>
                  <a:srgbClr val="264A60"/>
                </a:solidFill>
                <a:latin typeface="Arial" panose="020B0604020202020204" pitchFamily="34" charset="0"/>
              </a:rPr>
              <a:t>Var</a:t>
            </a:r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(Participant)    </a:t>
            </a:r>
            <a:r>
              <a:rPr lang="en-GB" sz="1400" dirty="0" err="1" smtClean="0">
                <a:solidFill>
                  <a:srgbClr val="264A60"/>
                </a:solidFill>
                <a:latin typeface="Arial" panose="020B0604020202020204" pitchFamily="34" charset="0"/>
              </a:rPr>
              <a:t>Var</a:t>
            </a:r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(Error)	Quadratic Term	</a:t>
            </a:r>
          </a:p>
          <a:p>
            <a:pPr marR="600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Intercept	            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5.000	                 1.000	  Intercept </a:t>
            </a:r>
          </a:p>
          <a:p>
            <a:pPr marR="600"/>
            <a:r>
              <a:rPr lang="en-GB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Participant	            5.000	                 1.000	             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endParaRPr lang="en-GB" sz="1400" dirty="0" smtClean="0">
              <a:solidFill>
                <a:srgbClr val="010205"/>
              </a:solidFill>
              <a:latin typeface="Courier New" panose="02070309020205020404" pitchFamily="49" charset="0"/>
            </a:endParaRPr>
          </a:p>
          <a:p>
            <a:pPr marR="600"/>
            <a:r>
              <a:rPr lang="en-GB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Error	             .000	                 1.000                              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r>
              <a:rPr lang="en-GB" sz="1400" dirty="0" smtClean="0">
                <a:solidFill>
                  <a:srgbClr val="010205"/>
                </a:solidFill>
                <a:latin typeface="Courier New" panose="02070309020205020404" pitchFamily="49" charset="0"/>
              </a:rPr>
              <a:t>	</a:t>
            </a:r>
          </a:p>
          <a:p>
            <a:pPr marR="600"/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Dependent Variable: BDI</a:t>
            </a:r>
          </a:p>
          <a:p>
            <a:pPr marR="600"/>
            <a:r>
              <a:rPr lang="en-GB" dirty="0" smtClean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</a:p>
          <a:p>
            <a:endParaRPr lang="en-GB" dirty="0">
              <a:latin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3603674"/>
            <a:ext cx="6113724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4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R="600"/>
            <a:r>
              <a:rPr lang="en-GB" sz="1400" b="1" dirty="0">
                <a:solidFill>
                  <a:srgbClr val="010205"/>
                </a:solidFill>
                <a:latin typeface="Arial" panose="020B0604020202020204" pitchFamily="34" charset="0"/>
              </a:rPr>
              <a:t>ANOVA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endParaRPr lang="en-GB" sz="1400" dirty="0" smtClean="0">
              <a:solidFill>
                <a:srgbClr val="010205"/>
              </a:solidFill>
              <a:latin typeface="Arial" panose="020B0604020202020204" pitchFamily="34" charset="0"/>
            </a:endParaRPr>
          </a:p>
          <a:p>
            <a:pPr marR="600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Source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	Type I Sum of </a:t>
            </a:r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Squares    </a:t>
            </a:r>
            <a:r>
              <a:rPr lang="en-GB" sz="1400" dirty="0" err="1" smtClean="0">
                <a:solidFill>
                  <a:srgbClr val="264A60"/>
                </a:solidFill>
                <a:latin typeface="Arial" panose="020B0604020202020204" pitchFamily="34" charset="0"/>
              </a:rPr>
              <a:t>df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	Mean </a:t>
            </a:r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Square Corrected 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Model	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14278.958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                    149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95.832	</a:t>
            </a:r>
            <a:endParaRPr lang="en-GB" sz="1400" dirty="0" smtClean="0">
              <a:solidFill>
                <a:srgbClr val="010205"/>
              </a:solidFill>
              <a:latin typeface="Arial" panose="020B0604020202020204" pitchFamily="34" charset="0"/>
            </a:endParaRPr>
          </a:p>
          <a:p>
            <a:pPr marR="600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Intercept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156284.460                       1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156284.460   </a:t>
            </a:r>
          </a:p>
          <a:p>
            <a:pPr marR="600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Participant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	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14278.958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                    149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 </a:t>
            </a:r>
            <a:r>
              <a:rPr lang="en-GB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95.832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endParaRPr lang="en-GB" sz="1400" dirty="0" smtClean="0">
              <a:solidFill>
                <a:srgbClr val="010205"/>
              </a:solidFill>
              <a:latin typeface="Arial" panose="020B0604020202020204" pitchFamily="34" charset="0"/>
            </a:endParaRPr>
          </a:p>
          <a:p>
            <a:pPr marR="600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Error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	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45285.907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                     600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</a:rPr>
              <a:t>75.477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</a:p>
          <a:p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Total	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215849.325	750	</a:t>
            </a:r>
            <a:r>
              <a:rPr lang="en-GB" sz="1400" dirty="0">
                <a:solidFill>
                  <a:srgbClr val="010205"/>
                </a:solidFill>
                <a:latin typeface="Courier New" panose="02070309020205020404" pitchFamily="49" charset="0"/>
              </a:rPr>
              <a:t>	</a:t>
            </a:r>
          </a:p>
          <a:p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Corrected Total	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59564.865	749	</a:t>
            </a:r>
            <a:r>
              <a:rPr lang="en-GB" sz="1400" dirty="0">
                <a:solidFill>
                  <a:srgbClr val="010205"/>
                </a:solidFill>
                <a:latin typeface="Courier New" panose="02070309020205020404" pitchFamily="49" charset="0"/>
              </a:rPr>
              <a:t>	</a:t>
            </a:r>
          </a:p>
          <a:p>
            <a:pPr marR="600"/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Dependent Variable: BDI	</a:t>
            </a:r>
          </a:p>
          <a:p>
            <a:endParaRPr lang="en-GB" dirty="0">
              <a:latin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11573" y="4646692"/>
            <a:ext cx="1757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ERROR(SUBJECTS)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5311573" y="4880773"/>
            <a:ext cx="2121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solidFill>
                  <a:srgbClr val="FF0000"/>
                </a:solidFill>
              </a:rPr>
              <a:t>ERROR(TIME W SUBS) 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925921" y="5364499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</a:rPr>
              <a:t>(95.832-75.418)/5=4.08, </a:t>
            </a:r>
          </a:p>
          <a:p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</a:rPr>
              <a:t>VC(SUBJECTS)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7236033" y="4813736"/>
                <a:ext cx="55021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GB" sz="2000" i="1">
                              <a:latin typeface="Cambria Math"/>
                            </a:rPr>
                            <m:t>𝑒</m:t>
                          </m:r>
                        </m:sub>
                        <m:sup>
                          <m:r>
                            <a:rPr lang="en-GB" sz="2000" i="1">
                              <a:latin typeface="Cambria Math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033" y="4813736"/>
                <a:ext cx="550215" cy="40011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7171906" y="5380890"/>
                <a:ext cx="629595" cy="4344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r>
                            <a:rPr lang="en-GB" sz="2000" i="1">
                              <a:latin typeface="Cambria Math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1906" y="5380890"/>
                <a:ext cx="629595" cy="43447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Multilevel models</a:t>
            </a:r>
            <a:r>
              <a:rPr lang="en-GB" dirty="0" smtClean="0"/>
              <a:t>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see Field (2013) 823, 824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000" dirty="0">
                <a:latin typeface="Tahoma" pitchFamily="34" charset="0"/>
              </a:rPr>
              <a:t>Random intercepts (with the intercept term included)</a:t>
            </a:r>
          </a:p>
          <a:p>
            <a:pPr lvl="2"/>
            <a:r>
              <a:rPr lang="en-GB" altLang="en-US" dirty="0" err="1">
                <a:latin typeface="Tahoma" pitchFamily="34" charset="0"/>
              </a:rPr>
              <a:t>Y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= </a:t>
            </a:r>
            <a:r>
              <a:rPr lang="el-GR" altLang="en-US" dirty="0"/>
              <a:t>β</a:t>
            </a:r>
            <a:r>
              <a:rPr lang="en-GB" altLang="en-US" baseline="-25000" dirty="0" smtClean="0">
                <a:latin typeface="Tahoma" pitchFamily="34" charset="0"/>
              </a:rPr>
              <a:t>0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0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β</a:t>
            </a:r>
            <a:r>
              <a:rPr lang="en-GB" altLang="en-US" dirty="0" smtClean="0">
                <a:latin typeface="Tahoma" pitchFamily="34" charset="0"/>
              </a:rPr>
              <a:t> </a:t>
            </a:r>
            <a:r>
              <a:rPr lang="en-GB" altLang="en-US" dirty="0" err="1">
                <a:latin typeface="Tahoma" pitchFamily="34" charset="0"/>
              </a:rPr>
              <a:t>t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</a:t>
            </a:r>
            <a:r>
              <a:rPr lang="el-GR" altLang="en-US" dirty="0" smtClean="0"/>
              <a:t> </a:t>
            </a:r>
            <a:r>
              <a:rPr lang="en-GB" altLang="en-US" dirty="0" smtClean="0">
                <a:latin typeface="Tahoma" pitchFamily="34" charset="0"/>
              </a:rPr>
              <a:t>+ </a:t>
            </a:r>
            <a:r>
              <a:rPr lang="el-GR" altLang="en-US" dirty="0"/>
              <a:t>ε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</a:t>
            </a:r>
          </a:p>
          <a:p>
            <a:endParaRPr lang="en-GB" altLang="en-US" dirty="0">
              <a:latin typeface="Tahoma" pitchFamily="34" charset="0"/>
            </a:endParaRPr>
          </a:p>
          <a:p>
            <a:r>
              <a:rPr lang="en-GB" altLang="en-US" sz="2000" dirty="0">
                <a:latin typeface="Tahoma" pitchFamily="34" charset="0"/>
              </a:rPr>
              <a:t>Random </a:t>
            </a:r>
            <a:r>
              <a:rPr lang="en-GB" altLang="en-US" sz="2000" dirty="0" smtClean="0">
                <a:latin typeface="Tahoma" pitchFamily="34" charset="0"/>
              </a:rPr>
              <a:t>slopes (time </a:t>
            </a:r>
            <a:r>
              <a:rPr lang="en-GB" altLang="en-US" sz="2000" dirty="0" err="1" smtClean="0">
                <a:latin typeface="Tahoma" pitchFamily="34" charset="0"/>
              </a:rPr>
              <a:t>i</a:t>
            </a:r>
            <a:r>
              <a:rPr lang="en-GB" altLang="en-US" sz="2000" dirty="0" smtClean="0">
                <a:latin typeface="Tahoma" pitchFamily="34" charset="0"/>
              </a:rPr>
              <a:t> on j-</a:t>
            </a:r>
            <a:r>
              <a:rPr lang="en-GB" altLang="en-US" sz="2000" dirty="0" err="1" smtClean="0">
                <a:latin typeface="Tahoma" pitchFamily="34" charset="0"/>
              </a:rPr>
              <a:t>th</a:t>
            </a:r>
            <a:r>
              <a:rPr lang="en-GB" altLang="en-US" sz="2000" dirty="0" smtClean="0">
                <a:latin typeface="Tahoma" pitchFamily="34" charset="0"/>
              </a:rPr>
              <a:t> person)</a:t>
            </a:r>
            <a:endParaRPr lang="en-GB" altLang="en-US" sz="2000" dirty="0">
              <a:latin typeface="Tahoma" pitchFamily="34" charset="0"/>
            </a:endParaRPr>
          </a:p>
          <a:p>
            <a:pPr lvl="2"/>
            <a:r>
              <a:rPr lang="en-GB" altLang="en-US" dirty="0" err="1">
                <a:latin typeface="Tahoma" pitchFamily="34" charset="0"/>
              </a:rPr>
              <a:t>Y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= </a:t>
            </a:r>
            <a:r>
              <a:rPr lang="el-GR" altLang="en-US" dirty="0"/>
              <a:t>β</a:t>
            </a:r>
            <a:r>
              <a:rPr lang="en-GB" altLang="en-US" baseline="-25000" dirty="0">
                <a:latin typeface="Tahoma" pitchFamily="34" charset="0"/>
              </a:rPr>
              <a:t>0 </a:t>
            </a:r>
            <a:r>
              <a:rPr lang="en-GB" altLang="en-US" dirty="0">
                <a:latin typeface="Tahoma" pitchFamily="34" charset="0"/>
              </a:rPr>
              <a:t>+(</a:t>
            </a:r>
            <a:r>
              <a:rPr lang="el-GR" altLang="en-US" dirty="0" smtClean="0"/>
              <a:t>β</a:t>
            </a:r>
            <a:r>
              <a:rPr lang="en-GB" altLang="en-US" baseline="-25000" dirty="0">
                <a:latin typeface="Tahoma" pitchFamily="34" charset="0"/>
              </a:rPr>
              <a:t>t</a:t>
            </a:r>
            <a:r>
              <a:rPr lang="en-GB" altLang="en-US" dirty="0" smtClean="0">
                <a:latin typeface="Tahoma" pitchFamily="34" charset="0"/>
              </a:rPr>
              <a:t> </a:t>
            </a:r>
            <a:r>
              <a:rPr lang="en-GB" altLang="en-US" dirty="0" err="1" smtClean="0">
                <a:latin typeface="Tahoma" pitchFamily="34" charset="0"/>
              </a:rPr>
              <a:t>t</a:t>
            </a:r>
            <a:r>
              <a:rPr lang="en-GB" altLang="en-US" baseline="-25000" dirty="0" err="1" smtClean="0">
                <a:latin typeface="Tahoma" pitchFamily="34" charset="0"/>
              </a:rPr>
              <a:t>ij</a:t>
            </a:r>
            <a:r>
              <a:rPr lang="en-GB" altLang="en-US" dirty="0" smtClean="0">
                <a:latin typeface="Tahoma" pitchFamily="34" charset="0"/>
              </a:rPr>
              <a:t> </a:t>
            </a:r>
            <a:r>
              <a:rPr lang="en-GB" altLang="en-US" dirty="0">
                <a:latin typeface="Tahoma" pitchFamily="34" charset="0"/>
              </a:rPr>
              <a:t>+ </a:t>
            </a:r>
            <a:r>
              <a:rPr lang="el-GR" altLang="en-US" dirty="0" smtClean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t</a:t>
            </a:r>
            <a:r>
              <a:rPr lang="en-GB" altLang="en-US" dirty="0" smtClean="0">
                <a:latin typeface="Tahoma" pitchFamily="34" charset="0"/>
              </a:rPr>
              <a:t>) </a:t>
            </a:r>
            <a:r>
              <a:rPr lang="en-GB" altLang="en-US" dirty="0">
                <a:latin typeface="Tahoma" pitchFamily="34" charset="0"/>
              </a:rPr>
              <a:t>+ </a:t>
            </a:r>
            <a:r>
              <a:rPr lang="el-GR" altLang="en-US" dirty="0"/>
              <a:t>ε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endParaRPr lang="en-GB" altLang="en-US" baseline="-25000" dirty="0">
              <a:latin typeface="Tahoma" pitchFamily="34" charset="0"/>
            </a:endParaRPr>
          </a:p>
          <a:p>
            <a:pPr lvl="2"/>
            <a:endParaRPr lang="en-GB" baseline="-25000" dirty="0">
              <a:latin typeface="Tahoma" pitchFamily="34" charset="0"/>
            </a:endParaRPr>
          </a:p>
          <a:p>
            <a:r>
              <a:rPr lang="en-GB" altLang="en-US" sz="2000" dirty="0">
                <a:latin typeface="Tahoma" pitchFamily="34" charset="0"/>
              </a:rPr>
              <a:t>Random intercepts and random slopes</a:t>
            </a:r>
          </a:p>
          <a:p>
            <a:pPr lvl="2"/>
            <a:r>
              <a:rPr lang="en-GB" altLang="en-US" dirty="0" err="1">
                <a:latin typeface="Tahoma" pitchFamily="34" charset="0"/>
              </a:rPr>
              <a:t>Y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=</a:t>
            </a:r>
            <a:r>
              <a:rPr lang="en-GB" altLang="en-US" baseline="-25000" dirty="0">
                <a:latin typeface="Tahoma" pitchFamily="34" charset="0"/>
              </a:rPr>
              <a:t> </a:t>
            </a:r>
            <a:r>
              <a:rPr lang="en-GB" altLang="en-US" dirty="0">
                <a:latin typeface="Tahoma" pitchFamily="34" charset="0"/>
              </a:rPr>
              <a:t>(</a:t>
            </a:r>
            <a:r>
              <a:rPr lang="el-GR" altLang="en-US" dirty="0"/>
              <a:t>β</a:t>
            </a:r>
            <a:r>
              <a:rPr lang="en-GB" altLang="en-US" baseline="-25000" dirty="0">
                <a:latin typeface="Tahoma" pitchFamily="34" charset="0"/>
              </a:rPr>
              <a:t>0</a:t>
            </a:r>
            <a:r>
              <a:rPr lang="en-GB" altLang="en-US" dirty="0">
                <a:latin typeface="Tahoma" pitchFamily="34" charset="0"/>
              </a:rPr>
              <a:t> + </a:t>
            </a:r>
            <a:r>
              <a:rPr lang="el-GR" altLang="en-US" dirty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0 </a:t>
            </a:r>
            <a:r>
              <a:rPr lang="en-GB" altLang="en-US" dirty="0">
                <a:latin typeface="Tahoma" pitchFamily="34" charset="0"/>
              </a:rPr>
              <a:t>)+(</a:t>
            </a:r>
            <a:r>
              <a:rPr lang="el-GR" altLang="en-US" dirty="0"/>
              <a:t>β</a:t>
            </a:r>
            <a:r>
              <a:rPr lang="en-GB" altLang="en-US" baseline="-25000" dirty="0" err="1" smtClean="0">
                <a:latin typeface="Tahoma" pitchFamily="34" charset="0"/>
              </a:rPr>
              <a:t>i</a:t>
            </a:r>
            <a:r>
              <a:rPr lang="en-GB" altLang="en-US" dirty="0">
                <a:latin typeface="Tahoma" pitchFamily="34" charset="0"/>
              </a:rPr>
              <a:t> </a:t>
            </a:r>
            <a:r>
              <a:rPr lang="en-GB" altLang="en-US" dirty="0" err="1" smtClean="0">
                <a:latin typeface="Tahoma" pitchFamily="34" charset="0"/>
              </a:rPr>
              <a:t>t</a:t>
            </a:r>
            <a:r>
              <a:rPr lang="en-GB" altLang="en-US" baseline="-25000" dirty="0" err="1" smtClean="0">
                <a:latin typeface="Tahoma" pitchFamily="34" charset="0"/>
              </a:rPr>
              <a:t>ij</a:t>
            </a:r>
            <a:r>
              <a:rPr lang="en-GB" altLang="en-US" dirty="0" smtClean="0">
                <a:latin typeface="Tahoma" pitchFamily="34" charset="0"/>
              </a:rPr>
              <a:t> </a:t>
            </a:r>
            <a:r>
              <a:rPr lang="en-GB" altLang="en-US" dirty="0">
                <a:latin typeface="Tahoma" pitchFamily="34" charset="0"/>
              </a:rPr>
              <a:t>+ </a:t>
            </a:r>
            <a:r>
              <a:rPr lang="el-GR" altLang="en-US" dirty="0" smtClean="0"/>
              <a:t>μ</a:t>
            </a:r>
            <a:r>
              <a:rPr lang="en-GB" altLang="en-US" baseline="-25000" dirty="0">
                <a:latin typeface="Tahoma" pitchFamily="34" charset="0"/>
              </a:rPr>
              <a:t>t</a:t>
            </a:r>
            <a:r>
              <a:rPr lang="en-GB" altLang="en-US" baseline="-25000" dirty="0" smtClean="0">
                <a:latin typeface="Tahoma" pitchFamily="34" charset="0"/>
              </a:rPr>
              <a:t> </a:t>
            </a:r>
            <a:r>
              <a:rPr lang="en-GB" altLang="en-US" dirty="0" smtClean="0">
                <a:latin typeface="Tahoma" pitchFamily="34" charset="0"/>
              </a:rPr>
              <a:t>) </a:t>
            </a:r>
            <a:r>
              <a:rPr lang="en-GB" altLang="en-US" dirty="0">
                <a:latin typeface="Tahoma" pitchFamily="34" charset="0"/>
              </a:rPr>
              <a:t>+ </a:t>
            </a:r>
            <a:r>
              <a:rPr lang="el-GR" altLang="en-US" dirty="0"/>
              <a:t>ε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endParaRPr lang="en-GB" dirty="0"/>
          </a:p>
          <a:p>
            <a:endParaRPr lang="en-GB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Handle incomplete cases</a:t>
            </a:r>
          </a:p>
          <a:p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Useful for handling more than one random factor e.g. in studies featuring items tested on subjects</a:t>
            </a:r>
            <a:endParaRPr lang="en-GB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87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12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graphicFrame>
        <p:nvGraphicFramePr>
          <p:cNvPr id="11269" name="Object 3"/>
          <p:cNvGraphicFramePr>
            <a:graphicFrameLocks noChangeAspect="1"/>
          </p:cNvGraphicFramePr>
          <p:nvPr/>
        </p:nvGraphicFramePr>
        <p:xfrm>
          <a:off x="3124200" y="1676400"/>
          <a:ext cx="4433888" cy="360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2" name="Picture" r:id="rId3" imgW="4433824" imgH="3609984" progId="StaticEnhancedMetafile">
                  <p:embed/>
                </p:oleObj>
              </mc:Choice>
              <mc:Fallback>
                <p:oleObj name="Picture" r:id="rId3" imgW="4433824" imgH="3609984" progId="StaticEnhancedMetafil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676400"/>
                        <a:ext cx="4433888" cy="360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0" name="Text Box 4"/>
          <p:cNvSpPr txBox="1">
            <a:spLocks noChangeArrowheads="1"/>
          </p:cNvSpPr>
          <p:nvPr/>
        </p:nvSpPr>
        <p:spPr bwMode="auto">
          <a:xfrm>
            <a:off x="228600" y="2895600"/>
            <a:ext cx="274320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000"/>
              <a:t>Comparison of the two conditions will have to take account of the full between-subject variability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Random intercepts and slopes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400" dirty="0"/>
              <a:t>With the </a:t>
            </a:r>
            <a:r>
              <a:rPr lang="en-GB" sz="1400" b="1" dirty="0"/>
              <a:t>Random Slopes</a:t>
            </a:r>
            <a:r>
              <a:rPr lang="en-GB" sz="1400" dirty="0"/>
              <a:t> model we allow the slope to be estimated for each level </a:t>
            </a:r>
          </a:p>
          <a:p>
            <a:r>
              <a:rPr lang="en-GB" sz="1400" dirty="0"/>
              <a:t>of the higher level variable (participant)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088" y="2595588"/>
            <a:ext cx="5972175" cy="35147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2782888" y="199765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/>
              <a:t>Random intercepts, random slopes and their correlation, r(</a:t>
            </a:r>
            <a:r>
              <a:rPr lang="el-GR" altLang="en-US" sz="1400" dirty="0" smtClean="0"/>
              <a:t>μ</a:t>
            </a:r>
            <a:r>
              <a:rPr lang="en-GB" altLang="en-US" sz="1400" baseline="-25000" dirty="0" smtClean="0"/>
              <a:t>1</a:t>
            </a:r>
            <a:r>
              <a:rPr lang="en-GB" altLang="en-US" sz="1400" baseline="-25000" dirty="0" smtClean="0">
                <a:latin typeface="Tahoma" pitchFamily="34" charset="0"/>
              </a:rPr>
              <a:t>j</a:t>
            </a:r>
            <a:r>
              <a:rPr lang="en-GB" altLang="en-US" sz="1400" dirty="0" smtClean="0">
                <a:latin typeface="Tahoma" pitchFamily="34" charset="0"/>
              </a:rPr>
              <a:t>,</a:t>
            </a:r>
            <a:r>
              <a:rPr lang="el-GR" altLang="en-US" sz="1400" dirty="0"/>
              <a:t> </a:t>
            </a:r>
            <a:r>
              <a:rPr lang="el-GR" altLang="en-US" sz="1400" dirty="0" smtClean="0"/>
              <a:t>μ</a:t>
            </a:r>
            <a:r>
              <a:rPr lang="en-GB" altLang="en-US" sz="1400" baseline="-25000" dirty="0"/>
              <a:t>0</a:t>
            </a:r>
            <a:r>
              <a:rPr lang="en-GB" altLang="en-US" sz="1400" baseline="-2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</a:t>
            </a:r>
            <a:r>
              <a:rPr lang="en-GB" alt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r>
              <a:rPr lang="en-GB" altLang="en-US" sz="14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GB" altLang="en-US" sz="1400" dirty="0">
                <a:ea typeface="Tahoma" panose="020B0604030504040204" pitchFamily="34" charset="0"/>
                <a:cs typeface="Tahoma" panose="020B0604030504040204" pitchFamily="34" charset="0"/>
              </a:rPr>
              <a:t>usually negative since lower scores </a:t>
            </a:r>
            <a:r>
              <a:rPr lang="en-GB" alt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have more </a:t>
            </a:r>
            <a:r>
              <a:rPr lang="en-GB" altLang="en-US" sz="1400" dirty="0">
                <a:ea typeface="Tahoma" panose="020B0604030504040204" pitchFamily="34" charset="0"/>
                <a:cs typeface="Tahoma" panose="020B0604030504040204" pitchFamily="34" charset="0"/>
              </a:rPr>
              <a:t>scope to rise over time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1224370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08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809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Items taken by participants</a:t>
            </a:r>
          </a:p>
        </p:txBody>
      </p:sp>
      <p:sp>
        <p:nvSpPr>
          <p:cNvPr id="809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Items not a Random Factor</a:t>
            </a:r>
          </a:p>
          <a:p>
            <a:pPr lvl="1" eaLnBrk="1" hangingPunct="1"/>
            <a:r>
              <a:rPr lang="en-US" altLang="en-US" dirty="0" smtClean="0"/>
              <a:t>Can you regard the set of items as a fixed test?</a:t>
            </a:r>
          </a:p>
          <a:p>
            <a:pPr lvl="1" eaLnBrk="1" hangingPunct="1"/>
            <a:r>
              <a:rPr lang="en-US" altLang="en-US" dirty="0" smtClean="0"/>
              <a:t>Counterbalancing could help with some designs (</a:t>
            </a:r>
            <a:r>
              <a:rPr lang="en-US" altLang="en-US" dirty="0" err="1" smtClean="0"/>
              <a:t>Raaijmakers</a:t>
            </a:r>
            <a:r>
              <a:rPr lang="en-US" altLang="en-US" dirty="0" smtClean="0"/>
              <a:t>)</a:t>
            </a:r>
          </a:p>
          <a:p>
            <a:pPr eaLnBrk="1" hangingPunct="1"/>
            <a:r>
              <a:rPr lang="en-US" altLang="en-US" dirty="0" smtClean="0"/>
              <a:t>Items are a Random Factor</a:t>
            </a:r>
          </a:p>
          <a:p>
            <a:pPr lvl="1" eaLnBrk="1" hangingPunct="1"/>
            <a:r>
              <a:rPr lang="en-US" altLang="en-US" dirty="0" smtClean="0"/>
              <a:t>Complex Mixed Model ANOVA is now computationally available.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577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Mixed Model ANOVA</a:t>
            </a:r>
          </a:p>
        </p:txBody>
      </p:sp>
      <p:sp>
        <p:nvSpPr>
          <p:cNvPr id="757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This describes the situation where we have one or more Fixed Effects Factor and one or more Random Effects Factor</a:t>
            </a:r>
          </a:p>
          <a:p>
            <a:pPr eaLnBrk="1" hangingPunct="1"/>
            <a:r>
              <a:rPr lang="en-US" altLang="en-US" dirty="0" smtClean="0"/>
              <a:t>A full analysis is (now) possible but complicated.</a:t>
            </a:r>
          </a:p>
          <a:p>
            <a:pPr lvl="1" eaLnBrk="1" hangingPunct="1"/>
            <a:r>
              <a:rPr lang="en-US" altLang="en-US" dirty="0" smtClean="0"/>
              <a:t>MIXED MODELS &amp; REML (e.g. using </a:t>
            </a:r>
            <a:r>
              <a:rPr lang="en-US" altLang="en-US" dirty="0" err="1" smtClean="0"/>
              <a:t>lme</a:t>
            </a:r>
            <a:r>
              <a:rPr lang="en-US" altLang="en-US" dirty="0" smtClean="0"/>
              <a:t> in R; MIXED in SPSS)</a:t>
            </a:r>
          </a:p>
          <a:p>
            <a:r>
              <a:rPr lang="en-GB" altLang="en-US" sz="2000" dirty="0">
                <a:latin typeface="Tahoma" pitchFamily="34" charset="0"/>
              </a:rPr>
              <a:t>Random </a:t>
            </a:r>
            <a:r>
              <a:rPr lang="en-GB" altLang="en-US" sz="2000" dirty="0" smtClean="0">
                <a:latin typeface="Tahoma" pitchFamily="34" charset="0"/>
              </a:rPr>
              <a:t>item and </a:t>
            </a:r>
            <a:r>
              <a:rPr lang="en-GB" altLang="en-US" sz="2000" smtClean="0">
                <a:latin typeface="Tahoma" pitchFamily="34" charset="0"/>
              </a:rPr>
              <a:t>subject variances </a:t>
            </a:r>
            <a:endParaRPr lang="en-GB" altLang="en-US" sz="2000" dirty="0" smtClean="0">
              <a:latin typeface="Tahoma" pitchFamily="34" charset="0"/>
            </a:endParaRPr>
          </a:p>
          <a:p>
            <a:pPr lvl="2"/>
            <a:r>
              <a:rPr lang="en-GB" altLang="en-US" dirty="0" err="1" smtClean="0">
                <a:latin typeface="Tahoma" pitchFamily="34" charset="0"/>
              </a:rPr>
              <a:t>Y</a:t>
            </a:r>
            <a:r>
              <a:rPr lang="en-GB" altLang="en-US" baseline="-25000" dirty="0" err="1" smtClean="0">
                <a:latin typeface="Tahoma" pitchFamily="34" charset="0"/>
              </a:rPr>
              <a:t>ij</a:t>
            </a:r>
            <a:r>
              <a:rPr lang="en-GB" altLang="en-US" dirty="0" smtClean="0">
                <a:latin typeface="Tahoma" pitchFamily="34" charset="0"/>
              </a:rPr>
              <a:t> = </a:t>
            </a:r>
            <a:r>
              <a:rPr lang="el-GR" altLang="en-US" dirty="0" smtClean="0"/>
              <a:t>β</a:t>
            </a:r>
            <a:r>
              <a:rPr lang="en-GB" altLang="en-US" baseline="-25000" dirty="0" smtClean="0">
                <a:latin typeface="Tahoma" pitchFamily="34" charset="0"/>
              </a:rPr>
              <a:t>0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β</a:t>
            </a:r>
            <a:r>
              <a:rPr lang="en-GB" altLang="en-US" dirty="0" err="1" smtClean="0">
                <a:latin typeface="Tahoma" pitchFamily="34" charset="0"/>
              </a:rPr>
              <a:t>X</a:t>
            </a:r>
            <a:r>
              <a:rPr lang="en-GB" altLang="en-US" baseline="-25000" dirty="0" err="1" smtClean="0">
                <a:latin typeface="Tahoma" pitchFamily="34" charset="0"/>
              </a:rPr>
              <a:t>item,sub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item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subject </a:t>
            </a:r>
            <a:r>
              <a:rPr lang="en-GB" altLang="en-US" dirty="0" smtClean="0">
                <a:latin typeface="Tahoma" pitchFamily="34" charset="0"/>
              </a:rPr>
              <a:t>+ </a:t>
            </a:r>
            <a:r>
              <a:rPr lang="el-GR" altLang="en-US" dirty="0" smtClean="0"/>
              <a:t>ε</a:t>
            </a:r>
            <a:r>
              <a:rPr lang="en-GB" altLang="en-US" baseline="-25000" dirty="0" err="1" smtClean="0">
                <a:latin typeface="Tahoma" pitchFamily="34" charset="0"/>
              </a:rPr>
              <a:t>item,sub</a:t>
            </a:r>
            <a:r>
              <a:rPr lang="en-GB" altLang="en-US" dirty="0" smtClean="0">
                <a:latin typeface="Tahoma" pitchFamily="34" charset="0"/>
              </a:rPr>
              <a:t> </a:t>
            </a:r>
          </a:p>
          <a:p>
            <a:pPr lvl="1" eaLnBrk="1" hangingPunct="1"/>
            <a:endParaRPr lang="en-US" alt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19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819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Testing for Normality</a:t>
            </a:r>
          </a:p>
        </p:txBody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ANOVA models are based on assumptions of Normality</a:t>
            </a:r>
          </a:p>
          <a:p>
            <a:pPr lvl="1" eaLnBrk="1" hangingPunct="1"/>
            <a:r>
              <a:rPr lang="en-US" altLang="en-US" smtClean="0"/>
              <a:t>Tests of normality should be applied to the </a:t>
            </a:r>
            <a:r>
              <a:rPr lang="en-US" altLang="en-US" i="1" smtClean="0">
                <a:solidFill>
                  <a:srgbClr val="0099CC"/>
                </a:solidFill>
              </a:rPr>
              <a:t>residuals</a:t>
            </a:r>
            <a:r>
              <a:rPr lang="en-US" altLang="en-US" smtClean="0"/>
              <a:t> rather than to the raw data</a:t>
            </a:r>
          </a:p>
          <a:p>
            <a:pPr lvl="1" eaLnBrk="1" hangingPunct="1"/>
            <a:r>
              <a:rPr lang="en-US" altLang="en-US" smtClean="0"/>
              <a:t>When assessing normality in a within subject design it is the distribution of the differences between pairs of conditions that matters</a:t>
            </a:r>
          </a:p>
          <a:p>
            <a:pPr lvl="1" eaLnBrk="1" hangingPunct="1"/>
            <a:r>
              <a:rPr lang="en-US" altLang="en-US" smtClean="0"/>
              <a:t>This means you have to do the ANOVA </a:t>
            </a:r>
            <a:r>
              <a:rPr lang="en-US" altLang="en-US" u="sng" smtClean="0"/>
              <a:t>before</a:t>
            </a:r>
            <a:r>
              <a:rPr lang="en-US" altLang="en-US" smtClean="0"/>
              <a:t> you can decide on (non-)normality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29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829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Saving and assessing the residuals</a:t>
            </a:r>
          </a:p>
        </p:txBody>
      </p:sp>
      <p:pic>
        <p:nvPicPr>
          <p:cNvPr id="82949" name="Picture 3"/>
          <p:cNvPicPr>
            <a:picLocks noGrp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1828800"/>
            <a:ext cx="4168775" cy="3438525"/>
          </a:xfrm>
        </p:spPr>
      </p:pic>
      <p:sp>
        <p:nvSpPr>
          <p:cNvPr id="82950" name="Line 5"/>
          <p:cNvSpPr>
            <a:spLocks noChangeShapeType="1"/>
          </p:cNvSpPr>
          <p:nvPr/>
        </p:nvSpPr>
        <p:spPr bwMode="auto">
          <a:xfrm flipH="1" flipV="1">
            <a:off x="3429000" y="5105400"/>
            <a:ext cx="685800" cy="685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4079875" y="5526088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1</a:t>
            </a:r>
          </a:p>
        </p:txBody>
      </p:sp>
      <p:sp>
        <p:nvSpPr>
          <p:cNvPr id="82952" name="Text Box 8"/>
          <p:cNvSpPr txBox="1">
            <a:spLocks noChangeArrowheads="1"/>
          </p:cNvSpPr>
          <p:nvPr/>
        </p:nvSpPr>
        <p:spPr bwMode="auto">
          <a:xfrm>
            <a:off x="6553200" y="1524000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2</a:t>
            </a:r>
          </a:p>
        </p:txBody>
      </p:sp>
      <p:sp>
        <p:nvSpPr>
          <p:cNvPr id="82953" name="Line 10"/>
          <p:cNvSpPr>
            <a:spLocks noChangeShapeType="1"/>
          </p:cNvSpPr>
          <p:nvPr/>
        </p:nvSpPr>
        <p:spPr bwMode="auto">
          <a:xfrm flipH="1">
            <a:off x="4648200" y="1676400"/>
            <a:ext cx="838200" cy="762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954" name="Text Box 11"/>
          <p:cNvSpPr txBox="1">
            <a:spLocks noChangeArrowheads="1"/>
          </p:cNvSpPr>
          <p:nvPr/>
        </p:nvSpPr>
        <p:spPr bwMode="auto">
          <a:xfrm>
            <a:off x="5375275" y="1335088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4</a:t>
            </a:r>
          </a:p>
        </p:txBody>
      </p:sp>
      <p:sp>
        <p:nvSpPr>
          <p:cNvPr id="82955" name="Text Box 12"/>
          <p:cNvSpPr txBox="1">
            <a:spLocks noChangeArrowheads="1"/>
          </p:cNvSpPr>
          <p:nvPr/>
        </p:nvSpPr>
        <p:spPr bwMode="auto">
          <a:xfrm>
            <a:off x="7280275" y="5449888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3</a:t>
            </a:r>
          </a:p>
        </p:txBody>
      </p:sp>
      <p:pic>
        <p:nvPicPr>
          <p:cNvPr id="82956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514600"/>
            <a:ext cx="353377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57" name="Line 6"/>
          <p:cNvSpPr>
            <a:spLocks noChangeShapeType="1"/>
          </p:cNvSpPr>
          <p:nvPr/>
        </p:nvSpPr>
        <p:spPr bwMode="auto">
          <a:xfrm>
            <a:off x="6705600" y="2133600"/>
            <a:ext cx="152400" cy="1066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958" name="Line 9"/>
          <p:cNvSpPr>
            <a:spLocks noChangeShapeType="1"/>
          </p:cNvSpPr>
          <p:nvPr/>
        </p:nvSpPr>
        <p:spPr bwMode="auto">
          <a:xfrm flipH="1" flipV="1">
            <a:off x="6705600" y="5029200"/>
            <a:ext cx="685800" cy="685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397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8397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1633538"/>
            <a:ext cx="5305425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Residuals (2)</a:t>
            </a:r>
          </a:p>
        </p:txBody>
      </p:sp>
      <p:sp>
        <p:nvSpPr>
          <p:cNvPr id="83974" name="AutoShape 4"/>
          <p:cNvSpPr>
            <a:spLocks noChangeArrowheads="1"/>
          </p:cNvSpPr>
          <p:nvPr/>
        </p:nvSpPr>
        <p:spPr bwMode="auto">
          <a:xfrm>
            <a:off x="4648200" y="4648200"/>
            <a:ext cx="1981200" cy="76200"/>
          </a:xfrm>
          <a:prstGeom prst="bracePair">
            <a:avLst>
              <a:gd name="adj" fmla="val 8333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499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849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Residuals (3)</a:t>
            </a:r>
          </a:p>
        </p:txBody>
      </p:sp>
      <p:pic>
        <p:nvPicPr>
          <p:cNvPr id="8499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524000"/>
            <a:ext cx="3362325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4619625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00"/>
            <a:ext cx="4545013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5000" name="Object 12"/>
          <p:cNvGraphicFramePr>
            <a:graphicFrameLocks noChangeAspect="1"/>
          </p:cNvGraphicFramePr>
          <p:nvPr/>
        </p:nvGraphicFramePr>
        <p:xfrm>
          <a:off x="5264150" y="4114800"/>
          <a:ext cx="2660650" cy="216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43" name="Picture" r:id="rId6" imgW="4433824" imgH="3609984" progId="StaticEnhancedMetafile">
                  <p:embed/>
                </p:oleObj>
              </mc:Choice>
              <mc:Fallback>
                <p:oleObj name="Picture" r:id="rId6" imgW="4433824" imgH="3609984" progId="StaticEnhancedMetafile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4150" y="4114800"/>
                        <a:ext cx="2660650" cy="216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5001" name="Text Box 13"/>
          <p:cNvSpPr txBox="1">
            <a:spLocks noChangeArrowheads="1"/>
          </p:cNvSpPr>
          <p:nvPr/>
        </p:nvSpPr>
        <p:spPr bwMode="auto">
          <a:xfrm>
            <a:off x="381000" y="5943600"/>
            <a:ext cx="4108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No evidence of non-normality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601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860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Residuals (4)</a:t>
            </a:r>
          </a:p>
        </p:txBody>
      </p:sp>
      <p:sp>
        <p:nvSpPr>
          <p:cNvPr id="86021" name="Text Box 3"/>
          <p:cNvSpPr txBox="1">
            <a:spLocks noChangeArrowheads="1"/>
          </p:cNvSpPr>
          <p:nvPr/>
        </p:nvSpPr>
        <p:spPr bwMode="auto">
          <a:xfrm>
            <a:off x="1371600" y="1752600"/>
            <a:ext cx="6324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Using the script at http://imaging.mrc-cbu.cam.ac.uk/statswiki/FAQ</a:t>
            </a:r>
            <a:r>
              <a:rPr lang="en-US" altLang="en-US" sz="2400">
                <a:latin typeface="Times New Roman" panose="02020603050405020304" pitchFamily="18" charset="0"/>
              </a:rPr>
              <a:t>/</a:t>
            </a:r>
            <a:r>
              <a:rPr lang="en-US" altLang="en-US" sz="2400"/>
              <a:t>ResidsRepMeas</a:t>
            </a: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86022" name="Text Box 4"/>
          <p:cNvSpPr txBox="1">
            <a:spLocks noChangeArrowheads="1"/>
          </p:cNvSpPr>
          <p:nvPr/>
        </p:nvSpPr>
        <p:spPr bwMode="auto">
          <a:xfrm>
            <a:off x="457200" y="2743200"/>
            <a:ext cx="838200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compute sum = cdf.chisq(zre_1**2 + zre_2**2 + zre_3**2 + zre_4**2,4).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200" b="1">
              <a:latin typeface="Courier New" panose="02070309020205020404" pitchFamily="49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NPAR TESTS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 /K-S(UNIFORM)= sum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 /MISSING ANALYSIS.</a:t>
            </a:r>
          </a:p>
        </p:txBody>
      </p:sp>
      <p:pic>
        <p:nvPicPr>
          <p:cNvPr id="8602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810000"/>
            <a:ext cx="3365500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4" name="Text Box 6"/>
          <p:cNvSpPr txBox="1">
            <a:spLocks noChangeArrowheads="1"/>
          </p:cNvSpPr>
          <p:nvPr/>
        </p:nvSpPr>
        <p:spPr bwMode="auto">
          <a:xfrm>
            <a:off x="4419600" y="3733800"/>
            <a:ext cx="4108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No evidence of non-normality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70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870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Single degree of freedom approach for within-subject designs</a:t>
            </a:r>
          </a:p>
        </p:txBody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Propagates from the feature that repeated measures ANOVA of paired measures are equivalent to simple ANOVA of the differences between the pair of measures</a:t>
            </a:r>
          </a:p>
          <a:p>
            <a:pPr lvl="1" eaLnBrk="1" hangingPunct="1"/>
            <a:r>
              <a:rPr lang="en-US" altLang="en-US" smtClean="0"/>
              <a:t>Choose a contrast of interest, e.g. </a:t>
            </a:r>
          </a:p>
          <a:p>
            <a:pPr lvl="2" eaLnBrk="1" hangingPunct="1"/>
            <a:r>
              <a:rPr lang="en-US" altLang="en-US" smtClean="0"/>
              <a:t>difference; </a:t>
            </a:r>
          </a:p>
          <a:p>
            <a:pPr lvl="2" eaLnBrk="1" hangingPunct="1"/>
            <a:r>
              <a:rPr lang="en-US" altLang="en-US" smtClean="0"/>
              <a:t>slope; </a:t>
            </a:r>
          </a:p>
          <a:p>
            <a:pPr lvl="2" eaLnBrk="1" hangingPunct="1"/>
            <a:r>
              <a:rPr lang="en-US" altLang="en-US" smtClean="0"/>
              <a:t>interaction</a:t>
            </a:r>
          </a:p>
          <a:p>
            <a:pPr lvl="1" eaLnBrk="1" hangingPunct="1"/>
            <a:r>
              <a:rPr lang="en-US" altLang="en-US" smtClean="0"/>
              <a:t>Perform a simple ANOVA on this derived measure which represents 1 of the available within-subject degrees of freedom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80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880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Next week</a:t>
            </a:r>
          </a:p>
        </p:txBody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smtClean="0"/>
              <a:t>Thursday 22 November at 11:00</a:t>
            </a:r>
          </a:p>
          <a:p>
            <a:pPr eaLnBrk="1" hangingPunct="1"/>
            <a:endParaRPr lang="en-US" altLang="en-US" dirty="0" smtClean="0"/>
          </a:p>
          <a:p>
            <a:pPr lvl="1" eaLnBrk="1" hangingPunct="1"/>
            <a:r>
              <a:rPr lang="en-US" altLang="en-US" dirty="0" smtClean="0">
                <a:latin typeface="Verdana" panose="020B0604030504040204" pitchFamily="34" charset="0"/>
              </a:rPr>
              <a:t>Post-hoc tests, multiple comparisons, contrasts and handling interactions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22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229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667000"/>
            <a:ext cx="20859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362200"/>
            <a:ext cx="3971925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Line 6"/>
          <p:cNvSpPr>
            <a:spLocks noChangeShapeType="1"/>
          </p:cNvSpPr>
          <p:nvPr/>
        </p:nvSpPr>
        <p:spPr bwMode="auto">
          <a:xfrm flipH="1" flipV="1">
            <a:off x="3429000" y="4419600"/>
            <a:ext cx="533400" cy="1447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296" name="Line 7"/>
          <p:cNvSpPr>
            <a:spLocks noChangeShapeType="1"/>
          </p:cNvSpPr>
          <p:nvPr/>
        </p:nvSpPr>
        <p:spPr bwMode="auto">
          <a:xfrm>
            <a:off x="5029200" y="3352800"/>
            <a:ext cx="533400" cy="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331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331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90800"/>
            <a:ext cx="3971925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Line 8"/>
          <p:cNvSpPr>
            <a:spLocks noChangeShapeType="1"/>
          </p:cNvSpPr>
          <p:nvPr/>
        </p:nvSpPr>
        <p:spPr bwMode="auto">
          <a:xfrm flipH="1">
            <a:off x="4572000" y="2743200"/>
            <a:ext cx="1752600" cy="2286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tstalks-INS">
  <a:themeElements>
    <a:clrScheme name="">
      <a:dk1>
        <a:srgbClr val="8F210B"/>
      </a:dk1>
      <a:lt1>
        <a:srgbClr val="FFFFFF"/>
      </a:lt1>
      <a:dk2>
        <a:srgbClr val="515F7B"/>
      </a:dk2>
      <a:lt2>
        <a:srgbClr val="808080"/>
      </a:lt2>
      <a:accent1>
        <a:srgbClr val="A3DC96"/>
      </a:accent1>
      <a:accent2>
        <a:srgbClr val="EE92B7"/>
      </a:accent2>
      <a:accent3>
        <a:srgbClr val="FFFFFF"/>
      </a:accent3>
      <a:accent4>
        <a:srgbClr val="791B08"/>
      </a:accent4>
      <a:accent5>
        <a:srgbClr val="CEEBC9"/>
      </a:accent5>
      <a:accent6>
        <a:srgbClr val="D884A6"/>
      </a:accent6>
      <a:hlink>
        <a:srgbClr val="A3CE82"/>
      </a:hlink>
      <a:folHlink>
        <a:srgbClr val="ECEAAC"/>
      </a:folHlink>
    </a:clrScheme>
    <a:fontScheme name="statstalks-INS">
      <a:majorFont>
        <a:latin typeface="Albertus Medium"/>
        <a:ea typeface=""/>
        <a:cs typeface=""/>
      </a:majorFont>
      <a:minorFont>
        <a:latin typeface="Albertus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lnDef>
  </a:objectDefaults>
  <a:extraClrSchemeLst>
    <a:extraClrScheme>
      <a:clrScheme name="statstalks-IN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talks-IN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talks-IN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Office\Templates\statstalks-INS.pot</Template>
  <TotalTime>2769</TotalTime>
  <Words>2418</Words>
  <Application>Microsoft Office PowerPoint</Application>
  <PresentationFormat>On-screen Show (4:3)</PresentationFormat>
  <Paragraphs>488</Paragraphs>
  <Slides>79</Slides>
  <Notes>2</Notes>
  <HiddenSlides>2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79</vt:i4>
      </vt:variant>
    </vt:vector>
  </HeadingPairs>
  <TitlesOfParts>
    <vt:vector size="92" baseType="lpstr">
      <vt:lpstr>Wingdings</vt:lpstr>
      <vt:lpstr>Verdana</vt:lpstr>
      <vt:lpstr>Albertus Medium</vt:lpstr>
      <vt:lpstr>Tahoma</vt:lpstr>
      <vt:lpstr>Cambria Math</vt:lpstr>
      <vt:lpstr>Times New Roman</vt:lpstr>
      <vt:lpstr>Courier New</vt:lpstr>
      <vt:lpstr>Arial</vt:lpstr>
      <vt:lpstr>statstalks-INS</vt:lpstr>
      <vt:lpstr>Equation</vt:lpstr>
      <vt:lpstr>Picture</vt:lpstr>
      <vt:lpstr>Worksheet</vt:lpstr>
      <vt:lpstr>Photo Editor Photo</vt:lpstr>
      <vt:lpstr>MRC Cognition and Brain Sciences Unit  Graduate Statistics Course</vt:lpstr>
      <vt:lpstr>6: Repeated Measures ANOVA</vt:lpstr>
      <vt:lpstr>What we will cover in this talk</vt:lpstr>
      <vt:lpstr>Repeated Measures</vt:lpstr>
      <vt:lpstr>Repeated Measures</vt:lpstr>
      <vt:lpstr>Independent samples t-test</vt:lpstr>
      <vt:lpstr>Independent samples t-test</vt:lpstr>
      <vt:lpstr>Independent samples t-test</vt:lpstr>
      <vt:lpstr>Independent samples t-test</vt:lpstr>
      <vt:lpstr>Independent samples t-test</vt:lpstr>
      <vt:lpstr>Paired samples t-test</vt:lpstr>
      <vt:lpstr>Paired samples t-test</vt:lpstr>
      <vt:lpstr>Two ways of comparing Score 1 and Score 2</vt:lpstr>
      <vt:lpstr>Paired samples t-test</vt:lpstr>
      <vt:lpstr>Repeated Measures</vt:lpstr>
      <vt:lpstr>Random Factors and Generalisability</vt:lpstr>
      <vt:lpstr>Random Factors and Generalisability</vt:lpstr>
      <vt:lpstr>Random Factors and Error Terms</vt:lpstr>
      <vt:lpstr>Between Subject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use Repeated Measures designs?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Numerical illustration of computing SS (1)</vt:lpstr>
      <vt:lpstr>Numerical illustration of computing SS (2)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Numerical SS computation generalises easily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Numerical computation of SS</vt:lpstr>
      <vt:lpstr>PowerPoint Presentation</vt:lpstr>
      <vt:lpstr>Within Subject Designs</vt:lpstr>
      <vt:lpstr>Between Subject Design</vt:lpstr>
      <vt:lpstr>Mixed ANOVA Designs</vt:lpstr>
      <vt:lpstr>Derivation of variance components (5 time points on BDI scores)</vt:lpstr>
      <vt:lpstr>Multilevel models  see Field (2013) 823, 824</vt:lpstr>
      <vt:lpstr>Random intercepts and slopes</vt:lpstr>
      <vt:lpstr>Items taken by participants</vt:lpstr>
      <vt:lpstr>Mixed Model ANOVA</vt:lpstr>
      <vt:lpstr>Testing for Normality</vt:lpstr>
      <vt:lpstr>Saving and assessing the residuals</vt:lpstr>
      <vt:lpstr>Residuals (2)</vt:lpstr>
      <vt:lpstr>Residuals (3)</vt:lpstr>
      <vt:lpstr>Residuals (4)</vt:lpstr>
      <vt:lpstr>Single degree of freedom approach for within-subject designs</vt:lpstr>
      <vt:lpstr>Next week</vt:lpstr>
    </vt:vector>
  </TitlesOfParts>
  <Company>MRC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CBU</dc:creator>
  <cp:lastModifiedBy>Peter Watson</cp:lastModifiedBy>
  <cp:revision>119</cp:revision>
  <cp:lastPrinted>2004-11-17T16:02:36Z</cp:lastPrinted>
  <dcterms:created xsi:type="dcterms:W3CDTF">2001-11-21T13:34:41Z</dcterms:created>
  <dcterms:modified xsi:type="dcterms:W3CDTF">2021-09-29T12:22:04Z</dcterms:modified>
</cp:coreProperties>
</file>