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24" r:id="rId2"/>
    <p:sldMasterId id="2147483811" r:id="rId3"/>
    <p:sldMasterId id="2147483799" r:id="rId4"/>
  </p:sldMasterIdLst>
  <p:notesMasterIdLst>
    <p:notesMasterId r:id="rId61"/>
  </p:notesMasterIdLst>
  <p:sldIdLst>
    <p:sldId id="256" r:id="rId5"/>
    <p:sldId id="283" r:id="rId6"/>
    <p:sldId id="343" r:id="rId7"/>
    <p:sldId id="344" r:id="rId8"/>
    <p:sldId id="284" r:id="rId9"/>
    <p:sldId id="285" r:id="rId10"/>
    <p:sldId id="264" r:id="rId11"/>
    <p:sldId id="294" r:id="rId12"/>
    <p:sldId id="295" r:id="rId13"/>
    <p:sldId id="281" r:id="rId14"/>
    <p:sldId id="257" r:id="rId15"/>
    <p:sldId id="327" r:id="rId16"/>
    <p:sldId id="340" r:id="rId17"/>
    <p:sldId id="345" r:id="rId18"/>
    <p:sldId id="346" r:id="rId19"/>
    <p:sldId id="328" r:id="rId20"/>
    <p:sldId id="326" r:id="rId21"/>
    <p:sldId id="289" r:id="rId22"/>
    <p:sldId id="330" r:id="rId23"/>
    <p:sldId id="274" r:id="rId24"/>
    <p:sldId id="275" r:id="rId25"/>
    <p:sldId id="273" r:id="rId26"/>
    <p:sldId id="299" r:id="rId27"/>
    <p:sldId id="261" r:id="rId28"/>
    <p:sldId id="277" r:id="rId29"/>
    <p:sldId id="276" r:id="rId30"/>
    <p:sldId id="280" r:id="rId31"/>
    <p:sldId id="282" r:id="rId32"/>
    <p:sldId id="341" r:id="rId33"/>
    <p:sldId id="342" r:id="rId34"/>
    <p:sldId id="288" r:id="rId35"/>
    <p:sldId id="290" r:id="rId36"/>
    <p:sldId id="291" r:id="rId37"/>
    <p:sldId id="292" r:id="rId38"/>
    <p:sldId id="293" r:id="rId39"/>
    <p:sldId id="300" r:id="rId40"/>
    <p:sldId id="317" r:id="rId41"/>
    <p:sldId id="307" r:id="rId42"/>
    <p:sldId id="308" r:id="rId43"/>
    <p:sldId id="309" r:id="rId44"/>
    <p:sldId id="334" r:id="rId45"/>
    <p:sldId id="318" r:id="rId46"/>
    <p:sldId id="315" r:id="rId47"/>
    <p:sldId id="316" r:id="rId48"/>
    <p:sldId id="319" r:id="rId49"/>
    <p:sldId id="314" r:id="rId50"/>
    <p:sldId id="320" r:id="rId51"/>
    <p:sldId id="311" r:id="rId52"/>
    <p:sldId id="337" r:id="rId53"/>
    <p:sldId id="339" r:id="rId54"/>
    <p:sldId id="338" r:id="rId55"/>
    <p:sldId id="313" r:id="rId56"/>
    <p:sldId id="335" r:id="rId57"/>
    <p:sldId id="336" r:id="rId58"/>
    <p:sldId id="321" r:id="rId59"/>
    <p:sldId id="322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3E5"/>
    <a:srgbClr val="27029C"/>
    <a:srgbClr val="100822"/>
    <a:srgbClr val="FA1C1C"/>
    <a:srgbClr val="9B0303"/>
    <a:srgbClr val="3C1E8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300611-8377-4B2E-8C74-AB8078C710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363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7B519.9E61D32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600200" y="1905000"/>
            <a:ext cx="6192838" cy="10668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048000"/>
            <a:ext cx="6197600" cy="1498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4770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2098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FA1E6314-8947-4F6E-94F2-E7618260AF1A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BF996A7D-A199-476A-8DE5-9940F6B5E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cid:image004.png@01D7B519.9E61D32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927"/>
            <a:ext cx="558165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37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51EA5122-5F88-41ED-B8E6-A8CA818C4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9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87294050-1629-4140-85E3-6BC7CB267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7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ABCF6594-F04E-4EF1-AA0C-7E4D52EBE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22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5181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E8DAC5F9-BF59-4ECA-97ED-D4C869DC2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0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5181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24E7815E-A041-407D-B2CE-995756548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63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5181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50CA20EB-7AC5-4F53-BACC-2ED4337C4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18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5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5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7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1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223F7436-898E-4616-A7AC-395C77CE1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839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1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2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18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4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61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1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48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54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17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2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MRC CBSU Graduate Statistics Lectures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03442593-235D-44AC-9396-6865BE54CDA1}" type="datetime1">
              <a:rPr lang="en-US" altLang="en-US" smtClean="0"/>
              <a:pPr>
                <a:defRPr/>
              </a:pPr>
              <a:t>4/29/2024</a:t>
            </a:fld>
            <a:r>
              <a:rPr lang="en-US" altLang="en-US" smtClean="0"/>
              <a:t> </a:t>
            </a:r>
            <a:fld id="{7A9049E8-52F6-46ED-8E37-7F2B828502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156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50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72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7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86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64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97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56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83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48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1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40F98131-387E-4529-B216-263EE1092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723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66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62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36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72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80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2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37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8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A0100E80-6F46-4B72-9760-8D2A53D75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6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F57F88A4-8CBE-41E7-B234-A27404449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7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065EAD2B-1549-4430-9BD0-4C1ECFDEC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1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9E757FE7-920F-452D-AA30-43E3D18BC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950E190B-6472-4378-BB45-064E2DB73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1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cid:image004.png@01D7B519.9E61D320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770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r>
              <a:rPr lang="en-US"/>
              <a:t>MRC CBSU Graduate Statistics Lectures</a:t>
            </a:r>
          </a:p>
        </p:txBody>
      </p:sp>
      <p:sp>
        <p:nvSpPr>
          <p:cNvPr id="31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22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03442593-235D-44AC-9396-6865BE54CDA1}" type="datetime1">
              <a:rPr lang="en-US" altLang="en-US"/>
              <a:pPr>
                <a:defRPr/>
              </a:pPr>
              <a:t>4/29/2024</a:t>
            </a:fld>
            <a:r>
              <a:rPr lang="en-US" altLang="en-US"/>
              <a:t> </a:t>
            </a:r>
            <a:fld id="{7A9049E8-52F6-46ED-8E37-7F2B82850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0" name="Group 51"/>
          <p:cNvGrpSpPr>
            <a:grpSpLocks/>
          </p:cNvGrpSpPr>
          <p:nvPr userDrawn="1"/>
        </p:nvGrpSpPr>
        <p:grpSpPr bwMode="auto">
          <a:xfrm>
            <a:off x="165100" y="1036638"/>
            <a:ext cx="9223375" cy="958850"/>
            <a:chOff x="96" y="653"/>
            <a:chExt cx="5365" cy="604"/>
          </a:xfrm>
        </p:grpSpPr>
        <p:sp>
          <p:nvSpPr>
            <p:cNvPr id="1032" name="Rectangle 52"/>
            <p:cNvSpPr>
              <a:spLocks noChangeArrowheads="1"/>
            </p:cNvSpPr>
            <p:nvPr/>
          </p:nvSpPr>
          <p:spPr bwMode="ltGray">
            <a:xfrm>
              <a:off x="192" y="768"/>
              <a:ext cx="276" cy="299"/>
            </a:xfrm>
            <a:prstGeom prst="rect">
              <a:avLst/>
            </a:prstGeom>
            <a:solidFill>
              <a:srgbClr val="FC3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33" name="Rectangle 53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rgbClr val="B23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34" name="Rectangle 54"/>
            <p:cNvSpPr>
              <a:spLocks noChangeArrowheads="1"/>
            </p:cNvSpPr>
            <p:nvPr/>
          </p:nvSpPr>
          <p:spPr bwMode="gray">
            <a:xfrm>
              <a:off x="432" y="789"/>
              <a:ext cx="11" cy="3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35" name="Rectangle 55"/>
            <p:cNvSpPr>
              <a:spLocks noChangeArrowheads="1"/>
            </p:cNvSpPr>
            <p:nvPr/>
          </p:nvSpPr>
          <p:spPr bwMode="gray">
            <a:xfrm>
              <a:off x="288" y="767"/>
              <a:ext cx="11" cy="3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z="2400" smtClean="0">
                <a:latin typeface="Tahoma" pitchFamily="34" charset="0"/>
              </a:endParaRPr>
            </a:p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36" name="Rectangle 56"/>
            <p:cNvSpPr>
              <a:spLocks noChangeArrowheads="1"/>
            </p:cNvSpPr>
            <p:nvPr/>
          </p:nvSpPr>
          <p:spPr bwMode="gray">
            <a:xfrm>
              <a:off x="336" y="699"/>
              <a:ext cx="11" cy="4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37" name="Rectangle 57"/>
            <p:cNvSpPr>
              <a:spLocks noChangeArrowheads="1"/>
            </p:cNvSpPr>
            <p:nvPr/>
          </p:nvSpPr>
          <p:spPr bwMode="gray">
            <a:xfrm>
              <a:off x="384" y="653"/>
              <a:ext cx="11" cy="4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38" name="Rectangle 58"/>
            <p:cNvSpPr>
              <a:spLocks noChangeArrowheads="1"/>
            </p:cNvSpPr>
            <p:nvPr/>
          </p:nvSpPr>
          <p:spPr bwMode="gray">
            <a:xfrm>
              <a:off x="480" y="812"/>
              <a:ext cx="11" cy="3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39" name="Rectangle 59"/>
            <p:cNvSpPr>
              <a:spLocks noChangeArrowheads="1"/>
            </p:cNvSpPr>
            <p:nvPr/>
          </p:nvSpPr>
          <p:spPr bwMode="gray">
            <a:xfrm>
              <a:off x="528" y="835"/>
              <a:ext cx="11" cy="3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40" name="Rectangle 60"/>
            <p:cNvSpPr>
              <a:spLocks noChangeArrowheads="1"/>
            </p:cNvSpPr>
            <p:nvPr/>
          </p:nvSpPr>
          <p:spPr bwMode="gray">
            <a:xfrm>
              <a:off x="576" y="903"/>
              <a:ext cx="11" cy="2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41" name="Rectangle 61"/>
            <p:cNvSpPr>
              <a:spLocks noChangeArrowheads="1"/>
            </p:cNvSpPr>
            <p:nvPr/>
          </p:nvSpPr>
          <p:spPr bwMode="gray">
            <a:xfrm>
              <a:off x="240" y="989"/>
              <a:ext cx="6" cy="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42" name="Rectangle 62"/>
            <p:cNvSpPr>
              <a:spLocks noChangeArrowheads="1"/>
            </p:cNvSpPr>
            <p:nvPr/>
          </p:nvSpPr>
          <p:spPr bwMode="gray">
            <a:xfrm>
              <a:off x="144" y="1102"/>
              <a:ext cx="11" cy="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43" name="Rectangle 63"/>
            <p:cNvSpPr>
              <a:spLocks noChangeArrowheads="1"/>
            </p:cNvSpPr>
            <p:nvPr/>
          </p:nvSpPr>
          <p:spPr bwMode="gray">
            <a:xfrm>
              <a:off x="192" y="1056"/>
              <a:ext cx="11" cy="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44" name="Rectangle 64"/>
            <p:cNvSpPr>
              <a:spLocks noChangeArrowheads="1"/>
            </p:cNvSpPr>
            <p:nvPr/>
          </p:nvSpPr>
          <p:spPr bwMode="gray">
            <a:xfrm>
              <a:off x="672" y="1084"/>
              <a:ext cx="11" cy="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45" name="Rectangle 65"/>
            <p:cNvSpPr>
              <a:spLocks noChangeArrowheads="1"/>
            </p:cNvSpPr>
            <p:nvPr/>
          </p:nvSpPr>
          <p:spPr bwMode="gray">
            <a:xfrm>
              <a:off x="624" y="1016"/>
              <a:ext cx="11" cy="1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  <p:sp>
          <p:nvSpPr>
            <p:cNvPr id="1046" name="Rectangle 66"/>
            <p:cNvSpPr>
              <a:spLocks noChangeArrowheads="1"/>
            </p:cNvSpPr>
            <p:nvPr/>
          </p:nvSpPr>
          <p:spPr bwMode="gray">
            <a:xfrm>
              <a:off x="96" y="1127"/>
              <a:ext cx="5365" cy="25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endParaRPr lang="en-GB" altLang="en-US" smtClean="0"/>
            </a:p>
          </p:txBody>
        </p:sp>
      </p:grpSp>
      <p:pic>
        <p:nvPicPr>
          <p:cNvPr id="23" name="Picture 22" descr="cid:image004.png@01D7B519.9E61D320"/>
          <p:cNvPicPr/>
          <p:nvPr userDrawn="1"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8262"/>
            <a:ext cx="5581650" cy="666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823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249D-5FC9-4CBE-BD77-2B57423D5E4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DD89-C545-46F8-B1E7-D7D2CAB94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5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E4AE-DAE9-4491-A946-C4A20A86A9C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D470-8851-461C-839C-1B51916A8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4C37-9A86-410A-A329-86DF030216C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E84-D9EB-4BC5-B082-D1C7C1DB9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0" i="1" smtClean="0">
                <a:solidFill>
                  <a:schemeClr val="tx1"/>
                </a:solidFill>
              </a:rPr>
              <a:t>5. Analysis of Variance </a:t>
            </a:r>
            <a:br>
              <a:rPr lang="en-GB" altLang="en-US" b="0" i="1" smtClean="0">
                <a:solidFill>
                  <a:schemeClr val="tx1"/>
                </a:solidFill>
              </a:rPr>
            </a:br>
            <a:r>
              <a:rPr lang="en-GB" altLang="en-US" b="0" i="1" smtClean="0">
                <a:solidFill>
                  <a:schemeClr val="tx1"/>
                </a:solidFill>
              </a:rPr>
              <a:t>(Balanced Multifactorial)</a:t>
            </a:r>
            <a:endParaRPr lang="en-GB" altLang="en-US" b="0" i="1" smtClean="0">
              <a:solidFill>
                <a:schemeClr val="bg2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048000"/>
            <a:ext cx="6197600" cy="317500"/>
          </a:xfrm>
        </p:spPr>
        <p:txBody>
          <a:bodyPr/>
          <a:lstStyle/>
          <a:p>
            <a:pPr algn="ctr" eaLnBrk="1" hangingPunct="1"/>
            <a:endParaRPr lang="en-GB" altLang="en-US" i="1" dirty="0" smtClean="0"/>
          </a:p>
          <a:p>
            <a:pPr algn="ctr" eaLnBrk="1" hangingPunct="1"/>
            <a:r>
              <a:rPr lang="en-GB" altLang="en-US" i="1" dirty="0" smtClean="0"/>
              <a:t>Between Subjects Designs</a:t>
            </a:r>
          </a:p>
          <a:p>
            <a:pPr algn="ctr" eaLnBrk="1" hangingPunct="1"/>
            <a:r>
              <a:rPr lang="en-GB" altLang="en-US" i="1" dirty="0" smtClean="0"/>
              <a:t>Single Subject Studies</a:t>
            </a:r>
            <a:endParaRPr lang="en-GB" altLang="en-US" dirty="0" smtClean="0"/>
          </a:p>
          <a:p>
            <a:pPr algn="ctr" eaLnBrk="1" hangingPunct="1"/>
            <a:endParaRPr lang="en-GB" altLang="en-US" dirty="0" smtClean="0"/>
          </a:p>
          <a:p>
            <a:pPr algn="ctr" eaLnBrk="1" hangingPunct="1"/>
            <a:endParaRPr lang="en-GB" altLang="en-US" dirty="0" smtClean="0"/>
          </a:p>
          <a:p>
            <a:pPr algn="ctr" eaLnBrk="1" hangingPunct="1"/>
            <a:endParaRPr lang="en-GB" altLang="en-US" dirty="0" smtClean="0"/>
          </a:p>
          <a:p>
            <a:pPr algn="ctr" eaLnBrk="1" hangingPunct="1"/>
            <a:r>
              <a:rPr lang="en-GB" altLang="en-US" dirty="0" smtClean="0"/>
              <a:t>Peter Watson</a:t>
            </a:r>
          </a:p>
          <a:p>
            <a:pPr algn="ctr"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381000" y="304800"/>
          <a:ext cx="1824038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Clip" r:id="rId3" imgW="1824228" imgH="1707185" progId="MS_ClipArt_Gallery.2">
                  <p:embed/>
                </p:oleObj>
              </mc:Choice>
              <mc:Fallback>
                <p:oleObj name="Clip" r:id="rId3" imgW="1824228" imgH="170718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1824038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41" y="5529139"/>
            <a:ext cx="7803556" cy="4267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126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Another example</a:t>
            </a:r>
            <a:endParaRPr lang="en-GB" altLang="en-US" smtClean="0"/>
          </a:p>
        </p:txBody>
      </p:sp>
      <p:sp>
        <p:nvSpPr>
          <p:cNvPr id="1126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3 groups: 2 are patient groups (severe and mild); one is a control group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Each person in a group is randomly given one of 4 word naming tasks: five people in each group do each task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How many X. can you name beginning with s?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	X is animals (Task 1) or household objects (Task 2) or plants (Task 3) or countries (Task 4)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Task main effect</a:t>
            </a:r>
            <a:endParaRPr lang="en-GB" alt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Task 2 has lower mean than task 4 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(Error bar length = 95% CI)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Can plot using bar plots in SPSS or using EXCEL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(see CBSU website for details)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b="1" smtClean="0">
                <a:solidFill>
                  <a:schemeClr val="accent2"/>
                </a:solidFill>
              </a:rPr>
              <a:t>DEMO: PLOTS.SPS</a:t>
            </a:r>
          </a:p>
          <a:p>
            <a:pPr eaLnBrk="1" hangingPunct="1"/>
            <a:endParaRPr lang="en-GB" altLang="en-US" sz="1600" b="1" smtClean="0"/>
          </a:p>
        </p:txBody>
      </p:sp>
      <p:graphicFrame>
        <p:nvGraphicFramePr>
          <p:cNvPr id="12293" name="Object 6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356100" y="1844675"/>
          <a:ext cx="4495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Worksheet" r:id="rId3" imgW="3143488" imgH="1714738" progId="Excel.Sheet.8">
                  <p:embed/>
                </p:oleObj>
              </mc:Choice>
              <mc:Fallback>
                <p:oleObj name="Worksheet" r:id="rId3" imgW="3143488" imgH="1714738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44675"/>
                        <a:ext cx="44958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419600" y="4724400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          Animals  objects   plants countries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2"/>
                </a:solidFill>
              </a:rPr>
              <a:t>Equality of task variance assumption: </a:t>
            </a:r>
            <a:r>
              <a:rPr lang="en-GB" altLang="en-US" dirty="0" err="1" smtClean="0">
                <a:solidFill>
                  <a:schemeClr val="bg2"/>
                </a:solidFill>
              </a:rPr>
              <a:t>Levene’s</a:t>
            </a:r>
            <a:r>
              <a:rPr lang="en-GB" altLang="en-US" dirty="0" smtClean="0">
                <a:solidFill>
                  <a:schemeClr val="bg2"/>
                </a:solidFill>
              </a:rPr>
              <a:t> test</a:t>
            </a:r>
            <a:endParaRPr lang="en-GB" altLang="en-US" dirty="0" smtClean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923928" y="2922649"/>
            <a:ext cx="450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dirty="0"/>
              <a:t>12 task-group pairs have equal variances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94" y="4077072"/>
            <a:ext cx="9038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If group variances differ but normal distributions in group use Welch’s </a:t>
            </a:r>
            <a:r>
              <a:rPr lang="en-GB" dirty="0" err="1">
                <a:solidFill>
                  <a:srgbClr val="0070C0"/>
                </a:solidFill>
              </a:rPr>
              <a:t>df</a:t>
            </a:r>
            <a:r>
              <a:rPr lang="en-GB" dirty="0">
                <a:solidFill>
                  <a:srgbClr val="0070C0"/>
                </a:solidFill>
              </a:rPr>
              <a:t> adjustment</a:t>
            </a:r>
          </a:p>
          <a:p>
            <a:r>
              <a:rPr lang="en-GB" dirty="0">
                <a:solidFill>
                  <a:srgbClr val="0070C0"/>
                </a:solidFill>
              </a:rPr>
              <a:t>https://statisticsbyjim.com/anova/welchs-anova-compared-to-classic-one-way-anova/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See also </a:t>
            </a:r>
            <a:r>
              <a:rPr lang="en-GB" dirty="0" err="1" smtClean="0">
                <a:solidFill>
                  <a:srgbClr val="0070C0"/>
                </a:solidFill>
              </a:rPr>
              <a:t>Delacre</a:t>
            </a:r>
            <a:r>
              <a:rPr lang="en-GB" dirty="0">
                <a:solidFill>
                  <a:srgbClr val="0070C0"/>
                </a:solidFill>
              </a:rPr>
              <a:t>, M., </a:t>
            </a:r>
            <a:r>
              <a:rPr lang="en-GB" dirty="0" err="1">
                <a:solidFill>
                  <a:srgbClr val="0070C0"/>
                </a:solidFill>
              </a:rPr>
              <a:t>Lakens</a:t>
            </a:r>
            <a:r>
              <a:rPr lang="en-GB" dirty="0">
                <a:solidFill>
                  <a:srgbClr val="0070C0"/>
                </a:solidFill>
              </a:rPr>
              <a:t>, D., &amp; Leys, C. (2017). </a:t>
            </a:r>
          </a:p>
          <a:p>
            <a:r>
              <a:rPr lang="en-GB" dirty="0">
                <a:solidFill>
                  <a:srgbClr val="0070C0"/>
                </a:solidFill>
              </a:rPr>
              <a:t>Why Psychologists Should by Default Use Welch’s t-test Instead of Student’s t-test. </a:t>
            </a:r>
          </a:p>
          <a:p>
            <a:r>
              <a:rPr lang="en-GB" i="1" dirty="0">
                <a:solidFill>
                  <a:srgbClr val="0070C0"/>
                </a:solidFill>
              </a:rPr>
              <a:t>International Review of Social Psychology</a:t>
            </a:r>
            <a:r>
              <a:rPr lang="en-GB" dirty="0">
                <a:solidFill>
                  <a:srgbClr val="0070C0"/>
                </a:solidFill>
              </a:rPr>
              <a:t>, 30(1), 92–101.</a:t>
            </a:r>
            <a:endParaRPr lang="en-GB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4" y="2182197"/>
            <a:ext cx="6669602" cy="14022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475656" y="2922649"/>
            <a:ext cx="1728192" cy="33655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Group by Task interaction</a:t>
            </a:r>
            <a:endParaRPr lang="en-GB" altLang="en-US" smtClean="0"/>
          </a:p>
        </p:txBody>
      </p:sp>
      <p:graphicFrame>
        <p:nvGraphicFramePr>
          <p:cNvPr id="14340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87400" y="1600200"/>
          <a:ext cx="756761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Worksheet" r:id="rId3" imgW="3143488" imgH="1962388" progId="Excel.Sheet.8">
                  <p:embed/>
                </p:oleObj>
              </mc:Choice>
              <mc:Fallback>
                <p:oleObj name="Worksheet" r:id="rId3" imgW="3143488" imgH="196238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600200"/>
                        <a:ext cx="7567613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133600" y="4800600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Animals              objects         plants         countries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478216" cy="579438"/>
          </a:xfrm>
        </p:spPr>
        <p:txBody>
          <a:bodyPr/>
          <a:lstStyle/>
          <a:p>
            <a:r>
              <a:rPr lang="en-GB" dirty="0" smtClean="0"/>
              <a:t>Interaction plots (means and error bars) in Excel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MRC CBSU Graduate Statistics Lectures</a:t>
            </a:r>
            <a:endParaRPr lang="en-US"/>
          </a:p>
        </p:txBody>
      </p:sp>
      <p:pic>
        <p:nvPicPr>
          <p:cNvPr id="5" name="Chart Placeholder 4"/>
          <p:cNvPicPr>
            <a:picLocks noGrp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457200" y="1716405"/>
            <a:ext cx="3466728" cy="214464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823974" y="1847830"/>
            <a:ext cx="2171700" cy="32575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143369" y="1887414"/>
            <a:ext cx="1600200" cy="1676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732115" y="1987426"/>
            <a:ext cx="2914650" cy="14763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105394" y="3935680"/>
            <a:ext cx="1276350" cy="25527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6732240" y="4727822"/>
            <a:ext cx="1914525" cy="14192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2051720" y="2991973"/>
            <a:ext cx="978408" cy="484632"/>
          </a:xfrm>
          <a:prstGeom prst="right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4148" y="2605984"/>
            <a:ext cx="999831" cy="536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237" y="2161251"/>
            <a:ext cx="999831" cy="536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582" y="5074437"/>
            <a:ext cx="999831" cy="536494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5729433" y="3242655"/>
            <a:ext cx="484632" cy="978408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9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 plot in R</a:t>
            </a:r>
            <a:endParaRPr lang="en-GB" dirty="0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4401712" y="1211858"/>
            <a:ext cx="4732761" cy="33276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MRC CBSU Graduate Statistics Lectures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55657"/>
            <a:ext cx="6761050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2"/>
                </a:solidFill>
              </a:rPr>
              <a:t>Task-group scores follow a Normal distribution (randomness)</a:t>
            </a:r>
            <a:endParaRPr lang="en-GB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1844824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plot(</a:t>
            </a:r>
            <a:r>
              <a:rPr lang="en-GB" dirty="0" err="1" smtClean="0">
                <a:solidFill>
                  <a:srgbClr val="0070C0"/>
                </a:solidFill>
              </a:rPr>
              <a:t>regout$fitted.values,regout$residuals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39115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ANOVA table</a:t>
            </a:r>
            <a:endParaRPr lang="en-GB" altLang="en-US" smtClean="0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2286000" y="3078163"/>
            <a:ext cx="4572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b="1"/>
          </a:p>
          <a:p>
            <a:pPr>
              <a:spcBef>
                <a:spcPct val="50000"/>
              </a:spcBef>
              <a:buFontTx/>
              <a:buNone/>
            </a:pPr>
            <a:endParaRPr lang="en-GB" altLang="en-US" b="1">
              <a:latin typeface="System" charset="0"/>
            </a:endParaRP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2286000" y="3078163"/>
            <a:ext cx="4572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b="1"/>
          </a:p>
          <a:p>
            <a:pPr>
              <a:spcBef>
                <a:spcPct val="50000"/>
              </a:spcBef>
              <a:buFontTx/>
              <a:buNone/>
            </a:pPr>
            <a:endParaRPr lang="en-GB" altLang="en-US" b="1">
              <a:latin typeface="System" charset="0"/>
            </a:endParaRPr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6445115" y="465970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Interaction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30" y="2252338"/>
            <a:ext cx="6023370" cy="38408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914400" y="4653136"/>
            <a:ext cx="5529263" cy="36004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863474" y="5193123"/>
            <a:ext cx="3228806" cy="654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850473" y="5847876"/>
            <a:ext cx="224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Only one error term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188041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Note: </a:t>
            </a:r>
            <a:r>
              <a:rPr lang="en-GB" dirty="0" err="1" smtClean="0">
                <a:solidFill>
                  <a:srgbClr val="0070C0"/>
                </a:solidFill>
              </a:rPr>
              <a:t>Anova</a:t>
            </a:r>
            <a:r>
              <a:rPr lang="en-GB" dirty="0" smtClean="0">
                <a:solidFill>
                  <a:srgbClr val="0070C0"/>
                </a:solidFill>
              </a:rPr>
              <a:t>(</a:t>
            </a:r>
            <a:r>
              <a:rPr lang="en-GB" dirty="0" err="1" smtClean="0">
                <a:solidFill>
                  <a:srgbClr val="0070C0"/>
                </a:solidFill>
              </a:rPr>
              <a:t>regout</a:t>
            </a:r>
            <a:r>
              <a:rPr lang="en-GB" dirty="0" smtClean="0">
                <a:solidFill>
                  <a:srgbClr val="0070C0"/>
                </a:solidFill>
              </a:rPr>
              <a:t>) in car library gives same result as groups are balanced but </a:t>
            </a:r>
            <a:r>
              <a:rPr lang="en-GB" dirty="0" err="1" smtClean="0">
                <a:solidFill>
                  <a:srgbClr val="0070C0"/>
                </a:solidFill>
              </a:rPr>
              <a:t>anova</a:t>
            </a:r>
            <a:r>
              <a:rPr lang="en-GB" dirty="0" smtClean="0">
                <a:solidFill>
                  <a:srgbClr val="0070C0"/>
                </a:solidFill>
              </a:rPr>
              <a:t> uses sequential SS so different in general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Balance</a:t>
            </a:r>
            <a:endParaRPr lang="en-GB" alt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tx2"/>
                </a:solidFill>
              </a:rPr>
              <a:t>Random allocation usually has equal numbers of factor combinations (balance)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tx2"/>
                </a:solidFill>
              </a:rPr>
              <a:t>e.g. task/group example we have just looked at is a balanced design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	five people in each group perform each task (5 people x 4 tasks x 3 groups = 60 observations)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tx2"/>
                </a:solidFill>
              </a:rPr>
              <a:t>Balance meant task and group were statistically independent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tx2"/>
                </a:solidFill>
              </a:rPr>
              <a:t>Observational studies/surveys have unequal numbers in cells (unbalanced)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dirty="0" smtClean="0"/>
              <a:t>(</a:t>
            </a:r>
            <a:r>
              <a:rPr lang="en-GB" altLang="en-US" dirty="0" err="1" smtClean="0"/>
              <a:t>spreadsheet:http</a:t>
            </a:r>
            <a:r>
              <a:rPr lang="en-GB" altLang="en-US" dirty="0" smtClean="0"/>
              <a:t>://imaging.mrc-cbu.cam.ac.uk/</a:t>
            </a:r>
            <a:r>
              <a:rPr lang="en-GB" altLang="en-US" dirty="0" err="1" smtClean="0"/>
              <a:t>statswiki</a:t>
            </a:r>
            <a:r>
              <a:rPr lang="en-GB" altLang="en-US" dirty="0" smtClean="0"/>
              <a:t>/FAQ/</a:t>
            </a:r>
            <a:r>
              <a:rPr lang="en-GB" altLang="en-US" dirty="0" err="1" smtClean="0"/>
              <a:t>ss</a:t>
            </a:r>
            <a:r>
              <a:rPr lang="en-GB" altLang="en-US" dirty="0" smtClean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Profile plot</a:t>
            </a:r>
            <a:endParaRPr lang="en-GB" alt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Controls find naming animals relatively easy compared to patient groups 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Controls find naming countries relatively difficult compared to patient groups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Crossed interaction</a:t>
            </a:r>
          </a:p>
        </p:txBody>
      </p:sp>
      <p:graphicFrame>
        <p:nvGraphicFramePr>
          <p:cNvPr id="18437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038600" y="1600200"/>
          <a:ext cx="5105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Worksheet" r:id="rId3" imgW="3143488" imgH="2400538" progId="Excel.Sheet.8">
                  <p:embed/>
                </p:oleObj>
              </mc:Choice>
              <mc:Fallback>
                <p:oleObj name="Worksheet" r:id="rId3" imgW="3143488" imgH="240053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00200"/>
                        <a:ext cx="51054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800600" y="5029200"/>
            <a:ext cx="472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Animals   Objects    Plants   Countries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Randomisation experiment</a:t>
            </a:r>
            <a:endParaRPr lang="en-GB" altLang="en-US" smtClean="0"/>
          </a:p>
        </p:txBody>
      </p:sp>
      <p:sp>
        <p:nvSpPr>
          <p:cNvPr id="5124" name="Rectangle 102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chemeClr val="tx2"/>
                </a:solidFill>
              </a:rPr>
              <a:t>Suppose wish to compare 2 teaching methods (e.g. group/individual learning ) such that each child is taught to read on their own or in a group; </a:t>
            </a:r>
          </a:p>
          <a:p>
            <a:pPr eaLnBrk="1" hangingPunct="1"/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chemeClr val="tx2"/>
                </a:solidFill>
              </a:rPr>
              <a:t>2 groups of size 10 - “average ability” ; “below average ability”</a:t>
            </a:r>
          </a:p>
          <a:p>
            <a:pPr eaLnBrk="1" hangingPunct="1"/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chemeClr val="tx2"/>
                </a:solidFill>
              </a:rPr>
              <a:t>To remove allocation bias</a:t>
            </a:r>
          </a:p>
          <a:p>
            <a:pPr eaLnBrk="1" hangingPunct="1"/>
            <a:r>
              <a:rPr lang="en-GB" altLang="en-US" dirty="0" smtClean="0">
                <a:solidFill>
                  <a:schemeClr val="tx2"/>
                </a:solidFill>
              </a:rPr>
              <a:t>Throw a die:</a:t>
            </a:r>
          </a:p>
          <a:p>
            <a:pPr eaLnBrk="1" hangingPunct="1"/>
            <a:endParaRPr lang="en-GB" alt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dirty="0" smtClean="0">
                <a:solidFill>
                  <a:schemeClr val="tx2"/>
                </a:solidFill>
              </a:rPr>
              <a:t>In each group of 20 children allocate sets of four subjects to a method (A or B) based on number rolled: throw die five times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        AABB ABAB ABBA BBAA BABA BAAB (permutation blocks)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roll a: (‘1’)    (‘2’)   (‘3’)  (‘4’)    (‘5’)   (‘6’)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(could also use a minimisation approach to balance e.g. </a:t>
            </a:r>
            <a:r>
              <a:rPr lang="en-GB" altLang="en-US" dirty="0" err="1" smtClean="0">
                <a:solidFill>
                  <a:schemeClr val="tx2"/>
                </a:solidFill>
              </a:rPr>
              <a:t>MinimPy</a:t>
            </a:r>
            <a:r>
              <a:rPr lang="en-GB" altLang="en-US" dirty="0" smtClean="0">
                <a:solidFill>
                  <a:schemeClr val="tx2"/>
                </a:solidFill>
              </a:rPr>
              <a:t>)</a:t>
            </a:r>
            <a:endParaRPr lang="en-GB" alt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Simple effects</a:t>
            </a:r>
            <a:endParaRPr lang="en-GB" alt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Help explain an interaction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Howell (1997) suggests using the Error term from the analysis using all subjects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e.g. Using </a:t>
            </a:r>
            <a:r>
              <a:rPr lang="en-GB" altLang="en-US" smtClean="0">
                <a:solidFill>
                  <a:srgbClr val="3903E5"/>
                </a:solidFill>
              </a:rPr>
              <a:t>only</a:t>
            </a:r>
            <a:r>
              <a:rPr lang="en-GB" altLang="en-US" smtClean="0"/>
              <a:t> Group 1  observations </a:t>
            </a:r>
            <a:r>
              <a:rPr lang="en-GB" altLang="en-US" smtClean="0">
                <a:solidFill>
                  <a:srgbClr val="3903E5"/>
                </a:solidFill>
              </a:rPr>
              <a:t>: </a:t>
            </a:r>
          </a:p>
          <a:p>
            <a:pPr eaLnBrk="1" hangingPunct="1"/>
            <a:r>
              <a:rPr lang="en-GB" altLang="en-US" smtClean="0">
                <a:solidFill>
                  <a:srgbClr val="3903E5"/>
                </a:solidFill>
              </a:rPr>
              <a:t>Simple effect of Task on Group 1</a:t>
            </a:r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MS(Task) = 61.38, MS(error)=2.81 (all 4 tasks)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F(3,48) = 61.38/2.81 = 21.84, p&lt;0.001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486400" cy="8382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/>
            </a:r>
            <a:br>
              <a:rPr lang="en-GB" altLang="en-US" smtClean="0">
                <a:solidFill>
                  <a:schemeClr val="bg2"/>
                </a:solidFill>
              </a:rPr>
            </a:br>
            <a:r>
              <a:rPr lang="en-GB" altLang="en-US" smtClean="0">
                <a:solidFill>
                  <a:schemeClr val="bg2"/>
                </a:solidFill>
              </a:rPr>
              <a:t>Alternatively : </a:t>
            </a:r>
            <a:r>
              <a:rPr lang="en-GB" altLang="en-US" smtClean="0">
                <a:solidFill>
                  <a:srgbClr val="3903E5"/>
                </a:solidFill>
              </a:rPr>
              <a:t>Simple effect of group on animals</a:t>
            </a:r>
            <a:br>
              <a:rPr lang="en-GB" altLang="en-US" smtClean="0">
                <a:solidFill>
                  <a:srgbClr val="3903E5"/>
                </a:solidFill>
              </a:rPr>
            </a:br>
            <a:r>
              <a:rPr lang="en-GB" altLang="en-US" smtClean="0">
                <a:solidFill>
                  <a:schemeClr val="bg2"/>
                </a:solidFill>
              </a:rPr>
              <a:t/>
            </a:r>
            <a:br>
              <a:rPr lang="en-GB" altLang="en-US" smtClean="0">
                <a:solidFill>
                  <a:schemeClr val="bg2"/>
                </a:solidFill>
              </a:rPr>
            </a:br>
            <a:r>
              <a:rPr lang="en-GB" altLang="en-US" smtClean="0">
                <a:solidFill>
                  <a:schemeClr val="bg2"/>
                </a:solidFill>
              </a:rPr>
              <a:t>       </a:t>
            </a:r>
            <a:r>
              <a:rPr lang="en-GB" altLang="en-US" smtClean="0"/>
              <a:t>Groups 1 &amp; 2 = Patients;</a:t>
            </a:r>
            <a:br>
              <a:rPr lang="en-GB" altLang="en-US" smtClean="0"/>
            </a:br>
            <a:r>
              <a:rPr lang="en-GB" altLang="en-US" smtClean="0"/>
              <a:t>       Group 3 = Controls</a:t>
            </a:r>
          </a:p>
        </p:txBody>
      </p:sp>
      <p:graphicFrame>
        <p:nvGraphicFramePr>
          <p:cNvPr id="2048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752600"/>
          <a:ext cx="8229600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Worksheet" r:id="rId3" imgW="3143488" imgH="1714738" progId="Excel.Sheet.8">
                  <p:embed/>
                </p:oleObj>
              </mc:Choice>
              <mc:Fallback>
                <p:oleObj name="Worksheet" r:id="rId3" imgW="3143488" imgH="171473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8229600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514600" y="4572000"/>
            <a:ext cx="571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   Mild                      Severe                 Controls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Interactions</a:t>
            </a:r>
            <a:endParaRPr lang="en-GB" alt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Represent the difference in </a:t>
            </a:r>
            <a:r>
              <a:rPr lang="en-GB" altLang="en-US" smtClean="0">
                <a:solidFill>
                  <a:schemeClr val="accent2"/>
                </a:solidFill>
              </a:rPr>
              <a:t>simple</a:t>
            </a:r>
            <a:r>
              <a:rPr lang="en-GB" altLang="en-US" smtClean="0"/>
              <a:t> effects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Compare either:</a:t>
            </a:r>
          </a:p>
          <a:p>
            <a:pPr lvl="1" eaLnBrk="1" hangingPunct="1"/>
            <a:r>
              <a:rPr lang="en-GB" altLang="en-US" smtClean="0"/>
              <a:t>simple effects of tasks   </a:t>
            </a:r>
          </a:p>
          <a:p>
            <a:pPr lvl="1" eaLnBrk="1" hangingPunct="1"/>
            <a:r>
              <a:rPr lang="en-GB" altLang="en-US" smtClean="0"/>
              <a:t>simple effects of group</a:t>
            </a:r>
            <a:endParaRPr lang="en-GB" altLang="en-US" smtClean="0">
              <a:solidFill>
                <a:schemeClr val="bg2"/>
              </a:solidFill>
            </a:endParaRP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Size of effect</a:t>
            </a:r>
            <a:endParaRPr lang="en-GB" alt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tx2"/>
                </a:solidFill>
              </a:rPr>
              <a:t>Express Sums of Squares as % Total Sum of squares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tx2"/>
                </a:solidFill>
              </a:rPr>
              <a:t>Task : 127/1389=9% (small effect according to Cohen, 1988)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tx2"/>
                </a:solidFill>
              </a:rPr>
              <a:t>Group: 640/1389=46% (large effect according to Cohen, 1988)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tx2"/>
                </a:solidFill>
              </a:rPr>
              <a:t>Task x group: 487/1389=35%</a:t>
            </a:r>
            <a:r>
              <a:rPr lang="en-GB" altLang="en-US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    (large effect according to Cohen, 1988)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These are squared correlations (R</a:t>
            </a:r>
            <a:r>
              <a:rPr lang="en-GB" altLang="en-US" baseline="30000" smtClean="0"/>
              <a:t>2</a:t>
            </a:r>
            <a:r>
              <a:rPr lang="en-GB" altLang="en-US" smtClean="0"/>
              <a:t>); Their square root is the semi-partial (also called part) correlation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Can compare R-squareds from different data sets: http://imaging.mrc-cbu.cam.ac.uk/statswiki/FAQ/rsqdiff</a:t>
            </a:r>
            <a:endParaRPr lang="en-GB" altLang="en-US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ANOVA summary</a:t>
            </a:r>
            <a:endParaRPr lang="en-GB" alt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Interaction : Task by Group: F(6,48)=28.89, p&lt;0.001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 smtClean="0"/>
          </a:p>
          <a:p>
            <a:pPr eaLnBrk="1" hangingPunct="1"/>
            <a:r>
              <a:rPr lang="en-GB" altLang="en-US" dirty="0" smtClean="0"/>
              <a:t>Main Effects: Task:  F(3,48</a:t>
            </a:r>
            <a:r>
              <a:rPr lang="en-GB" altLang="en-US" smtClean="0"/>
              <a:t>)=15.12, </a:t>
            </a:r>
            <a:r>
              <a:rPr lang="en-GB" altLang="en-US" dirty="0" smtClean="0"/>
              <a:t>p&lt;0.001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			Group: F(2,48)=113.95, p&lt;0.001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		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3903E5"/>
                </a:solidFill>
              </a:rPr>
              <a:t>Main</a:t>
            </a:r>
            <a:r>
              <a:rPr lang="en-GB" altLang="en-US" smtClean="0"/>
              <a:t>, </a:t>
            </a:r>
            <a:r>
              <a:rPr lang="en-GB" altLang="en-US" smtClean="0">
                <a:solidFill>
                  <a:srgbClr val="FA1C1C"/>
                </a:solidFill>
              </a:rPr>
              <a:t>Simple</a:t>
            </a:r>
            <a:r>
              <a:rPr lang="en-GB" altLang="en-US" smtClean="0"/>
              <a:t>, </a:t>
            </a:r>
            <a:r>
              <a:rPr lang="en-GB" altLang="en-US" smtClean="0">
                <a:solidFill>
                  <a:srgbClr val="100822"/>
                </a:solidFill>
              </a:rPr>
              <a:t>interaction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chemeClr val="bg2"/>
                </a:solidFill>
              </a:rPr>
              <a:t>means</a:t>
            </a:r>
            <a:endParaRPr lang="en-GB" alt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</a:t>
            </a:r>
          </a:p>
        </p:txBody>
      </p:sp>
      <p:graphicFrame>
        <p:nvGraphicFramePr>
          <p:cNvPr id="25605" name="Object 0"/>
          <p:cNvGraphicFramePr>
            <a:graphicFrameLocks noChangeAspect="1"/>
          </p:cNvGraphicFramePr>
          <p:nvPr/>
        </p:nvGraphicFramePr>
        <p:xfrm>
          <a:off x="611188" y="2133600"/>
          <a:ext cx="8001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Document" r:id="rId3" imgW="8357616" imgH="4091940" progId="Word.Document.8">
                  <p:embed/>
                </p:oleObj>
              </mc:Choice>
              <mc:Fallback>
                <p:oleObj name="Document" r:id="rId3" imgW="8357616" imgH="4091940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3600"/>
                        <a:ext cx="8001000" cy="39624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2590800" y="2667000"/>
            <a:ext cx="4876800" cy="24384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7543800" y="2895600"/>
            <a:ext cx="1066800" cy="1981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2987675" y="5157788"/>
            <a:ext cx="4724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2771775" y="3860800"/>
            <a:ext cx="4495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2514600" y="2133600"/>
            <a:ext cx="617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 Animals       Objects     Plants      Countries     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1371600" y="3048000"/>
            <a:ext cx="1600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Mild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en-US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Severe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en-US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  <p:bldP spid="358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Effects in a 2 Factor design</a:t>
            </a:r>
            <a:endParaRPr lang="en-GB" alt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371600" y="1905000"/>
            <a:ext cx="2057400" cy="914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Which Group</a:t>
            </a:r>
            <a:r>
              <a:rPr lang="en-GB" altLang="en-US"/>
              <a:t> 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4495800" y="1905000"/>
            <a:ext cx="2057400" cy="838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Type of Task</a:t>
            </a:r>
            <a:endParaRPr lang="en-GB" altLang="en-US" sz="2400">
              <a:latin typeface="Times" panose="02020603050405020304" pitchFamily="18" charset="0"/>
            </a:endParaRP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 flipH="1">
            <a:off x="1295400" y="2971800"/>
            <a:ext cx="609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895600" y="2895600"/>
            <a:ext cx="990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3962400" y="2895600"/>
            <a:ext cx="1066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6172200" y="2819400"/>
            <a:ext cx="1295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304800" y="4038600"/>
            <a:ext cx="16764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Main effect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of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2743200" y="3962400"/>
            <a:ext cx="2514600" cy="609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Interaction between</a:t>
            </a:r>
            <a:endParaRPr lang="en-GB" altLang="en-US" sz="2400">
              <a:latin typeface="Times" panose="02020603050405020304" pitchFamily="18" charset="0"/>
            </a:endParaRP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6934200" y="3733800"/>
            <a:ext cx="1676400" cy="609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Main effect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of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85800" y="4953000"/>
            <a:ext cx="3048000" cy="1143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SIMPLE EFFECT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@group=control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@group=mild</a:t>
            </a:r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4419600" y="5029200"/>
            <a:ext cx="3352800" cy="1371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SIMPLE EFFECT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@task=naming animals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Times" panose="02020603050405020304" pitchFamily="18" charset="0"/>
              </a:rPr>
              <a:t>@task=naming countries</a:t>
            </a:r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H="1">
            <a:off x="3352800" y="46482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>
            <a:off x="4953000" y="4572000"/>
            <a:ext cx="1219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Task and Group are statistically independent </a:t>
            </a:r>
            <a:endParaRPr lang="en-GB" altLang="en-US" smtClean="0"/>
          </a:p>
        </p:txBody>
      </p:sp>
      <p:pic>
        <p:nvPicPr>
          <p:cNvPr id="27652" name="Picture 4" descr="ortho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600200"/>
            <a:ext cx="6299200" cy="47244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Post-hoc tests (main effects)</a:t>
            </a:r>
            <a:endParaRPr lang="en-GB" alt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Tukey’s HSD for pairwise comparisons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    (click post hoc in general linear </a:t>
            </a:r>
            <a:r>
              <a:rPr lang="en-GB" altLang="en-US" dirty="0" err="1" smtClean="0"/>
              <a:t>model:univariate</a:t>
            </a:r>
            <a:r>
              <a:rPr lang="en-GB" altLang="en-US" dirty="0" smtClean="0"/>
              <a:t>) 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eaLnBrk="1" hangingPunct="1"/>
            <a:r>
              <a:rPr lang="en-GB" altLang="en-US" dirty="0" smtClean="0"/>
              <a:t>Standard Error in ANOVA based on averaging the variances of the five observations in each of the 12 group/task combinations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May be best to look at tasks separately in control group as they behave relatively differently than with the patients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Covered in post-hoc talk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effects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89283"/>
            <a:ext cx="4038600" cy="174623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81781"/>
            <a:ext cx="4038600" cy="23612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MRC CBSU Graduate Statistics Lectures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Randomised block allocation (MAPLES of Kusec et al. 2020,2023)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                 R syntax</a:t>
            </a:r>
            <a:endParaRPr lang="en-GB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9563" y="2174874"/>
            <a:ext cx="3974405" cy="43021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600" dirty="0" smtClean="0"/>
              <a:t>Output: can be sent to an EXCEL file or for  group allocation into envelopes</a:t>
            </a:r>
            <a:endParaRPr lang="en-GB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74875"/>
            <a:ext cx="4175447" cy="430212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MRC CBSU Graduate Statistics Lectures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3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Tukey HSD: use </a:t>
            </a:r>
            <a:r>
              <a:rPr lang="en-GB" dirty="0" err="1" smtClean="0"/>
              <a:t>aov</a:t>
            </a:r>
            <a:r>
              <a:rPr lang="en-GB" dirty="0" smtClean="0"/>
              <a:t>(); simple effect of e.g. task for each group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MRC CBSU Graduate Statistics Lectures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234559" y="5013176"/>
            <a:ext cx="2894678" cy="107926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48" y="4748804"/>
            <a:ext cx="2908044" cy="109737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911242"/>
            <a:ext cx="4038600" cy="467788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&gt;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54743"/>
            <a:ext cx="4173331" cy="37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Make your design fit your questions</a:t>
            </a:r>
            <a:endParaRPr lang="en-GB" alt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>
              <a:solidFill>
                <a:schemeClr val="bg2"/>
              </a:solidFill>
            </a:endParaRPr>
          </a:p>
          <a:p>
            <a:pPr eaLnBrk="1" hangingPunct="1"/>
            <a:endParaRPr lang="en-GB" altLang="en-US" smtClean="0">
              <a:solidFill>
                <a:schemeClr val="bg2"/>
              </a:solidFill>
            </a:endParaRPr>
          </a:p>
          <a:p>
            <a:pPr eaLnBrk="1" hangingPunct="1"/>
            <a:r>
              <a:rPr lang="en-GB" altLang="en-US" smtClean="0"/>
              <a:t>3 IQ groups, 3 naming tasks, 3 age groups  (A,B,C)</a:t>
            </a:r>
          </a:p>
          <a:p>
            <a:pPr eaLnBrk="1" hangingPunct="1"/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smtClean="0"/>
              <a:t>           </a:t>
            </a:r>
            <a:r>
              <a:rPr lang="en-GB" altLang="en-US" smtClean="0"/>
              <a:t>3 x 3 Latin Square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      </a:t>
            </a:r>
            <a:r>
              <a:rPr lang="en-GB" altLang="en-US" smtClean="0">
                <a:solidFill>
                  <a:schemeClr val="accent2"/>
                </a:solidFill>
              </a:rPr>
              <a:t>Task 1     Task 2    Task 3</a:t>
            </a:r>
            <a:r>
              <a:rPr lang="en-GB" altLang="en-US" smtClean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accent2"/>
                </a:solidFill>
              </a:rPr>
              <a:t>Group 1</a:t>
            </a:r>
            <a:r>
              <a:rPr lang="en-GB" altLang="en-US" smtClean="0"/>
              <a:t> A (n=3)  B (n=3)  C (n=3)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accent2"/>
                </a:solidFill>
              </a:rPr>
              <a:t>Group 2</a:t>
            </a:r>
            <a:r>
              <a:rPr lang="en-GB" altLang="en-US" smtClean="0"/>
              <a:t> B (n=3)  C (n=3)  A (n=3)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accent2"/>
                </a:solidFill>
              </a:rPr>
              <a:t>Group 3</a:t>
            </a:r>
            <a:r>
              <a:rPr lang="en-GB" altLang="en-US" smtClean="0"/>
              <a:t> C (n=3)  A (n=3)  B (n=3)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/>
            <a:r>
              <a:rPr lang="en-GB" altLang="en-US" smtClean="0"/>
              <a:t> Can Use 1/3 of all possible factor combinations by using a single observation in each cell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Latin Square example</a:t>
            </a:r>
            <a:endParaRPr lang="en-GB" alt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means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          Task 1 Task 2 Task 3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Group 1      19.34  20.45  20.93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Group 2      18.38  22.56  24.24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Group 3      20.82  22.59  24.53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Output - main effects</a:t>
            </a:r>
            <a:endParaRPr lang="en-GB" altLang="en-US" smtClean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93888"/>
            <a:ext cx="8229600" cy="4137025"/>
          </a:xfrm>
          <a:noFill/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239000" y="3429000"/>
            <a:ext cx="1371600" cy="1676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7467600" y="4648200"/>
            <a:ext cx="38100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562600" y="59436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No significant main effects</a:t>
            </a:r>
            <a:endParaRPr lang="en-GB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But…can’t fit interactions!</a:t>
            </a:r>
            <a:endParaRPr lang="en-GB" altLang="en-US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663" y="1628775"/>
            <a:ext cx="7780337" cy="4724400"/>
          </a:xfrm>
          <a:noFill/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743200" y="2971800"/>
            <a:ext cx="2362200" cy="2362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3733800" y="4648200"/>
            <a:ext cx="175260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257800" y="59436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Confounded!</a:t>
            </a:r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Latin squares</a:t>
            </a:r>
            <a:endParaRPr lang="en-GB" alt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z="1600" smtClean="0">
                <a:solidFill>
                  <a:schemeClr val="accent2"/>
                </a:solidFill>
              </a:rPr>
              <a:t>Pros</a:t>
            </a:r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>
                <a:solidFill>
                  <a:schemeClr val="tx2"/>
                </a:solidFill>
              </a:rPr>
              <a:t>Need fewer people</a:t>
            </a:r>
          </a:p>
          <a:p>
            <a:pPr eaLnBrk="1" hangingPunct="1"/>
            <a:endParaRPr lang="en-GB" altLang="en-US" sz="160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1600" smtClean="0">
                <a:solidFill>
                  <a:schemeClr val="tx2"/>
                </a:solidFill>
              </a:rPr>
              <a:t>Adjusts each factor for other two e.g. group differences not due to task or centre</a:t>
            </a:r>
            <a:endParaRPr lang="en-GB" altLang="en-US" sz="1600" smtClean="0"/>
          </a:p>
          <a:p>
            <a:pPr eaLnBrk="1" hangingPunct="1"/>
            <a:endParaRPr lang="en-GB" altLang="en-US" sz="1600" smtClean="0"/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z="1600" smtClean="0">
                <a:solidFill>
                  <a:schemeClr val="accent2"/>
                </a:solidFill>
              </a:rPr>
              <a:t>Cons</a:t>
            </a:r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>
                <a:solidFill>
                  <a:schemeClr val="tx2"/>
                </a:solidFill>
              </a:rPr>
              <a:t>Assumes zero interactions</a:t>
            </a:r>
          </a:p>
          <a:p>
            <a:pPr eaLnBrk="1" hangingPunct="1"/>
            <a:endParaRPr lang="en-GB" altLang="en-US" sz="160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1600" smtClean="0">
                <a:solidFill>
                  <a:schemeClr val="tx2"/>
                </a:solidFill>
              </a:rPr>
              <a:t>Numbers required are large for bigger designs e.g. 12 x 12</a:t>
            </a:r>
            <a:endParaRPr lang="en-GB" altLang="en-US" sz="1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UN</a:t>
            </a:r>
            <a:r>
              <a:rPr lang="en-GB" altLang="en-US" smtClean="0">
                <a:solidFill>
                  <a:schemeClr val="bg2"/>
                </a:solidFill>
              </a:rPr>
              <a:t>balanced study example</a:t>
            </a:r>
            <a:endParaRPr lang="en-GB" altLang="en-US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2 Predictor variables</a:t>
            </a:r>
          </a:p>
          <a:p>
            <a:pPr lvl="1" eaLnBrk="1" hangingPunct="1"/>
            <a:r>
              <a:rPr lang="en-GB" altLang="en-US" smtClean="0">
                <a:solidFill>
                  <a:schemeClr val="tx2"/>
                </a:solidFill>
              </a:rPr>
              <a:t>3 status of smokers: Current, Don’t, Have Done in the past</a:t>
            </a:r>
          </a:p>
          <a:p>
            <a:pPr lvl="1" eaLnBrk="1" hangingPunct="1"/>
            <a:r>
              <a:rPr lang="en-GB" altLang="en-US" smtClean="0">
                <a:solidFill>
                  <a:schemeClr val="tx2"/>
                </a:solidFill>
              </a:rPr>
              <a:t>Family History of smoking: yes or no</a:t>
            </a:r>
          </a:p>
          <a:p>
            <a:pPr eaLnBrk="1" hangingPunct="1"/>
            <a:endParaRPr lang="en-GB" alt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Is Blood Pressure influenced by smoking?</a:t>
            </a:r>
          </a:p>
          <a:p>
            <a:pPr eaLnBrk="1" hangingPunct="1"/>
            <a:endParaRPr lang="en-GB" alt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This study will not have equal numbers of subjects having smoker/family history combinations </a:t>
            </a:r>
            <a:r>
              <a:rPr lang="en-GB" altLang="en-US" smtClean="0">
                <a:solidFill>
                  <a:schemeClr val="accent2"/>
                </a:solidFill>
              </a:rPr>
              <a:t>in general </a:t>
            </a:r>
          </a:p>
          <a:p>
            <a:pPr eaLnBrk="1" hangingPunct="1"/>
            <a:endParaRPr lang="en-GB" altLang="en-US" smtClean="0">
              <a:solidFill>
                <a:schemeClr val="bg2"/>
              </a:solidFill>
            </a:endParaRP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Balanced study</a:t>
            </a:r>
            <a:endParaRPr lang="en-GB" alt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Equal numbers in group combinations </a:t>
            </a:r>
          </a:p>
          <a:p>
            <a:pPr eaLnBrk="1" hangingPunct="1"/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            </a:t>
            </a:r>
            <a:r>
              <a:rPr lang="en-GB" altLang="en-US" sz="1600" b="1" smtClean="0"/>
              <a:t>Mean Blood Pressure (BP)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b="1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Family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History             Smoker Status</a:t>
            </a:r>
            <a:r>
              <a:rPr lang="en-GB" altLang="en-US" smtClean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 </a:t>
            </a:r>
            <a:r>
              <a:rPr lang="en-GB" altLang="en-US" i="1" smtClean="0"/>
              <a:t>Non               Ex               Current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 smtClean="0"/>
              <a:t>Yes</a:t>
            </a:r>
            <a:r>
              <a:rPr lang="en-GB" altLang="en-US" smtClean="0"/>
              <a:t> 140.5, n=2    110.5, n=2    127.5, n=2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 smtClean="0"/>
              <a:t>No</a:t>
            </a:r>
            <a:r>
              <a:rPr lang="en-GB" altLang="en-US" smtClean="0"/>
              <a:t>  112.0, n=2    119.0, n=2    132.5, n=2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Family histories are equally represented for each smoker status. So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the mean blood pressures for each smoking status do not need to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adjusted for family history!</a:t>
            </a:r>
            <a:endParaRPr lang="en-GB" altLang="en-US" smtClean="0">
              <a:solidFill>
                <a:schemeClr val="bg2"/>
              </a:solidFill>
            </a:endParaRP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History only (Balanced)</a:t>
            </a:r>
            <a:endParaRPr lang="en-GB" altLang="en-US" smtClean="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87575"/>
            <a:ext cx="8229600" cy="3549650"/>
          </a:xfrm>
          <a:noFill/>
        </p:spPr>
      </p:pic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2514600" y="3886200"/>
            <a:ext cx="22860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Status ONLY (Balanced)</a:t>
            </a:r>
            <a:endParaRPr lang="en-GB" altLang="en-US" smtClean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79638"/>
            <a:ext cx="8229600" cy="3563937"/>
          </a:xfrm>
          <a:noFill/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438400" y="3886200"/>
            <a:ext cx="2209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5380"/>
            <a:ext cx="5181600" cy="579438"/>
          </a:xfrm>
        </p:spPr>
        <p:txBody>
          <a:bodyPr/>
          <a:lstStyle/>
          <a:p>
            <a:r>
              <a:rPr lang="en-GB" sz="1600" dirty="0" err="1" smtClean="0"/>
              <a:t>Minimpy</a:t>
            </a:r>
            <a:r>
              <a:rPr lang="en-GB" sz="1600" dirty="0" smtClean="0"/>
              <a:t> Hitchcock et al. (2022)</a:t>
            </a: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MRC CBSU Graduate Statistics Lectures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88" y="3664770"/>
            <a:ext cx="5375754" cy="2685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4" y="869546"/>
            <a:ext cx="7785909" cy="1839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37795"/>
            <a:ext cx="6771795" cy="1599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293096"/>
            <a:ext cx="8053690" cy="19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7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Status and History are statistically independent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66913"/>
            <a:ext cx="8229600" cy="3990975"/>
          </a:xfrm>
          <a:noFill/>
        </p:spPr>
      </p:pic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590800" y="3657600"/>
            <a:ext cx="22860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 flipV="1">
            <a:off x="3810000" y="4191000"/>
            <a:ext cx="1447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953000" y="56388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SS haven’t changed!</a:t>
            </a:r>
          </a:p>
        </p:txBody>
      </p:sp>
      <p:sp>
        <p:nvSpPr>
          <p:cNvPr id="39944" name="Oval 9"/>
          <p:cNvSpPr>
            <a:spLocks noChangeArrowheads="1"/>
          </p:cNvSpPr>
          <p:nvPr/>
        </p:nvSpPr>
        <p:spPr bwMode="auto">
          <a:xfrm>
            <a:off x="2362200" y="5029200"/>
            <a:ext cx="1524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V="1">
            <a:off x="3200400" y="5257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828800" y="563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Total (for R</a:t>
            </a:r>
            <a:r>
              <a:rPr lang="en-GB" altLang="en-US" baseline="30000"/>
              <a:t>2</a:t>
            </a:r>
            <a:r>
              <a:rPr lang="en-GB" altLang="en-US"/>
              <a:t> calculation)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</a:t>
            </a:r>
            <a:r>
              <a:rPr lang="en-GB" altLang="en-US" baseline="30000" smtClean="0"/>
              <a:t>2 </a:t>
            </a:r>
            <a:endParaRPr lang="en-GB" alt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Smoking Status alone: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tx2"/>
                </a:solidFill>
              </a:rPr>
              <a:t>R</a:t>
            </a:r>
            <a:r>
              <a:rPr lang="en-GB" altLang="en-US" baseline="30000" smtClean="0">
                <a:solidFill>
                  <a:schemeClr val="tx2"/>
                </a:solidFill>
              </a:rPr>
              <a:t>2</a:t>
            </a:r>
            <a:r>
              <a:rPr lang="en-GB" altLang="en-US" smtClean="0">
                <a:solidFill>
                  <a:schemeClr val="tx2"/>
                </a:solidFill>
              </a:rPr>
              <a:t> = 505.167/2314.667=22%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tx2"/>
                </a:solidFill>
              </a:rPr>
              <a:t>    = Status adjusted for Family History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Family History alone 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tx2"/>
                </a:solidFill>
              </a:rPr>
              <a:t>R</a:t>
            </a:r>
            <a:r>
              <a:rPr lang="en-GB" altLang="en-US" baseline="30000" smtClean="0">
                <a:solidFill>
                  <a:schemeClr val="tx2"/>
                </a:solidFill>
              </a:rPr>
              <a:t>2</a:t>
            </a:r>
            <a:r>
              <a:rPr lang="en-GB" altLang="en-US" smtClean="0">
                <a:solidFill>
                  <a:schemeClr val="tx2"/>
                </a:solidFill>
              </a:rPr>
              <a:t> = 75/2314.667 =3%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chemeClr val="tx2"/>
                </a:solidFill>
              </a:rPr>
              <a:t>    = Family History adjusted for Status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Unbalanced study (Boniface,1995)</a:t>
            </a:r>
            <a:endParaRPr lang="en-GB" alt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mtClean="0">
              <a:solidFill>
                <a:srgbClr val="CC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rgbClr val="CC3399"/>
                </a:solidFill>
              </a:rPr>
              <a:t>Unequal</a:t>
            </a:r>
            <a:r>
              <a:rPr lang="en-GB" altLang="en-US" smtClean="0"/>
              <a:t> numbers in group combinations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600" smtClean="0"/>
              <a:t>              </a:t>
            </a:r>
            <a:r>
              <a:rPr lang="en-GB" altLang="en-US" sz="1600" b="1" smtClean="0"/>
              <a:t>Mean Blood Pressure (BP)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6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600" b="1" smtClean="0"/>
              <a:t> </a:t>
            </a:r>
            <a:r>
              <a:rPr lang="en-GB" altLang="en-US" sz="1600" smtClean="0"/>
              <a:t>Family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600" smtClean="0"/>
              <a:t> History          Smoker Status</a:t>
            </a:r>
            <a:r>
              <a:rPr lang="en-GB" altLang="en-US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          </a:t>
            </a:r>
            <a:r>
              <a:rPr lang="en-GB" altLang="en-US" i="1" smtClean="0"/>
              <a:t>Non                 Ex             Current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i="1" smtClean="0"/>
              <a:t>Yes</a:t>
            </a:r>
            <a:r>
              <a:rPr lang="en-GB" altLang="en-US" smtClean="0"/>
              <a:t> 126.57,n=7   121.67,n=6   131.57,n=7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i="1" smtClean="0"/>
              <a:t>No</a:t>
            </a:r>
            <a:r>
              <a:rPr lang="en-GB" altLang="en-US" smtClean="0"/>
              <a:t>  111.75,n=8   108.25,n=4   128.17,n=6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Might expect non-smokers to have</a:t>
            </a:r>
            <a:r>
              <a:rPr lang="en-GB" altLang="en-US" u="sng" smtClean="0"/>
              <a:t> lower</a:t>
            </a:r>
            <a:r>
              <a:rPr lang="en-GB" altLang="en-US" smtClean="0"/>
              <a:t> mean blood pressure simply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 because they have a </a:t>
            </a:r>
            <a:r>
              <a:rPr lang="en-GB" altLang="en-US" u="sng" smtClean="0"/>
              <a:t>higher</a:t>
            </a:r>
            <a:r>
              <a:rPr lang="en-GB" altLang="en-US" smtClean="0"/>
              <a:t> proportion of people without a family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 history of smoking. Need to adjust for family history.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History ONLY (Unbalanced study)</a:t>
            </a:r>
            <a:endParaRPr lang="en-GB" altLang="en-US" smtClean="0"/>
          </a:p>
        </p:txBody>
      </p:sp>
      <p:pic>
        <p:nvPicPr>
          <p:cNvPr id="43012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79638"/>
            <a:ext cx="8229600" cy="3563937"/>
          </a:xfrm>
          <a:noFill/>
        </p:spPr>
      </p:pic>
      <p:sp>
        <p:nvSpPr>
          <p:cNvPr id="43013" name="Oval 4"/>
          <p:cNvSpPr>
            <a:spLocks noChangeArrowheads="1"/>
          </p:cNvSpPr>
          <p:nvPr/>
        </p:nvSpPr>
        <p:spPr bwMode="auto">
          <a:xfrm>
            <a:off x="2133600" y="3886200"/>
            <a:ext cx="25146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Status ONLY (Unbalanced design)</a:t>
            </a:r>
            <a:endParaRPr lang="en-GB" altLang="en-US" smtClean="0"/>
          </a:p>
        </p:txBody>
      </p:sp>
      <p:pic>
        <p:nvPicPr>
          <p:cNvPr id="44036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87575"/>
            <a:ext cx="8229600" cy="3549650"/>
          </a:xfrm>
          <a:noFill/>
        </p:spPr>
      </p:pic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2362200" y="3886200"/>
            <a:ext cx="2438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Status and History are </a:t>
            </a:r>
            <a:r>
              <a:rPr lang="en-GB" altLang="en-US" smtClean="0">
                <a:solidFill>
                  <a:schemeClr val="accent2"/>
                </a:solidFill>
              </a:rPr>
              <a:t>not</a:t>
            </a:r>
            <a:r>
              <a:rPr lang="en-GB" altLang="en-US" smtClean="0">
                <a:solidFill>
                  <a:schemeClr val="bg2"/>
                </a:solidFill>
              </a:rPr>
              <a:t> statistically independent….</a:t>
            </a:r>
            <a:endParaRPr lang="en-GB" altLang="en-US" smtClean="0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563938" y="5157788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STATUS AND HISTORY SS HAVE CHANGED!</a:t>
            </a:r>
          </a:p>
        </p:txBody>
      </p:sp>
      <p:sp>
        <p:nvSpPr>
          <p:cNvPr id="45061" name="Rectangle 12"/>
          <p:cNvSpPr>
            <a:spLocks noChangeArrowheads="1"/>
          </p:cNvSpPr>
          <p:nvPr/>
        </p:nvSpPr>
        <p:spPr bwMode="auto">
          <a:xfrm>
            <a:off x="2286000" y="3078163"/>
            <a:ext cx="4572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b="1"/>
          </a:p>
          <a:p>
            <a:pPr>
              <a:spcBef>
                <a:spcPct val="50000"/>
              </a:spcBef>
              <a:buFontTx/>
              <a:buNone/>
            </a:pPr>
            <a:endParaRPr lang="en-GB" altLang="en-US" b="1">
              <a:latin typeface="System" charset="0"/>
            </a:endParaRPr>
          </a:p>
        </p:txBody>
      </p:sp>
      <p:sp>
        <p:nvSpPr>
          <p:cNvPr id="45062" name="Oval 15"/>
          <p:cNvSpPr>
            <a:spLocks noChangeArrowheads="1"/>
          </p:cNvSpPr>
          <p:nvPr/>
        </p:nvSpPr>
        <p:spPr bwMode="auto">
          <a:xfrm>
            <a:off x="2555875" y="3284538"/>
            <a:ext cx="1439863" cy="6492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pic>
        <p:nvPicPr>
          <p:cNvPr id="4506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700213"/>
            <a:ext cx="498316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Line 18"/>
          <p:cNvSpPr>
            <a:spLocks noChangeShapeType="1"/>
          </p:cNvSpPr>
          <p:nvPr/>
        </p:nvSpPr>
        <p:spPr bwMode="auto">
          <a:xfrm flipH="1" flipV="1">
            <a:off x="3635375" y="3500438"/>
            <a:ext cx="792163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5" name="Oval 19"/>
          <p:cNvSpPr>
            <a:spLocks noChangeArrowheads="1"/>
          </p:cNvSpPr>
          <p:nvPr/>
        </p:nvSpPr>
        <p:spPr bwMode="auto">
          <a:xfrm>
            <a:off x="3132138" y="2924175"/>
            <a:ext cx="863600" cy="6492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Whole is more than the sum of the parts in Unbalanced designs!</a:t>
            </a:r>
            <a:endParaRPr lang="en-GB" altLang="en-US" smtClean="0"/>
          </a:p>
        </p:txBody>
      </p:sp>
      <p:pic>
        <p:nvPicPr>
          <p:cNvPr id="46084" name="Picture 4" descr="synergy_facto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6985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Model for unbalanced data</a:t>
            </a:r>
            <a:endParaRPr lang="en-GB" altLang="en-US" smtClean="0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838200" y="3352800"/>
            <a:ext cx="1219200" cy="533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2819400" y="3048000"/>
            <a:ext cx="1066800" cy="1752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4343400" y="3124200"/>
            <a:ext cx="1143000" cy="1219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5867400" y="3276600"/>
            <a:ext cx="18288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121.33</a:t>
            </a:r>
            <a:endParaRPr lang="en-GB" altLang="en-US"/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2971800" y="3352800"/>
            <a:ext cx="762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-2.17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-6.37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 8.54</a:t>
            </a:r>
            <a:endParaRPr lang="en-GB" altLang="en-US">
              <a:solidFill>
                <a:schemeClr val="accent2"/>
              </a:solidFill>
            </a:endParaRP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4419600" y="3429000"/>
            <a:ext cx="990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 5.27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-5.27</a:t>
            </a:r>
            <a:endParaRPr lang="en-GB" altLang="en-US"/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6019800" y="3505200"/>
            <a:ext cx="1524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 2.14  -2.14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 1.44  -1.44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-3.57   3.57</a:t>
            </a:r>
            <a:endParaRPr lang="en-GB" altLang="en-US"/>
          </a:p>
        </p:txBody>
      </p:sp>
      <p:sp>
        <p:nvSpPr>
          <p:cNvPr id="4711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en-US" b="1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endParaRPr lang="en-GB" altLang="en-US" b="1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GB" altLang="en-US" b="1" smtClean="0">
                <a:solidFill>
                  <a:schemeClr val="accent2"/>
                </a:solidFill>
              </a:rPr>
              <a:t>Est. BP for smoker with no family history = </a:t>
            </a:r>
          </a:p>
          <a:p>
            <a:pPr eaLnBrk="1" hangingPunct="1">
              <a:buFontTx/>
              <a:buNone/>
            </a:pPr>
            <a:r>
              <a:rPr lang="en-GB" altLang="en-US" b="1" smtClean="0">
                <a:solidFill>
                  <a:schemeClr val="accent2"/>
                </a:solidFill>
              </a:rPr>
              <a:t>121.33+8.54-5.27+3.57=128.17</a:t>
            </a:r>
          </a:p>
          <a:p>
            <a:pPr eaLnBrk="1" hangingPunct="1">
              <a:buFontTx/>
              <a:buNone/>
            </a:pPr>
            <a:r>
              <a:rPr lang="en-GB" altLang="en-US" smtClean="0"/>
              <a:t>Expected blood pressure for random individual =</a:t>
            </a: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2286000" y="3352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+ 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870325" y="3562350"/>
            <a:ext cx="422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/>
              <a:t> +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5562600" y="38862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+</a:t>
            </a:r>
          </a:p>
        </p:txBody>
      </p:sp>
      <p:sp>
        <p:nvSpPr>
          <p:cNvPr id="47120" name="Rectangle 15"/>
          <p:cNvSpPr>
            <a:spLocks noChangeArrowheads="1"/>
          </p:cNvSpPr>
          <p:nvPr/>
        </p:nvSpPr>
        <p:spPr bwMode="auto">
          <a:xfrm>
            <a:off x="539750" y="40767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Overall Mean</a:t>
            </a:r>
            <a:endParaRPr lang="en-GB" altLang="en-US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47121" name="Rectangle 16"/>
          <p:cNvSpPr>
            <a:spLocks noChangeArrowheads="1"/>
          </p:cNvSpPr>
          <p:nvPr/>
        </p:nvSpPr>
        <p:spPr bwMode="auto">
          <a:xfrm>
            <a:off x="2209800" y="48768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Smoking Status</a:t>
            </a:r>
            <a:endParaRPr lang="en-GB" altLang="en-US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3851275" y="44370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Family History</a:t>
            </a:r>
            <a:endParaRPr lang="en-GB" altLang="en-US"/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4800600" y="5257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" panose="02020603050405020304" pitchFamily="18" charset="0"/>
              </a:rPr>
              <a:t>Smoking Status by Family History</a:t>
            </a:r>
            <a:endParaRPr lang="en-GB" altLang="en-US"/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609600" y="2133600"/>
            <a:ext cx="5867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/>
          </a:p>
          <a:p>
            <a:pPr>
              <a:spcBef>
                <a:spcPct val="50000"/>
              </a:spcBef>
              <a:buFontTx/>
              <a:buNone/>
            </a:pPr>
            <a:endParaRPr lang="en-GB" altLang="en-US"/>
          </a:p>
          <a:p>
            <a:pPr>
              <a:spcBef>
                <a:spcPct val="50000"/>
              </a:spcBef>
              <a:buFontTx/>
              <a:buNone/>
            </a:pPr>
            <a:endParaRPr lang="en-GB" altLang="en-US"/>
          </a:p>
          <a:p>
            <a:pPr>
              <a:spcBef>
                <a:spcPct val="50000"/>
              </a:spcBef>
              <a:buFontTx/>
              <a:buNone/>
            </a:pPr>
            <a:endParaRPr lang="en-GB" altLang="en-US"/>
          </a:p>
          <a:p>
            <a:pPr>
              <a:spcBef>
                <a:spcPct val="50000"/>
              </a:spcBef>
              <a:buFontTx/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Effect Sizes (as % of Total SS)</a:t>
            </a:r>
            <a:endParaRPr lang="en-GB" alt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Status alone: 1323.33/11086.76=12%</a:t>
            </a:r>
          </a:p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Family History alone : 1025.71/11086.76=9.3%</a:t>
            </a:r>
          </a:p>
          <a:p>
            <a:pPr eaLnBrk="1" hangingPunct="1"/>
            <a:endParaRPr lang="en-GB" alt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Status (Adjusted for Family History) : 1334.37/11086.76=12%</a:t>
            </a:r>
          </a:p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Family History (Adjusted for Status): 1036.81/11086.76=9.4%</a:t>
            </a:r>
          </a:p>
          <a:p>
            <a:pPr eaLnBrk="1" hangingPunct="1"/>
            <a:endParaRPr lang="en-GB" altLang="en-US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In Unbalanced designs need to take into account other predictors when explaining the effect of a particular variable on a response</a:t>
            </a:r>
            <a:endParaRPr lang="en-GB" altLang="en-US" smtClean="0">
              <a:solidFill>
                <a:schemeClr val="bg2"/>
              </a:solidFill>
            </a:endParaRP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1800" smtClean="0"/>
              <a:t>Unweighted means (Type III SS in SPSS)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Howell (2002) can approximate SS in ANOVA using unweighted means</a:t>
            </a:r>
          </a:p>
          <a:p>
            <a:pPr eaLnBrk="1" hangingPunct="1"/>
            <a:endParaRPr lang="en-GB" altLang="en-US" sz="16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400" smtClean="0"/>
              <a:t>Family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400" smtClean="0"/>
              <a:t> History          Smoker Status</a:t>
            </a:r>
            <a:r>
              <a:rPr lang="en-GB" altLang="en-US" sz="1600" smtClean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					MEANS	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          </a:t>
            </a:r>
            <a:r>
              <a:rPr lang="en-GB" altLang="en-US" sz="1600" i="1" smtClean="0"/>
              <a:t>Non                 Ex             Current          weighted  unweighted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i="1" smtClean="0"/>
              <a:t>Yes</a:t>
            </a:r>
            <a:r>
              <a:rPr lang="en-GB" altLang="en-US" sz="1600" smtClean="0"/>
              <a:t> 126.57,n=7   121.67,n=6   131.57,n=7      126.85       126.60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                                                                     </a:t>
            </a:r>
            <a:r>
              <a:rPr lang="en-GB" altLang="en-US" sz="1600" smtClean="0">
                <a:solidFill>
                  <a:schemeClr val="accent2"/>
                </a:solidFill>
              </a:rPr>
              <a:t>121.65       121.33 Midpoint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i="1" smtClean="0"/>
              <a:t>No</a:t>
            </a:r>
            <a:r>
              <a:rPr lang="en-GB" altLang="en-US" sz="1600" smtClean="0"/>
              <a:t>  111.75,n=8   108.25,n=4   128.17,n=6      116.44       116.06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smtClean="0"/>
          </a:p>
          <a:p>
            <a:pPr eaLnBrk="1" hangingPunct="1"/>
            <a:r>
              <a:rPr lang="en-GB" altLang="en-US" sz="1600" smtClean="0"/>
              <a:t>SS(History adjusted for Status and Status by History) : 2 x nH x (126.60-121.33)</a:t>
            </a:r>
            <a:r>
              <a:rPr lang="en-GB" altLang="en-US" sz="1600" baseline="30000" smtClean="0"/>
              <a:t>2 </a:t>
            </a:r>
            <a:r>
              <a:rPr lang="en-GB" altLang="en-US" sz="1600" smtClean="0"/>
              <a:t>=1007.35 where nH = 3 x (6/(1/7+1/8+1/6+1/4+1/7+1/6) = 18.11</a:t>
            </a:r>
            <a:endParaRPr lang="en-GB" altLang="en-US" sz="1600" baseline="30000" smtClean="0"/>
          </a:p>
          <a:p>
            <a:pPr eaLnBrk="1" hangingPunct="1"/>
            <a:endParaRPr lang="en-GB" altLang="en-US" sz="1600" baseline="30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Results:</a:t>
            </a:r>
            <a:endParaRPr lang="en-GB" altLang="en-US" smtClean="0"/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altLang="en-US" sz="1600" dirty="0"/>
              <a:t>library(</a:t>
            </a:r>
            <a:r>
              <a:rPr lang="en-GB" altLang="en-US" sz="1600" dirty="0" err="1"/>
              <a:t>plyr</a:t>
            </a:r>
            <a:r>
              <a:rPr lang="en-GB" altLang="en-US" sz="1600" dirty="0"/>
              <a:t>)</a:t>
            </a:r>
          </a:p>
          <a:p>
            <a:pPr marL="0" indent="0" eaLnBrk="1" hangingPunct="1">
              <a:buNone/>
            </a:pPr>
            <a:r>
              <a:rPr lang="en-GB" altLang="en-US" sz="1600" dirty="0" err="1"/>
              <a:t>ddply</a:t>
            </a:r>
            <a:r>
              <a:rPr lang="en-GB" altLang="en-US" sz="1600" dirty="0"/>
              <a:t>(y,.(group),</a:t>
            </a:r>
            <a:r>
              <a:rPr lang="en-GB" altLang="en-US" sz="1600" dirty="0" err="1"/>
              <a:t>summarise,mean</a:t>
            </a:r>
            <a:r>
              <a:rPr lang="en-GB" altLang="en-US" sz="1600" dirty="0"/>
              <a:t>=mean(score),</a:t>
            </a:r>
            <a:r>
              <a:rPr lang="en-GB" altLang="en-US" sz="1600" dirty="0" err="1"/>
              <a:t>sd</a:t>
            </a:r>
            <a:r>
              <a:rPr lang="en-GB" altLang="en-US" sz="1600" dirty="0"/>
              <a:t>=</a:t>
            </a:r>
            <a:r>
              <a:rPr lang="en-GB" altLang="en-US" sz="1600" dirty="0" err="1"/>
              <a:t>sd</a:t>
            </a:r>
            <a:r>
              <a:rPr lang="en-GB" altLang="en-US" sz="1600" dirty="0"/>
              <a:t>(score</a:t>
            </a:r>
            <a:r>
              <a:rPr lang="en-GB" altLang="en-US" sz="1600" dirty="0" smtClean="0"/>
              <a:t>))</a:t>
            </a:r>
          </a:p>
          <a:p>
            <a:pPr marL="0" indent="0" eaLnBrk="1" hangingPunct="1">
              <a:buNone/>
            </a:pPr>
            <a:endParaRPr lang="en-GB" altLang="en-US" sz="1600" dirty="0" smtClean="0"/>
          </a:p>
          <a:p>
            <a:pPr marL="0" indent="0" eaLnBrk="1" hangingPunct="1">
              <a:buNone/>
            </a:pPr>
            <a:r>
              <a:rPr lang="en-GB" altLang="en-US" sz="1600" dirty="0" smtClean="0"/>
              <a:t>10 schoolchildren form each ability randomly allocated to one of the two methods</a:t>
            </a:r>
          </a:p>
          <a:p>
            <a:pPr eaLnBrk="1" hangingPunct="1"/>
            <a:endParaRPr lang="en-GB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="1" i="1" dirty="0" smtClean="0"/>
              <a:t>            </a:t>
            </a:r>
            <a:r>
              <a:rPr lang="en-GB" altLang="en-US" b="1" i="1" dirty="0" smtClean="0">
                <a:solidFill>
                  <a:schemeClr val="accent2"/>
                </a:solidFill>
              </a:rPr>
              <a:t>Mean Reading scores:</a:t>
            </a:r>
            <a:r>
              <a:rPr lang="en-GB" altLang="en-US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			      </a:t>
            </a:r>
            <a:r>
              <a:rPr lang="en-GB" altLang="en-US" dirty="0" smtClean="0">
                <a:solidFill>
                  <a:schemeClr val="accent2"/>
                </a:solidFill>
              </a:rPr>
              <a:t>Group</a:t>
            </a:r>
            <a:endParaRPr lang="en-GB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chemeClr val="accent2"/>
                </a:solidFill>
              </a:rPr>
              <a:t>Method</a:t>
            </a:r>
            <a:r>
              <a:rPr lang="en-GB" altLang="en-US" dirty="0" smtClean="0"/>
              <a:t>          Average   Below Average   Mean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Individual           1.7           4.5              </a:t>
            </a:r>
            <a:r>
              <a:rPr lang="en-GB" altLang="en-US" b="1" dirty="0" smtClean="0">
                <a:solidFill>
                  <a:schemeClr val="accent2"/>
                </a:solidFill>
              </a:rPr>
              <a:t>3.10</a:t>
            </a:r>
            <a:endParaRPr lang="en-GB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Group                5.5           5.6              </a:t>
            </a:r>
            <a:r>
              <a:rPr lang="en-GB" altLang="en-US" b="1" dirty="0" smtClean="0">
                <a:solidFill>
                  <a:schemeClr val="accent2"/>
                </a:solidFill>
              </a:rPr>
              <a:t>5.55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Mean                </a:t>
            </a:r>
            <a:r>
              <a:rPr lang="en-GB" altLang="en-US" b="1" dirty="0" smtClean="0">
                <a:solidFill>
                  <a:schemeClr val="accent2"/>
                </a:solidFill>
              </a:rPr>
              <a:t>3.60         5.05</a:t>
            </a:r>
            <a:r>
              <a:rPr lang="en-GB" altLang="en-US" dirty="0" smtClean="0">
                <a:solidFill>
                  <a:schemeClr val="accent2"/>
                </a:solidFill>
              </a:rPr>
              <a:t>            </a:t>
            </a:r>
            <a:r>
              <a:rPr lang="en-GB" altLang="en-US" b="1" i="1" dirty="0" smtClean="0">
                <a:solidFill>
                  <a:schemeClr val="accent2"/>
                </a:solidFill>
              </a:rPr>
              <a:t>4.375</a:t>
            </a:r>
            <a:r>
              <a:rPr lang="en-GB" altLang="en-US" dirty="0" smtClean="0">
                <a:solidFill>
                  <a:schemeClr val="bg2"/>
                </a:solidFill>
              </a:rPr>
              <a:t>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chemeClr val="bg2"/>
                </a:solidFill>
              </a:rPr>
              <a:t>                 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Weighted means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SS(History) = 20 x (126.85 – 121.65)</a:t>
            </a:r>
            <a:r>
              <a:rPr lang="en-GB" altLang="en-US" baseline="30000" smtClean="0"/>
              <a:t>2</a:t>
            </a:r>
            <a:r>
              <a:rPr lang="en-GB" altLang="en-US" smtClean="0"/>
              <a:t> + 18 x (116.44-121.65)</a:t>
            </a:r>
            <a:r>
              <a:rPr lang="en-GB" altLang="en-US" baseline="30000" smtClean="0"/>
              <a:t>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aseline="30000" smtClean="0"/>
              <a:t>                                </a:t>
            </a:r>
            <a:r>
              <a:rPr lang="en-GB" altLang="en-US" smtClean="0"/>
              <a:t>= 1026.64 approx = 2 x 18.95 (126.85-121.65) </a:t>
            </a:r>
            <a:r>
              <a:rPr lang="en-GB" altLang="en-US" baseline="30000" smtClean="0"/>
              <a:t>2</a:t>
            </a:r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Family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 History          Smoker Status</a:t>
            </a:r>
            <a:r>
              <a:rPr lang="en-GB" altLang="en-US" smtClean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					MEANS	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    </a:t>
            </a:r>
            <a:r>
              <a:rPr lang="en-GB" altLang="en-US" i="1" smtClean="0"/>
              <a:t>Non                 Ex             Current        weighted=arith mean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 smtClean="0"/>
              <a:t>Yes</a:t>
            </a:r>
            <a:r>
              <a:rPr lang="en-GB" altLang="en-US" smtClean="0"/>
              <a:t> 126.57,n=7   121.67,n=6   131.57,n=7      126.85     (n=20)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                                                               </a:t>
            </a:r>
            <a:r>
              <a:rPr lang="en-GB" altLang="en-US" smtClean="0">
                <a:solidFill>
                  <a:schemeClr val="accent2"/>
                </a:solidFill>
              </a:rPr>
              <a:t>121.65    (mean)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i="1" smtClean="0"/>
              <a:t>No</a:t>
            </a:r>
            <a:r>
              <a:rPr lang="en-GB" altLang="en-US" smtClean="0"/>
              <a:t>  111.75,n=8   108.25,n=4   128.17,n=6      116.44    (n=18)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Can use weighted means to work out SS(History adjusted for Status)   (convoluted)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1800" smtClean="0"/>
              <a:t>How do we treat main effects in a model containing interactions involving these main effects?</a:t>
            </a:r>
            <a:br>
              <a:rPr lang="en-GB" altLang="en-US" sz="1800" smtClean="0"/>
            </a:br>
            <a:endParaRPr lang="en-GB" altLang="en-US" sz="180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Nelder (1994) , Langsrud (2003) and others suggest looking at main effect Sums of Squares (SS) after removing interaction terms involving that main effect </a:t>
            </a:r>
            <a:r>
              <a:rPr lang="en-GB" altLang="en-US" sz="1600" smtClean="0">
                <a:solidFill>
                  <a:schemeClr val="accent2"/>
                </a:solidFill>
              </a:rPr>
              <a:t>provided  those interactions are not significant</a:t>
            </a:r>
            <a:r>
              <a:rPr lang="en-GB" altLang="en-US" sz="1600" smtClean="0"/>
              <a:t> e.g. omitting the AxB interaction if it is not significant to look at A or B so using SS(A given B in model) and SS(B given A model).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Weighted combinations of means can work out SS(A) and SS(A given B)  (and SS(B), SS(B given A)); </a:t>
            </a:r>
            <a:r>
              <a:rPr lang="en-GB" altLang="en-US" sz="1600" smtClean="0">
                <a:solidFill>
                  <a:schemeClr val="accent2"/>
                </a:solidFill>
              </a:rPr>
              <a:t>Only unweighted (equal n) combinations of means work out SS(A | B, AxB) and SS(B | A, AxB)</a:t>
            </a:r>
          </a:p>
          <a:p>
            <a:pPr eaLnBrk="1" hangingPunct="1"/>
            <a:endParaRPr lang="en-GB" altLang="en-US" sz="160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z="1600" smtClean="0"/>
              <a:t>SS are usually evaluated using changes in model fit for addition or deletion of factors of interest by comparing different regressions.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SS using weighted combinations of means also called Type II SS; SS using unweighted (equally weighted by sample size) combinations of means are called Type III SS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Balanced/Unbalanced summary</a:t>
            </a:r>
            <a:endParaRPr lang="en-GB" altLang="en-US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Balanced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Planned </a:t>
            </a:r>
          </a:p>
          <a:p>
            <a:pPr eaLnBrk="1" hangingPunct="1"/>
            <a:r>
              <a:rPr lang="en-GB" altLang="en-US" sz="1600" smtClean="0"/>
              <a:t>Equal combination sizes</a:t>
            </a:r>
          </a:p>
          <a:p>
            <a:pPr eaLnBrk="1" hangingPunct="1"/>
            <a:r>
              <a:rPr lang="en-GB" altLang="en-US" sz="1600" smtClean="0"/>
              <a:t>Don’t have to adjust at analysis stage to examine an effect</a:t>
            </a:r>
          </a:p>
          <a:p>
            <a:pPr eaLnBrk="1" hangingPunct="1"/>
            <a:r>
              <a:rPr lang="en-GB" altLang="en-US" sz="1600" smtClean="0"/>
              <a:t>No synergy</a:t>
            </a:r>
            <a:endParaRPr lang="en-GB" alt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GB" altLang="en-US" sz="1600" smtClean="0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b="1" smtClean="0">
                <a:solidFill>
                  <a:schemeClr val="accent2"/>
                </a:solidFill>
              </a:rPr>
              <a:t>UN</a:t>
            </a:r>
            <a:r>
              <a:rPr lang="en-GB" altLang="en-US" sz="1600" smtClean="0"/>
              <a:t>Balanced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b="1" smtClean="0">
                <a:solidFill>
                  <a:schemeClr val="accent2"/>
                </a:solidFill>
              </a:rPr>
              <a:t>Un</a:t>
            </a:r>
            <a:r>
              <a:rPr lang="en-GB" altLang="en-US" sz="1600" smtClean="0"/>
              <a:t>planned</a:t>
            </a:r>
          </a:p>
          <a:p>
            <a:pPr eaLnBrk="1" hangingPunct="1"/>
            <a:r>
              <a:rPr lang="en-GB" altLang="en-US" sz="1600" b="1" smtClean="0">
                <a:solidFill>
                  <a:schemeClr val="accent2"/>
                </a:solidFill>
              </a:rPr>
              <a:t>Un</a:t>
            </a:r>
            <a:r>
              <a:rPr lang="en-GB" altLang="en-US" sz="1600" smtClean="0"/>
              <a:t>equal combination sizes</a:t>
            </a:r>
          </a:p>
          <a:p>
            <a:pPr eaLnBrk="1" hangingPunct="1"/>
            <a:r>
              <a:rPr lang="en-GB" altLang="en-US" sz="1600" smtClean="0"/>
              <a:t>Average cell sizes using Harmonic mean (Type III SS in SPSS) although Nelder (1994) advocates a type II weighted SS</a:t>
            </a:r>
          </a:p>
          <a:p>
            <a:pPr eaLnBrk="1" hangingPunct="1"/>
            <a:r>
              <a:rPr lang="en-GB" altLang="en-US" sz="1600" smtClean="0"/>
              <a:t>Need to adjust at analysis stage to examine an effect</a:t>
            </a:r>
          </a:p>
          <a:p>
            <a:pPr eaLnBrk="1" hangingPunct="1"/>
            <a:r>
              <a:rPr lang="en-GB" altLang="en-US" sz="1600" smtClean="0"/>
              <a:t>Synergy present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(positive or negative)</a:t>
            </a:r>
            <a:endParaRPr lang="en-GB" altLang="en-US" sz="1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5181600" cy="1727200"/>
          </a:xfrm>
        </p:spPr>
        <p:txBody>
          <a:bodyPr/>
          <a:lstStyle/>
          <a:p>
            <a:pPr eaLnBrk="1" hangingPunct="1"/>
            <a:r>
              <a:rPr lang="en-GB" altLang="en-US" smtClean="0"/>
              <a:t>An apparent contradiction!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pic>
        <p:nvPicPr>
          <p:cNvPr id="532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49831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37063"/>
            <a:ext cx="53308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13"/>
          <p:cNvSpPr txBox="1">
            <a:spLocks noChangeArrowheads="1"/>
          </p:cNvSpPr>
          <p:nvPr/>
        </p:nvSpPr>
        <p:spPr bwMode="auto">
          <a:xfrm>
            <a:off x="5651500" y="1989138"/>
            <a:ext cx="289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/>
              <a:t>We have NO interaction</a:t>
            </a:r>
          </a:p>
        </p:txBody>
      </p:sp>
      <p:sp>
        <p:nvSpPr>
          <p:cNvPr id="53255" name="Oval 14"/>
          <p:cNvSpPr>
            <a:spLocks noChangeArrowheads="1"/>
          </p:cNvSpPr>
          <p:nvPr/>
        </p:nvSpPr>
        <p:spPr bwMode="auto">
          <a:xfrm>
            <a:off x="4859338" y="3357563"/>
            <a:ext cx="576262" cy="43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53256" name="Oval 15"/>
          <p:cNvSpPr>
            <a:spLocks noChangeArrowheads="1"/>
          </p:cNvSpPr>
          <p:nvPr/>
        </p:nvSpPr>
        <p:spPr bwMode="auto">
          <a:xfrm>
            <a:off x="4643438" y="3429000"/>
            <a:ext cx="1008062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53257" name="Line 16"/>
          <p:cNvSpPr>
            <a:spLocks noChangeShapeType="1"/>
          </p:cNvSpPr>
          <p:nvPr/>
        </p:nvSpPr>
        <p:spPr bwMode="auto">
          <a:xfrm flipH="1">
            <a:off x="5435600" y="2276475"/>
            <a:ext cx="1081088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8" name="Oval 17"/>
          <p:cNvSpPr>
            <a:spLocks noChangeArrowheads="1"/>
          </p:cNvSpPr>
          <p:nvPr/>
        </p:nvSpPr>
        <p:spPr bwMode="auto">
          <a:xfrm>
            <a:off x="6948488" y="4941888"/>
            <a:ext cx="1079500" cy="12239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53259" name="Line 18"/>
          <p:cNvSpPr>
            <a:spLocks noChangeShapeType="1"/>
          </p:cNvSpPr>
          <p:nvPr/>
        </p:nvSpPr>
        <p:spPr bwMode="auto">
          <a:xfrm>
            <a:off x="7164388" y="3716338"/>
            <a:ext cx="287337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60" name="Text Box 19"/>
          <p:cNvSpPr txBox="1">
            <a:spLocks noChangeArrowheads="1"/>
          </p:cNvSpPr>
          <p:nvPr/>
        </p:nvSpPr>
        <p:spPr bwMode="auto">
          <a:xfrm>
            <a:off x="6659563" y="2708275"/>
            <a:ext cx="2089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b="1"/>
              <a:t>But different results in the groups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Explanation is…</a:t>
            </a:r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There is no interaction because all of the differences between English and Japanese are not significantly different from zero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Even though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    The English syllable scores differ and the Japanese do not</a:t>
            </a:r>
          </a:p>
        </p:txBody>
      </p:sp>
      <p:graphicFrame>
        <p:nvGraphicFramePr>
          <p:cNvPr id="5427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986338" y="2781300"/>
          <a:ext cx="33623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Chart" r:id="rId3" imgW="3362409" imgH="2362259" progId="Excel.Chart.8">
                  <p:embed/>
                </p:oleObj>
              </mc:Choice>
              <mc:Fallback>
                <p:oleObj name="Chart" r:id="rId3" imgW="3362409" imgH="2362259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781300"/>
                        <a:ext cx="33623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Thanks to...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David Boniface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Ian Nimmo-Smith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References:</a:t>
            </a:r>
          </a:p>
          <a:p>
            <a:pPr eaLnBrk="1" hangingPunct="1"/>
            <a:r>
              <a:rPr lang="en-GB" altLang="en-US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Boniface DR (1995) Experiment Design and Statistical methods for behavioural and social research Chapman and Hall:London in CBSU library).</a:t>
            </a:r>
          </a:p>
          <a:p>
            <a:pPr eaLnBrk="1" hangingPunct="1"/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Howell DC (1992, 1997,2002) Statistical Methods for psychologists (Five editions) Wadsworth:London in CBSU library.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Next week…. </a:t>
            </a:r>
            <a:r>
              <a:rPr lang="en-GB" altLang="en-US" dirty="0" smtClean="0"/>
              <a:t>11am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Repeated Measures and Mixed Model ANOVA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Questions of interest </a:t>
            </a:r>
            <a:endParaRPr lang="en-GB" altLang="en-US" smtClean="0"/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Compare Teaching styles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Individual mean - Group mean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Compare Group performance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Average mean - Below Average mean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Does teaching style success depend on the ability of the child?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(Individual mean - Group mean) in average -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(Individual mean - Group mean) in below average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One tailed testing</a:t>
            </a:r>
            <a:endParaRPr lang="en-GB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Use t(18) for apriori directional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hypotheses called one-tailed tests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1600" smtClean="0"/>
              <a:t>e.g. Is individual teaching more beneficial than group learning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2 groups case only 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A t test is a directional test because it takes both positive and negative values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r>
              <a:rPr lang="en-GB" altLang="en-US" sz="1600" smtClean="0"/>
              <a:t>t</a:t>
            </a:r>
            <a:r>
              <a:rPr lang="en-GB" altLang="en-US" sz="1400" baseline="-25000" smtClean="0"/>
              <a:t>df</a:t>
            </a:r>
            <a:r>
              <a:rPr lang="en-GB" altLang="en-US" sz="1600" baseline="-25000" smtClean="0"/>
              <a:t> * </a:t>
            </a:r>
            <a:r>
              <a:rPr lang="en-GB" altLang="en-US" sz="1600" smtClean="0"/>
              <a:t>t</a:t>
            </a:r>
            <a:r>
              <a:rPr lang="en-GB" altLang="en-US" sz="1400" baseline="-25000" smtClean="0"/>
              <a:t>df</a:t>
            </a:r>
            <a:r>
              <a:rPr lang="en-GB" altLang="en-US" sz="1600" baseline="-25000" smtClean="0"/>
              <a:t> </a:t>
            </a:r>
            <a:r>
              <a:rPr lang="en-GB" altLang="en-US" sz="1600" smtClean="0"/>
              <a:t>=  F(1, df)</a:t>
            </a:r>
          </a:p>
          <a:p>
            <a:pPr eaLnBrk="1" hangingPunct="1"/>
            <a:endParaRPr lang="en-GB" altLang="en-US" sz="1600" smtClean="0"/>
          </a:p>
          <a:p>
            <a:pPr eaLnBrk="1" hangingPunct="1"/>
            <a:endParaRPr lang="en-GB" altLang="en-US" sz="1600" baseline="-25000" smtClean="0"/>
          </a:p>
          <a:p>
            <a:pPr eaLnBrk="1" hangingPunct="1"/>
            <a:endParaRPr lang="en-GB" altLang="en-US" sz="1600" smtClean="0"/>
          </a:p>
        </p:txBody>
      </p:sp>
      <p:graphicFrame>
        <p:nvGraphicFramePr>
          <p:cNvPr id="8197" name="Object 5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648200" y="1781175"/>
          <a:ext cx="4038600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Chart" r:id="rId3" imgW="3810238" imgH="4115038" progId="MSGraph.Chart.8">
                  <p:embed followColorScheme="full"/>
                </p:oleObj>
              </mc:Choice>
              <mc:Fallback>
                <p:oleObj name="Chart" r:id="rId3" imgW="3810238" imgH="4115038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81175"/>
                        <a:ext cx="4038600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629400" y="3200400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Times" panose="02020603050405020304" pitchFamily="18" charset="0"/>
              </a:rPr>
              <a:t>P(&gt;1.73)=0.05</a:t>
            </a:r>
            <a:endParaRPr lang="en-GB" altLang="en-US" sz="2400" b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486400" y="4191000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339966"/>
                </a:solidFill>
                <a:latin typeface="Times" panose="02020603050405020304" pitchFamily="18" charset="0"/>
              </a:rPr>
              <a:t>P(&lt;-1.73)=0.05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8229600" y="3657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248400" y="4572000"/>
            <a:ext cx="0" cy="12192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105400" y="60960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 -3     -2      -1      0      1       2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410200" y="64008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/>
              <a:t>Difference in method means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Study types</a:t>
            </a:r>
            <a:endParaRPr lang="en-GB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Between subjects (this talk) </a:t>
            </a:r>
          </a:p>
          <a:p>
            <a:pPr lvl="1" eaLnBrk="1" hangingPunct="1"/>
            <a:r>
              <a:rPr lang="en-GB" altLang="en-US" smtClean="0">
                <a:solidFill>
                  <a:schemeClr val="accent2"/>
                </a:solidFill>
              </a:rPr>
              <a:t>One source of variation</a:t>
            </a:r>
          </a:p>
          <a:p>
            <a:pPr eaLnBrk="1" hangingPunct="1"/>
            <a:endParaRPr lang="en-GB" altLang="en-US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GB" altLang="en-US" smtClean="0"/>
              <a:t>Each person has one outcome</a:t>
            </a:r>
          </a:p>
          <a:p>
            <a:pPr lvl="1" eaLnBrk="1" hangingPunct="1"/>
            <a:r>
              <a:rPr lang="en-GB" altLang="en-US" smtClean="0"/>
              <a:t>Random allocation of subjects</a:t>
            </a:r>
          </a:p>
          <a:p>
            <a:pPr lvl="1" eaLnBrk="1" hangingPunct="1"/>
            <a:r>
              <a:rPr lang="en-GB" altLang="en-US" smtClean="0"/>
              <a:t>Or study consists of a single person with multiple outcomes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>
                <a:solidFill>
                  <a:schemeClr val="accent2"/>
                </a:solidFill>
              </a:rPr>
              <a:t>Within subjects (Repeated measures)</a:t>
            </a:r>
          </a:p>
          <a:p>
            <a:pPr lvl="1" eaLnBrk="1" hangingPunct="1"/>
            <a:r>
              <a:rPr lang="en-GB" altLang="en-US" smtClean="0">
                <a:solidFill>
                  <a:schemeClr val="accent2"/>
                </a:solidFill>
              </a:rPr>
              <a:t>&gt; 1 source of variation</a:t>
            </a:r>
          </a:p>
          <a:p>
            <a:pPr eaLnBrk="1" hangingPunct="1"/>
            <a:endParaRPr lang="en-GB" altLang="en-US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GB" altLang="en-US" smtClean="0"/>
              <a:t>Each person has multiple outcomes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MRC CBSU Graduate Statistics Lectures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2"/>
                </a:solidFill>
              </a:rPr>
              <a:t>Comparing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rgbClr val="CC3399"/>
                </a:solidFill>
              </a:rPr>
              <a:t>Within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chemeClr val="bg2"/>
                </a:solidFill>
              </a:rPr>
              <a:t>&amp;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chemeClr val="accent2"/>
                </a:solidFill>
              </a:rPr>
              <a:t>between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chemeClr val="bg2"/>
                </a:solidFill>
              </a:rPr>
              <a:t>group </a:t>
            </a:r>
            <a:r>
              <a:rPr lang="en-GB" altLang="en-US" smtClean="0">
                <a:solidFill>
                  <a:srgbClr val="FA1C1C"/>
                </a:solidFill>
              </a:rPr>
              <a:t>VARIATION</a:t>
            </a:r>
            <a:endParaRPr lang="en-GB" altLang="en-US" smtClean="0"/>
          </a:p>
        </p:txBody>
      </p:sp>
      <p:pic>
        <p:nvPicPr>
          <p:cNvPr id="10244" name="Picture 4" descr="ssquares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00200"/>
            <a:ext cx="5905500" cy="4724400"/>
          </a:xfrm>
          <a:noFill/>
        </p:spPr>
      </p:pic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2667000" y="1752600"/>
            <a:ext cx="533400" cy="3429000"/>
          </a:xfrm>
          <a:prstGeom prst="ellips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6400800" y="1828800"/>
            <a:ext cx="381000" cy="4038600"/>
          </a:xfrm>
          <a:prstGeom prst="ellips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2971800" y="4114800"/>
            <a:ext cx="35814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505200" y="1676400"/>
            <a:ext cx="2743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>
                <a:solidFill>
                  <a:srgbClr val="100822"/>
                </a:solidFill>
              </a:rPr>
              <a:t>Is the variation between scores only attributable to random variation between the people those scores were measured on?</a:t>
            </a:r>
            <a:endParaRPr lang="en-GB" altLang="en-US">
              <a:solidFill>
                <a:srgbClr val="FA1C1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9A044B"/>
      </a:dk1>
      <a:lt1>
        <a:srgbClr val="FFFFFF"/>
      </a:lt1>
      <a:dk2>
        <a:srgbClr val="9A044B"/>
      </a:dk2>
      <a:lt2>
        <a:srgbClr val="BABABA"/>
      </a:lt2>
      <a:accent1>
        <a:srgbClr val="FF9900"/>
      </a:accent1>
      <a:accent2>
        <a:srgbClr val="3299CC"/>
      </a:accent2>
      <a:accent3>
        <a:srgbClr val="FFFFFF"/>
      </a:accent3>
      <a:accent4>
        <a:srgbClr val="83033F"/>
      </a:accent4>
      <a:accent5>
        <a:srgbClr val="FFCAAA"/>
      </a:accent5>
      <a:accent6>
        <a:srgbClr val="2C8AB9"/>
      </a:accent6>
      <a:hlink>
        <a:srgbClr val="FF00FF"/>
      </a:hlink>
      <a:folHlink>
        <a:srgbClr val="FFFF00"/>
      </a:folHlink>
    </a:clrScheme>
    <a:fontScheme name="Blank Presentation.po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.pot 1">
        <a:dk1>
          <a:srgbClr val="990033"/>
        </a:dk1>
        <a:lt1>
          <a:srgbClr val="FFFFCC"/>
        </a:lt1>
        <a:dk2>
          <a:srgbClr val="000000"/>
        </a:dk2>
        <a:lt2>
          <a:srgbClr val="FFFFFF"/>
        </a:lt2>
        <a:accent1>
          <a:srgbClr val="CC3300"/>
        </a:accent1>
        <a:accent2>
          <a:srgbClr val="FF9900"/>
        </a:accent2>
        <a:accent3>
          <a:srgbClr val="AAAAAA"/>
        </a:accent3>
        <a:accent4>
          <a:srgbClr val="DADAAE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7A5A00"/>
        </a:dk1>
        <a:lt1>
          <a:srgbClr val="FFFF99"/>
        </a:lt1>
        <a:dk2>
          <a:srgbClr val="000066"/>
        </a:dk2>
        <a:lt2>
          <a:srgbClr val="CCFF33"/>
        </a:lt2>
        <a:accent1>
          <a:srgbClr val="006600"/>
        </a:accent1>
        <a:accent2>
          <a:srgbClr val="4F0777"/>
        </a:accent2>
        <a:accent3>
          <a:srgbClr val="AAAAB8"/>
        </a:accent3>
        <a:accent4>
          <a:srgbClr val="DADA82"/>
        </a:accent4>
        <a:accent5>
          <a:srgbClr val="AAB8AA"/>
        </a:accent5>
        <a:accent6>
          <a:srgbClr val="47066B"/>
        </a:accent6>
        <a:hlink>
          <a:srgbClr val="CC99FF"/>
        </a:hlink>
        <a:folHlink>
          <a:srgbClr val="0058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CCCC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B9B900"/>
        </a:accent6>
        <a:hlink>
          <a:srgbClr val="0080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1611</TotalTime>
  <Words>2554</Words>
  <Application>Microsoft Office PowerPoint</Application>
  <PresentationFormat>On-screen Show (4:3)</PresentationFormat>
  <Paragraphs>512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Arial</vt:lpstr>
      <vt:lpstr>Calibri</vt:lpstr>
      <vt:lpstr>Calibri Light</vt:lpstr>
      <vt:lpstr>System</vt:lpstr>
      <vt:lpstr>Tahoma</vt:lpstr>
      <vt:lpstr>Times</vt:lpstr>
      <vt:lpstr>Times New Roman</vt:lpstr>
      <vt:lpstr>Verdana</vt:lpstr>
      <vt:lpstr>Wingdings</vt:lpstr>
      <vt:lpstr>Blank Presentation</vt:lpstr>
      <vt:lpstr>2_Custom Design</vt:lpstr>
      <vt:lpstr>1_Custom Design</vt:lpstr>
      <vt:lpstr>Custom Design</vt:lpstr>
      <vt:lpstr>Clip</vt:lpstr>
      <vt:lpstr>Chart</vt:lpstr>
      <vt:lpstr>Worksheet</vt:lpstr>
      <vt:lpstr>Document</vt:lpstr>
      <vt:lpstr>5. Analysis of Variance  (Balanced Multifactorial)</vt:lpstr>
      <vt:lpstr>Randomisation experiment</vt:lpstr>
      <vt:lpstr> Randomised block allocation (MAPLES of Kusec et al. 2020,2023)</vt:lpstr>
      <vt:lpstr>Minimpy Hitchcock et al. (2022)</vt:lpstr>
      <vt:lpstr>Results:</vt:lpstr>
      <vt:lpstr>Questions of interest </vt:lpstr>
      <vt:lpstr>One tailed testing</vt:lpstr>
      <vt:lpstr>Study types</vt:lpstr>
      <vt:lpstr>Comparing Within &amp; between group VARIATION</vt:lpstr>
      <vt:lpstr>Another example</vt:lpstr>
      <vt:lpstr>Task main effect</vt:lpstr>
      <vt:lpstr>Equality of task variance assumption: Levene’s test</vt:lpstr>
      <vt:lpstr>Group by Task interaction</vt:lpstr>
      <vt:lpstr>Interaction plots (means and error bars) in Excel</vt:lpstr>
      <vt:lpstr>Interaction plot in R</vt:lpstr>
      <vt:lpstr>Task-group scores follow a Normal distribution (randomness)</vt:lpstr>
      <vt:lpstr>ANOVA table</vt:lpstr>
      <vt:lpstr>Balance</vt:lpstr>
      <vt:lpstr>Profile plot</vt:lpstr>
      <vt:lpstr>Simple effects</vt:lpstr>
      <vt:lpstr> Alternatively : Simple effect of group on animals         Groups 1 &amp; 2 = Patients;        Group 3 = Controls</vt:lpstr>
      <vt:lpstr>Interactions</vt:lpstr>
      <vt:lpstr>Size of effect</vt:lpstr>
      <vt:lpstr>ANOVA summary</vt:lpstr>
      <vt:lpstr>Main, Simple, interaction means</vt:lpstr>
      <vt:lpstr>Effects in a 2 Factor design</vt:lpstr>
      <vt:lpstr>Task and Group are statistically independent </vt:lpstr>
      <vt:lpstr>Post-hoc tests (main effects)</vt:lpstr>
      <vt:lpstr>Simple effects</vt:lpstr>
      <vt:lpstr>Tukey HSD: use aov(); simple effect of e.g. task for each group</vt:lpstr>
      <vt:lpstr>Make your design fit your questions</vt:lpstr>
      <vt:lpstr>Latin Square example</vt:lpstr>
      <vt:lpstr>Output - main effects</vt:lpstr>
      <vt:lpstr>But…can’t fit interactions!</vt:lpstr>
      <vt:lpstr>Latin squares</vt:lpstr>
      <vt:lpstr>UNbalanced study example</vt:lpstr>
      <vt:lpstr>Balanced study</vt:lpstr>
      <vt:lpstr>History only (Balanced)</vt:lpstr>
      <vt:lpstr>Status ONLY (Balanced)</vt:lpstr>
      <vt:lpstr>Status and History are statistically independent</vt:lpstr>
      <vt:lpstr>R2 </vt:lpstr>
      <vt:lpstr>Unbalanced study (Boniface,1995)</vt:lpstr>
      <vt:lpstr>History ONLY (Unbalanced study)</vt:lpstr>
      <vt:lpstr>Status ONLY (Unbalanced design)</vt:lpstr>
      <vt:lpstr>Status and History are not statistically independent….</vt:lpstr>
      <vt:lpstr>Whole is more than the sum of the parts in Unbalanced designs!</vt:lpstr>
      <vt:lpstr>Model for unbalanced data</vt:lpstr>
      <vt:lpstr>Effect Sizes (as % of Total SS)</vt:lpstr>
      <vt:lpstr>Unweighted means (Type III SS in SPSS)</vt:lpstr>
      <vt:lpstr>Weighted means</vt:lpstr>
      <vt:lpstr>How do we treat main effects in a model containing interactions involving these main effects? </vt:lpstr>
      <vt:lpstr>Balanced/Unbalanced summary</vt:lpstr>
      <vt:lpstr>An apparent contradiction!  </vt:lpstr>
      <vt:lpstr>Explanation is…</vt:lpstr>
      <vt:lpstr>Thanks to...</vt:lpstr>
      <vt:lpstr>Next week…. 11am</vt:lpstr>
    </vt:vector>
  </TitlesOfParts>
  <Company>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</dc:creator>
  <cp:lastModifiedBy>Peter Watson</cp:lastModifiedBy>
  <cp:revision>407</cp:revision>
  <dcterms:created xsi:type="dcterms:W3CDTF">2004-07-14T13:13:22Z</dcterms:created>
  <dcterms:modified xsi:type="dcterms:W3CDTF">2024-04-29T11:12:02Z</dcterms:modified>
</cp:coreProperties>
</file>