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customXml/itemProps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Lst>
  <p:notesMasterIdLst>
    <p:notesMasterId r:id="rId53"/>
  </p:notesMasterIdLst>
  <p:handoutMasterIdLst>
    <p:handoutMasterId r:id="rId54"/>
  </p:handoutMasterIdLst>
  <p:sldIdLst>
    <p:sldId id="259" r:id="rId8"/>
    <p:sldId id="287" r:id="rId9"/>
    <p:sldId id="286" r:id="rId10"/>
    <p:sldId id="333" r:id="rId11"/>
    <p:sldId id="289" r:id="rId12"/>
    <p:sldId id="338" r:id="rId13"/>
    <p:sldId id="264" r:id="rId14"/>
    <p:sldId id="281" r:id="rId15"/>
    <p:sldId id="334" r:id="rId16"/>
    <p:sldId id="337" r:id="rId17"/>
    <p:sldId id="336" r:id="rId18"/>
    <p:sldId id="339" r:id="rId19"/>
    <p:sldId id="292" r:id="rId20"/>
    <p:sldId id="345" r:id="rId21"/>
    <p:sldId id="302" r:id="rId22"/>
    <p:sldId id="304" r:id="rId23"/>
    <p:sldId id="307" r:id="rId24"/>
    <p:sldId id="309" r:id="rId25"/>
    <p:sldId id="310" r:id="rId26"/>
    <p:sldId id="348" r:id="rId27"/>
    <p:sldId id="352" r:id="rId28"/>
    <p:sldId id="311" r:id="rId29"/>
    <p:sldId id="313" r:id="rId30"/>
    <p:sldId id="347" r:id="rId31"/>
    <p:sldId id="314" r:id="rId32"/>
    <p:sldId id="315" r:id="rId33"/>
    <p:sldId id="317" r:id="rId34"/>
    <p:sldId id="318" r:id="rId35"/>
    <p:sldId id="316" r:id="rId36"/>
    <p:sldId id="319" r:id="rId37"/>
    <p:sldId id="320" r:id="rId38"/>
    <p:sldId id="321" r:id="rId39"/>
    <p:sldId id="322" r:id="rId40"/>
    <p:sldId id="323" r:id="rId41"/>
    <p:sldId id="329" r:id="rId42"/>
    <p:sldId id="343" r:id="rId43"/>
    <p:sldId id="325" r:id="rId44"/>
    <p:sldId id="296" r:id="rId45"/>
    <p:sldId id="332" r:id="rId46"/>
    <p:sldId id="349" r:id="rId47"/>
    <p:sldId id="341" r:id="rId48"/>
    <p:sldId id="350" r:id="rId49"/>
    <p:sldId id="351" r:id="rId50"/>
    <p:sldId id="331" r:id="rId51"/>
    <p:sldId id="290"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2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5" autoAdjust="0"/>
    <p:restoredTop sz="56634" autoAdjust="0"/>
  </p:normalViewPr>
  <p:slideViewPr>
    <p:cSldViewPr>
      <p:cViewPr>
        <p:scale>
          <a:sx n="100" d="100"/>
          <a:sy n="100" d="100"/>
        </p:scale>
        <p:origin x="-426" y="-282"/>
      </p:cViewPr>
      <p:guideLst>
        <p:guide orient="horz" pos="2160"/>
        <p:guide pos="2880"/>
      </p:guideLst>
    </p:cSldViewPr>
  </p:slideViewPr>
  <p:outlineViewPr>
    <p:cViewPr>
      <p:scale>
        <a:sx n="33" d="100"/>
        <a:sy n="33" d="100"/>
      </p:scale>
      <p:origin x="48" y="2718"/>
    </p:cViewPr>
  </p:outlineViewPr>
  <p:notesTextViewPr>
    <p:cViewPr>
      <p:scale>
        <a:sx n="100" d="100"/>
        <a:sy n="100" d="100"/>
      </p:scale>
      <p:origin x="0" y="0"/>
    </p:cViewPr>
  </p:notesTextViewPr>
  <p:notesViewPr>
    <p:cSldViewPr>
      <p:cViewPr varScale="1">
        <p:scale>
          <a:sx n="76" d="100"/>
          <a:sy n="76" d="100"/>
        </p:scale>
        <p:origin x="-2166"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lower_higher.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current%20expenditure%20figure%20for%20presentation.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onalmccarthy.RSPB\Desktop\current%20expenditure%20figure%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autoTitleDeleted val="1"/>
    <c:plotArea>
      <c:layout/>
      <c:scatterChart>
        <c:scatterStyle val="lineMarker"/>
        <c:ser>
          <c:idx val="0"/>
          <c:order val="0"/>
          <c:tx>
            <c:strRef>
              <c:f>Sheet1!$G$1</c:f>
              <c:strCache>
                <c:ptCount val="1"/>
                <c:pt idx="0">
                  <c:v>ln (popdensity)</c:v>
                </c:pt>
              </c:strCache>
            </c:strRef>
          </c:tx>
          <c:spPr>
            <a:ln w="47625">
              <a:noFill/>
            </a:ln>
          </c:spPr>
          <c:marker>
            <c:symbol val="diamond"/>
            <c:size val="8"/>
          </c:marker>
          <c:xVal>
            <c:numRef>
              <c:f>Sheet1!$E$2:$E$397</c:f>
              <c:numCache>
                <c:formatCode>General</c:formatCode>
                <c:ptCount val="396"/>
                <c:pt idx="0">
                  <c:v>2.1345483739592721</c:v>
                </c:pt>
                <c:pt idx="1">
                  <c:v>4.5432098685822764</c:v>
                </c:pt>
                <c:pt idx="2">
                  <c:v>6.8769600160654685</c:v>
                </c:pt>
                <c:pt idx="3">
                  <c:v>7.6394026459327824</c:v>
                </c:pt>
                <c:pt idx="4">
                  <c:v>3.9574217964346552</c:v>
                </c:pt>
                <c:pt idx="5">
                  <c:v>7.4537685493802384</c:v>
                </c:pt>
                <c:pt idx="6">
                  <c:v>6.48921317153457</c:v>
                </c:pt>
                <c:pt idx="7">
                  <c:v>0.30037024939853024</c:v>
                </c:pt>
                <c:pt idx="8">
                  <c:v>2.7615811670610548</c:v>
                </c:pt>
                <c:pt idx="9">
                  <c:v>0.42023796494492888</c:v>
                </c:pt>
                <c:pt idx="10">
                  <c:v>2.0083714565532791</c:v>
                </c:pt>
                <c:pt idx="11">
                  <c:v>0.41235712398655838</c:v>
                </c:pt>
                <c:pt idx="12">
                  <c:v>0.2051253278221869</c:v>
                </c:pt>
                <c:pt idx="13">
                  <c:v>1.2628114310093919</c:v>
                </c:pt>
                <c:pt idx="14">
                  <c:v>0.10232568155083872</c:v>
                </c:pt>
                <c:pt idx="15">
                  <c:v>0.63734674522549362</c:v>
                </c:pt>
                <c:pt idx="16">
                  <c:v>0.72338019721543678</c:v>
                </c:pt>
                <c:pt idx="17">
                  <c:v>0.8159129785642163</c:v>
                </c:pt>
                <c:pt idx="18">
                  <c:v>0.23180778817619649</c:v>
                </c:pt>
                <c:pt idx="19">
                  <c:v>1.2914987801600002</c:v>
                </c:pt>
                <c:pt idx="20">
                  <c:v>1.0116903352894857</c:v>
                </c:pt>
                <c:pt idx="21">
                  <c:v>0.3275266040735485</c:v>
                </c:pt>
                <c:pt idx="22">
                  <c:v>0.38960732955419836</c:v>
                </c:pt>
                <c:pt idx="23">
                  <c:v>0.3868177091989824</c:v>
                </c:pt>
                <c:pt idx="24">
                  <c:v>2.5884687868319491</c:v>
                </c:pt>
                <c:pt idx="25">
                  <c:v>3.4661768589368402</c:v>
                </c:pt>
                <c:pt idx="26">
                  <c:v>5.4653373352713084</c:v>
                </c:pt>
                <c:pt idx="27">
                  <c:v>2.2054760972890759</c:v>
                </c:pt>
                <c:pt idx="28">
                  <c:v>2.554737106518</c:v>
                </c:pt>
                <c:pt idx="29">
                  <c:v>3.0329501684404185</c:v>
                </c:pt>
                <c:pt idx="30">
                  <c:v>1.9093427094799966</c:v>
                </c:pt>
                <c:pt idx="31">
                  <c:v>1.2226153943297509</c:v>
                </c:pt>
                <c:pt idx="32">
                  <c:v>1.1178466933535858</c:v>
                </c:pt>
                <c:pt idx="33">
                  <c:v>0.30567820111829996</c:v>
                </c:pt>
                <c:pt idx="34">
                  <c:v>2.9513046634056037</c:v>
                </c:pt>
                <c:pt idx="35">
                  <c:v>2.4351919821576242</c:v>
                </c:pt>
                <c:pt idx="36">
                  <c:v>0.63788297407812711</c:v>
                </c:pt>
                <c:pt idx="37">
                  <c:v>0.15016164020076486</c:v>
                </c:pt>
                <c:pt idx="38">
                  <c:v>0.84531428765822192</c:v>
                </c:pt>
                <c:pt idx="39">
                  <c:v>6.7335777449879133E-2</c:v>
                </c:pt>
                <c:pt idx="40">
                  <c:v>7.0363037460486291E-2</c:v>
                </c:pt>
                <c:pt idx="41">
                  <c:v>0.10218435148577742</c:v>
                </c:pt>
                <c:pt idx="42">
                  <c:v>0.11899106471742756</c:v>
                </c:pt>
                <c:pt idx="43">
                  <c:v>1.9491461285519081</c:v>
                </c:pt>
                <c:pt idx="44">
                  <c:v>1.8207952164726458</c:v>
                </c:pt>
                <c:pt idx="45">
                  <c:v>3.3567064374567934</c:v>
                </c:pt>
                <c:pt idx="46">
                  <c:v>5.4679543304907714</c:v>
                </c:pt>
                <c:pt idx="47">
                  <c:v>6.2770378848639519</c:v>
                </c:pt>
                <c:pt idx="48">
                  <c:v>5.2980427536968584</c:v>
                </c:pt>
                <c:pt idx="49">
                  <c:v>6.6347092283908555</c:v>
                </c:pt>
                <c:pt idx="50">
                  <c:v>1.7820883510430154</c:v>
                </c:pt>
                <c:pt idx="51">
                  <c:v>2.5461735387771682</c:v>
                </c:pt>
                <c:pt idx="52">
                  <c:v>2.5523332796353602</c:v>
                </c:pt>
                <c:pt idx="53">
                  <c:v>1.3893968170432978</c:v>
                </c:pt>
                <c:pt idx="54">
                  <c:v>2.8293500176431574</c:v>
                </c:pt>
                <c:pt idx="55">
                  <c:v>1.6958556348381595</c:v>
                </c:pt>
                <c:pt idx="56">
                  <c:v>2.1139851813459249</c:v>
                </c:pt>
                <c:pt idx="57">
                  <c:v>0.7761958926288548</c:v>
                </c:pt>
                <c:pt idx="58">
                  <c:v>1.4585890129877179</c:v>
                </c:pt>
                <c:pt idx="59">
                  <c:v>5.5105453287251756</c:v>
                </c:pt>
                <c:pt idx="60">
                  <c:v>2.378957847180625</c:v>
                </c:pt>
                <c:pt idx="61">
                  <c:v>0.52160171565191782</c:v>
                </c:pt>
                <c:pt idx="62">
                  <c:v>0.81227255908568652</c:v>
                </c:pt>
                <c:pt idx="63">
                  <c:v>1.4235771634571259</c:v>
                </c:pt>
                <c:pt idx="64">
                  <c:v>1.7180004959961841</c:v>
                </c:pt>
                <c:pt idx="65">
                  <c:v>3.9425862629674886</c:v>
                </c:pt>
                <c:pt idx="66">
                  <c:v>3.9343436363612367</c:v>
                </c:pt>
                <c:pt idx="67">
                  <c:v>6.0482409741113594</c:v>
                </c:pt>
                <c:pt idx="68">
                  <c:v>3.7404859581962091</c:v>
                </c:pt>
                <c:pt idx="69">
                  <c:v>4.265184557294277</c:v>
                </c:pt>
                <c:pt idx="70">
                  <c:v>3.3287529183055469</c:v>
                </c:pt>
                <c:pt idx="71">
                  <c:v>1.093972384955022</c:v>
                </c:pt>
                <c:pt idx="72">
                  <c:v>1.9301498750986519</c:v>
                </c:pt>
                <c:pt idx="73">
                  <c:v>7.9693145034475359</c:v>
                </c:pt>
                <c:pt idx="74">
                  <c:v>1.3463198965963061</c:v>
                </c:pt>
                <c:pt idx="75">
                  <c:v>4.4266595299075284</c:v>
                </c:pt>
                <c:pt idx="76">
                  <c:v>3.3151721371280107</c:v>
                </c:pt>
                <c:pt idx="77">
                  <c:v>0.50130276022443998</c:v>
                </c:pt>
                <c:pt idx="78">
                  <c:v>2.3441266695073533</c:v>
                </c:pt>
                <c:pt idx="79">
                  <c:v>2.7295136792157551</c:v>
                </c:pt>
                <c:pt idx="80">
                  <c:v>2.5841637440723915</c:v>
                </c:pt>
                <c:pt idx="81">
                  <c:v>1.2965571946170587</c:v>
                </c:pt>
                <c:pt idx="82">
                  <c:v>1.5330279029232321</c:v>
                </c:pt>
                <c:pt idx="83">
                  <c:v>4.253903869441821</c:v>
                </c:pt>
                <c:pt idx="84">
                  <c:v>2.1821536640575654</c:v>
                </c:pt>
                <c:pt idx="85">
                  <c:v>1.1423183089991567</c:v>
                </c:pt>
                <c:pt idx="86">
                  <c:v>2.8034334784679578</c:v>
                </c:pt>
                <c:pt idx="87">
                  <c:v>2.4964593421860721</c:v>
                </c:pt>
                <c:pt idx="88">
                  <c:v>1.9855377258963403</c:v>
                </c:pt>
                <c:pt idx="89">
                  <c:v>2.594479594502586</c:v>
                </c:pt>
                <c:pt idx="90">
                  <c:v>0.24096415105474644</c:v>
                </c:pt>
                <c:pt idx="91">
                  <c:v>1.9289475842907684</c:v>
                </c:pt>
                <c:pt idx="92">
                  <c:v>1.5409968289143656</c:v>
                </c:pt>
                <c:pt idx="93">
                  <c:v>1.3235702216282281</c:v>
                </c:pt>
                <c:pt idx="94">
                  <c:v>2.6930621032165667</c:v>
                </c:pt>
                <c:pt idx="95">
                  <c:v>2.5751460874785503</c:v>
                </c:pt>
                <c:pt idx="96">
                  <c:v>5.0700475973727404</c:v>
                </c:pt>
                <c:pt idx="97">
                  <c:v>2.3049567495836398</c:v>
                </c:pt>
                <c:pt idx="98">
                  <c:v>3.0498835787016012</c:v>
                </c:pt>
                <c:pt idx="99">
                  <c:v>3.1859943268270134</c:v>
                </c:pt>
                <c:pt idx="100">
                  <c:v>2.7978141881860412</c:v>
                </c:pt>
                <c:pt idx="101">
                  <c:v>4.0316099791450899</c:v>
                </c:pt>
                <c:pt idx="102">
                  <c:v>3.9600974838383332</c:v>
                </c:pt>
                <c:pt idx="103">
                  <c:v>4.0831267083059375</c:v>
                </c:pt>
                <c:pt idx="104">
                  <c:v>1.5129270120532559</c:v>
                </c:pt>
                <c:pt idx="105">
                  <c:v>1.2666095181739108</c:v>
                </c:pt>
                <c:pt idx="106">
                  <c:v>1.78042885288567</c:v>
                </c:pt>
                <c:pt idx="107">
                  <c:v>3.8553298950824404</c:v>
                </c:pt>
                <c:pt idx="108">
                  <c:v>1.2293481106571638</c:v>
                </c:pt>
                <c:pt idx="109">
                  <c:v>0.65253349767464863</c:v>
                </c:pt>
                <c:pt idx="110">
                  <c:v>1.2430588930331379</c:v>
                </c:pt>
                <c:pt idx="111">
                  <c:v>0.88211328007256651</c:v>
                </c:pt>
                <c:pt idx="112">
                  <c:v>0.81128570857698679</c:v>
                </c:pt>
                <c:pt idx="113">
                  <c:v>0.88211328007256651</c:v>
                </c:pt>
                <c:pt idx="114">
                  <c:v>1.3647131530862919</c:v>
                </c:pt>
                <c:pt idx="115">
                  <c:v>0.97975367478479503</c:v>
                </c:pt>
                <c:pt idx="116">
                  <c:v>1.58559593794853</c:v>
                </c:pt>
                <c:pt idx="117">
                  <c:v>1.0727473224730601</c:v>
                </c:pt>
                <c:pt idx="118">
                  <c:v>0.64636998900101628</c:v>
                </c:pt>
                <c:pt idx="119">
                  <c:v>1.5486682801041407</c:v>
                </c:pt>
                <c:pt idx="120">
                  <c:v>1.0564699784701419</c:v>
                </c:pt>
                <c:pt idx="121">
                  <c:v>2.8626693426127288</c:v>
                </c:pt>
                <c:pt idx="122">
                  <c:v>1.58559593794853</c:v>
                </c:pt>
                <c:pt idx="123">
                  <c:v>2.6401567250585596</c:v>
                </c:pt>
                <c:pt idx="124">
                  <c:v>1.9177458026795358</c:v>
                </c:pt>
                <c:pt idx="125">
                  <c:v>2.0040712346550595</c:v>
                </c:pt>
                <c:pt idx="126">
                  <c:v>1.6888404152202141</c:v>
                </c:pt>
                <c:pt idx="127">
                  <c:v>4.1247541351416945</c:v>
                </c:pt>
                <c:pt idx="128">
                  <c:v>1.1084305976054478</c:v>
                </c:pt>
                <c:pt idx="129">
                  <c:v>3.2546212755168242</c:v>
                </c:pt>
                <c:pt idx="130">
                  <c:v>1.3885418336603701</c:v>
                </c:pt>
                <c:pt idx="131">
                  <c:v>1.4457418197633098</c:v>
                </c:pt>
                <c:pt idx="132">
                  <c:v>0.99731757051652847</c:v>
                </c:pt>
                <c:pt idx="133">
                  <c:v>0.90624039602065354</c:v>
                </c:pt>
                <c:pt idx="134">
                  <c:v>0.92513153653963764</c:v>
                </c:pt>
                <c:pt idx="135">
                  <c:v>1.2928624163273379</c:v>
                </c:pt>
                <c:pt idx="136">
                  <c:v>2.3412468320788329E-2</c:v>
                </c:pt>
                <c:pt idx="137">
                  <c:v>1.4664116003066425E-2</c:v>
                </c:pt>
                <c:pt idx="138">
                  <c:v>3.9660127492016903E-2</c:v>
                </c:pt>
                <c:pt idx="139">
                  <c:v>1.6532532339565273</c:v>
                </c:pt>
                <c:pt idx="140">
                  <c:v>2.4119680568522637</c:v>
                </c:pt>
                <c:pt idx="141">
                  <c:v>3.3173025415499602</c:v>
                </c:pt>
                <c:pt idx="142">
                  <c:v>1.1918874498658165</c:v>
                </c:pt>
                <c:pt idx="143">
                  <c:v>1.3258496663846797</c:v>
                </c:pt>
                <c:pt idx="144">
                  <c:v>2.5970205769573198</c:v>
                </c:pt>
                <c:pt idx="145">
                  <c:v>3.5054199419306142</c:v>
                </c:pt>
                <c:pt idx="146">
                  <c:v>1.2089642469532418</c:v>
                </c:pt>
                <c:pt idx="147">
                  <c:v>1.176462876933223</c:v>
                </c:pt>
                <c:pt idx="148">
                  <c:v>2.5849379286038801</c:v>
                </c:pt>
                <c:pt idx="149">
                  <c:v>3.6386355411207205</c:v>
                </c:pt>
                <c:pt idx="150">
                  <c:v>1.756423635073326</c:v>
                </c:pt>
                <c:pt idx="151">
                  <c:v>0.59310238490928158</c:v>
                </c:pt>
                <c:pt idx="152">
                  <c:v>3.8861329221976888</c:v>
                </c:pt>
                <c:pt idx="153">
                  <c:v>3.0468667797901388</c:v>
                </c:pt>
                <c:pt idx="154">
                  <c:v>1.1959947878354635</c:v>
                </c:pt>
                <c:pt idx="155">
                  <c:v>6.7255352719029178</c:v>
                </c:pt>
                <c:pt idx="156">
                  <c:v>4.5686945398951755</c:v>
                </c:pt>
                <c:pt idx="157">
                  <c:v>0.71964807046555956</c:v>
                </c:pt>
                <c:pt idx="158">
                  <c:v>1.5507280822569434</c:v>
                </c:pt>
                <c:pt idx="159">
                  <c:v>1.6184304554408413</c:v>
                </c:pt>
                <c:pt idx="160">
                  <c:v>2.7158164356792258</c:v>
                </c:pt>
                <c:pt idx="161">
                  <c:v>1.4450565251015237</c:v>
                </c:pt>
                <c:pt idx="162">
                  <c:v>0.72388043488416864</c:v>
                </c:pt>
                <c:pt idx="163">
                  <c:v>0.26981832922924986</c:v>
                </c:pt>
                <c:pt idx="164">
                  <c:v>1.5717079469009103</c:v>
                </c:pt>
                <c:pt idx="165">
                  <c:v>0.45949880805185706</c:v>
                </c:pt>
                <c:pt idx="166">
                  <c:v>1.0567125668993917</c:v>
                </c:pt>
                <c:pt idx="167">
                  <c:v>2.2968423216176777</c:v>
                </c:pt>
                <c:pt idx="168">
                  <c:v>2.4361308072626642</c:v>
                </c:pt>
                <c:pt idx="169">
                  <c:v>2.7225781007250993</c:v>
                </c:pt>
                <c:pt idx="170">
                  <c:v>6.7415652824952694</c:v>
                </c:pt>
                <c:pt idx="171">
                  <c:v>0.88316242198454897</c:v>
                </c:pt>
                <c:pt idx="172">
                  <c:v>1.7073292239826521</c:v>
                </c:pt>
                <c:pt idx="173">
                  <c:v>0.56264040507824864</c:v>
                </c:pt>
                <c:pt idx="174">
                  <c:v>1.3994788527361275</c:v>
                </c:pt>
                <c:pt idx="175">
                  <c:v>1.0538450343994386</c:v>
                </c:pt>
                <c:pt idx="176">
                  <c:v>6.0160862407334745</c:v>
                </c:pt>
                <c:pt idx="177">
                  <c:v>1.3096418332391058</c:v>
                </c:pt>
                <c:pt idx="178">
                  <c:v>3.4301649267940637</c:v>
                </c:pt>
                <c:pt idx="179">
                  <c:v>1.0722382633368341</c:v>
                </c:pt>
                <c:pt idx="180">
                  <c:v>1.3096414969589858</c:v>
                </c:pt>
                <c:pt idx="181">
                  <c:v>1.3096411115173758</c:v>
                </c:pt>
                <c:pt idx="182">
                  <c:v>1.3096421442990624</c:v>
                </c:pt>
                <c:pt idx="183">
                  <c:v>0.3919670748398878</c:v>
                </c:pt>
                <c:pt idx="184">
                  <c:v>2.4601601159627835</c:v>
                </c:pt>
                <c:pt idx="185">
                  <c:v>1.7247428772728166</c:v>
                </c:pt>
                <c:pt idx="186">
                  <c:v>0.44718639095320956</c:v>
                </c:pt>
                <c:pt idx="187">
                  <c:v>1.3096412362611736</c:v>
                </c:pt>
                <c:pt idx="188">
                  <c:v>2.0941940678178677</c:v>
                </c:pt>
                <c:pt idx="189">
                  <c:v>2.6790401681329152</c:v>
                </c:pt>
                <c:pt idx="190">
                  <c:v>4.5563532921354977</c:v>
                </c:pt>
                <c:pt idx="191">
                  <c:v>4.0160171525939425</c:v>
                </c:pt>
                <c:pt idx="192">
                  <c:v>4.7885400278195211</c:v>
                </c:pt>
                <c:pt idx="193">
                  <c:v>1.5974903823817639</c:v>
                </c:pt>
                <c:pt idx="194">
                  <c:v>2.1509754845933577</c:v>
                </c:pt>
                <c:pt idx="195">
                  <c:v>0.98951067324075159</c:v>
                </c:pt>
                <c:pt idx="196">
                  <c:v>5.371219691583093</c:v>
                </c:pt>
                <c:pt idx="197">
                  <c:v>2.8813578445331771</c:v>
                </c:pt>
                <c:pt idx="198">
                  <c:v>1.9616351412457866</c:v>
                </c:pt>
                <c:pt idx="199">
                  <c:v>3.5739218521818961</c:v>
                </c:pt>
                <c:pt idx="200">
                  <c:v>4.3684952322449755</c:v>
                </c:pt>
                <c:pt idx="201">
                  <c:v>1.3096415388481248</c:v>
                </c:pt>
                <c:pt idx="202">
                  <c:v>0.66993386282886946</c:v>
                </c:pt>
                <c:pt idx="203">
                  <c:v>2.4601603535734542</c:v>
                </c:pt>
                <c:pt idx="204">
                  <c:v>0.64049355802418928</c:v>
                </c:pt>
                <c:pt idx="205">
                  <c:v>2.0468317284085642</c:v>
                </c:pt>
                <c:pt idx="206">
                  <c:v>4.2677841470713931</c:v>
                </c:pt>
                <c:pt idx="207">
                  <c:v>1.6033411569391416</c:v>
                </c:pt>
                <c:pt idx="208">
                  <c:v>1.1619924352016104</c:v>
                </c:pt>
                <c:pt idx="209">
                  <c:v>2.4601598045295074</c:v>
                </c:pt>
                <c:pt idx="210">
                  <c:v>1.5995438252977081</c:v>
                </c:pt>
                <c:pt idx="211">
                  <c:v>1.4442886852491017</c:v>
                </c:pt>
                <c:pt idx="212">
                  <c:v>1.6087905650304699</c:v>
                </c:pt>
                <c:pt idx="213">
                  <c:v>1.1359204815492192</c:v>
                </c:pt>
                <c:pt idx="214">
                  <c:v>2.7783773263493492</c:v>
                </c:pt>
                <c:pt idx="215">
                  <c:v>1.9387938058087186</c:v>
                </c:pt>
                <c:pt idx="216">
                  <c:v>3.1122496721241801</c:v>
                </c:pt>
                <c:pt idx="217">
                  <c:v>2.1418275951972849</c:v>
                </c:pt>
                <c:pt idx="218">
                  <c:v>1.6784554217675149</c:v>
                </c:pt>
                <c:pt idx="219">
                  <c:v>2.0146460526798387</c:v>
                </c:pt>
                <c:pt idx="220">
                  <c:v>0.64067906949689102</c:v>
                </c:pt>
                <c:pt idx="221">
                  <c:v>1.1588841239585566</c:v>
                </c:pt>
                <c:pt idx="222">
                  <c:v>1.7742315337979664</c:v>
                </c:pt>
                <c:pt idx="223">
                  <c:v>0.94921558824645458</c:v>
                </c:pt>
                <c:pt idx="224">
                  <c:v>2.0446110895964051</c:v>
                </c:pt>
                <c:pt idx="225">
                  <c:v>3.081002981971483</c:v>
                </c:pt>
                <c:pt idx="226">
                  <c:v>3.1131477832336345</c:v>
                </c:pt>
                <c:pt idx="227">
                  <c:v>4.9893116405004836</c:v>
                </c:pt>
                <c:pt idx="228">
                  <c:v>2.024333253131489</c:v>
                </c:pt>
                <c:pt idx="229">
                  <c:v>8.6273133603570311E-4</c:v>
                </c:pt>
                <c:pt idx="230">
                  <c:v>3.1693396083582202</c:v>
                </c:pt>
                <c:pt idx="231">
                  <c:v>5.2348399649818322</c:v>
                </c:pt>
                <c:pt idx="232">
                  <c:v>3.6463689526423892</c:v>
                </c:pt>
                <c:pt idx="233">
                  <c:v>1.6759967334572898</c:v>
                </c:pt>
                <c:pt idx="234">
                  <c:v>4.0073128314152191</c:v>
                </c:pt>
                <c:pt idx="235">
                  <c:v>3.5468523320981555</c:v>
                </c:pt>
                <c:pt idx="236">
                  <c:v>4.9573575466371995</c:v>
                </c:pt>
                <c:pt idx="237">
                  <c:v>1.7951813574848672</c:v>
                </c:pt>
                <c:pt idx="238">
                  <c:v>5.5334091541982824</c:v>
                </c:pt>
                <c:pt idx="239">
                  <c:v>2.2619700479435529</c:v>
                </c:pt>
                <c:pt idx="240">
                  <c:v>2.0520790752772569</c:v>
                </c:pt>
                <c:pt idx="241">
                  <c:v>0.98551929700611207</c:v>
                </c:pt>
                <c:pt idx="242">
                  <c:v>1.6411279248846355</c:v>
                </c:pt>
                <c:pt idx="243">
                  <c:v>2.0336750273715278</c:v>
                </c:pt>
                <c:pt idx="244">
                  <c:v>2.5571780634344088</c:v>
                </c:pt>
                <c:pt idx="245">
                  <c:v>3.2233460383473509</c:v>
                </c:pt>
                <c:pt idx="246">
                  <c:v>6.1057867026289845</c:v>
                </c:pt>
                <c:pt idx="247">
                  <c:v>3.2495729165442517</c:v>
                </c:pt>
                <c:pt idx="248">
                  <c:v>3.8774521158309527</c:v>
                </c:pt>
                <c:pt idx="249">
                  <c:v>2.8061266764456883</c:v>
                </c:pt>
                <c:pt idx="250">
                  <c:v>2.4736297246263996</c:v>
                </c:pt>
                <c:pt idx="251">
                  <c:v>3.224519968185334</c:v>
                </c:pt>
                <c:pt idx="252">
                  <c:v>3.0119005448771392</c:v>
                </c:pt>
                <c:pt idx="253">
                  <c:v>3.0200697632038227</c:v>
                </c:pt>
                <c:pt idx="254">
                  <c:v>1.8848253956338166</c:v>
                </c:pt>
                <c:pt idx="255">
                  <c:v>5.1561983843305734</c:v>
                </c:pt>
                <c:pt idx="256">
                  <c:v>5.3892228290078137</c:v>
                </c:pt>
                <c:pt idx="257">
                  <c:v>3.3132105225235957</c:v>
                </c:pt>
                <c:pt idx="258">
                  <c:v>5.292542824920031</c:v>
                </c:pt>
                <c:pt idx="259">
                  <c:v>2.1357608606187837</c:v>
                </c:pt>
                <c:pt idx="260">
                  <c:v>2.8185932432457825</c:v>
                </c:pt>
                <c:pt idx="261">
                  <c:v>2.8199017211252584</c:v>
                </c:pt>
                <c:pt idx="262">
                  <c:v>2.818115142520369</c:v>
                </c:pt>
                <c:pt idx="263">
                  <c:v>2.8208967987353852</c:v>
                </c:pt>
                <c:pt idx="264">
                  <c:v>2.8247607649645912</c:v>
                </c:pt>
                <c:pt idx="265">
                  <c:v>2.8490150912997767</c:v>
                </c:pt>
                <c:pt idx="266">
                  <c:v>5.4321215300790877</c:v>
                </c:pt>
                <c:pt idx="267">
                  <c:v>5.2984608964866373</c:v>
                </c:pt>
                <c:pt idx="268">
                  <c:v>6.6882203910996534</c:v>
                </c:pt>
                <c:pt idx="269">
                  <c:v>5.5743144665861646</c:v>
                </c:pt>
                <c:pt idx="270">
                  <c:v>7.8851011029304887</c:v>
                </c:pt>
                <c:pt idx="271">
                  <c:v>3.0055827431137154</c:v>
                </c:pt>
                <c:pt idx="272">
                  <c:v>3.3244685767761064</c:v>
                </c:pt>
                <c:pt idx="273">
                  <c:v>3.3847168274930608</c:v>
                </c:pt>
                <c:pt idx="274">
                  <c:v>3.0905064316411397</c:v>
                </c:pt>
                <c:pt idx="275">
                  <c:v>4.2609257093930895</c:v>
                </c:pt>
                <c:pt idx="276">
                  <c:v>5.2023126121972805</c:v>
                </c:pt>
                <c:pt idx="277">
                  <c:v>4.0739735547772975</c:v>
                </c:pt>
                <c:pt idx="278">
                  <c:v>2.436154770850778</c:v>
                </c:pt>
                <c:pt idx="279">
                  <c:v>3.1772893944877798</c:v>
                </c:pt>
                <c:pt idx="280">
                  <c:v>2.5827972562055654</c:v>
                </c:pt>
                <c:pt idx="281">
                  <c:v>3.0814383303219142</c:v>
                </c:pt>
                <c:pt idx="282">
                  <c:v>1.8158947586135428</c:v>
                </c:pt>
                <c:pt idx="283">
                  <c:v>3.7165393521166452</c:v>
                </c:pt>
                <c:pt idx="284">
                  <c:v>2.1328201599992127</c:v>
                </c:pt>
                <c:pt idx="285">
                  <c:v>1.9989672962551808</c:v>
                </c:pt>
                <c:pt idx="286">
                  <c:v>2.8535679059280188</c:v>
                </c:pt>
                <c:pt idx="287">
                  <c:v>1.8851705410399806</c:v>
                </c:pt>
                <c:pt idx="288">
                  <c:v>5.9878047654186233</c:v>
                </c:pt>
                <c:pt idx="289">
                  <c:v>3.9713023492841377</c:v>
                </c:pt>
                <c:pt idx="290">
                  <c:v>6.6351282035696935</c:v>
                </c:pt>
                <c:pt idx="291">
                  <c:v>6.7118883006703838</c:v>
                </c:pt>
                <c:pt idx="292">
                  <c:v>4.1163193797056286</c:v>
                </c:pt>
                <c:pt idx="293">
                  <c:v>4.0279915801436283</c:v>
                </c:pt>
                <c:pt idx="294">
                  <c:v>7.4565863952451403</c:v>
                </c:pt>
                <c:pt idx="295">
                  <c:v>5.5557992168711596</c:v>
                </c:pt>
                <c:pt idx="296">
                  <c:v>2.8494073643332367</c:v>
                </c:pt>
                <c:pt idx="297">
                  <c:v>6.7410102023156053</c:v>
                </c:pt>
                <c:pt idx="298">
                  <c:v>6.9127050036323734</c:v>
                </c:pt>
                <c:pt idx="299">
                  <c:v>4.0750415808809084</c:v>
                </c:pt>
                <c:pt idx="300">
                  <c:v>7.4116449693143824</c:v>
                </c:pt>
                <c:pt idx="301">
                  <c:v>5.8228997413859345</c:v>
                </c:pt>
                <c:pt idx="302">
                  <c:v>4.8687353256071058</c:v>
                </c:pt>
                <c:pt idx="303">
                  <c:v>4.9399632808864506</c:v>
                </c:pt>
                <c:pt idx="304">
                  <c:v>7.1470507307127376</c:v>
                </c:pt>
                <c:pt idx="305">
                  <c:v>5.9868396648098834</c:v>
                </c:pt>
                <c:pt idx="306">
                  <c:v>5.4344546529256075</c:v>
                </c:pt>
                <c:pt idx="307">
                  <c:v>3.8648477344521073</c:v>
                </c:pt>
                <c:pt idx="308">
                  <c:v>6.3918486788645117</c:v>
                </c:pt>
                <c:pt idx="309">
                  <c:v>5.4959530231253844</c:v>
                </c:pt>
                <c:pt idx="310">
                  <c:v>6.1280351538942375</c:v>
                </c:pt>
                <c:pt idx="311">
                  <c:v>6.0530957005183064</c:v>
                </c:pt>
                <c:pt idx="312">
                  <c:v>5.9089125054289262</c:v>
                </c:pt>
                <c:pt idx="313">
                  <c:v>3.3536819046300765</c:v>
                </c:pt>
                <c:pt idx="314">
                  <c:v>6.3566426953204092</c:v>
                </c:pt>
                <c:pt idx="315">
                  <c:v>6.7924433301577869</c:v>
                </c:pt>
                <c:pt idx="316">
                  <c:v>5.1744045418099383</c:v>
                </c:pt>
                <c:pt idx="317">
                  <c:v>6.7402742821246973</c:v>
                </c:pt>
                <c:pt idx="318">
                  <c:v>6.2996298111477413</c:v>
                </c:pt>
                <c:pt idx="319">
                  <c:v>5.8851152552680244</c:v>
                </c:pt>
                <c:pt idx="320">
                  <c:v>5.1751894636359355</c:v>
                </c:pt>
                <c:pt idx="321">
                  <c:v>6.3899560482928095</c:v>
                </c:pt>
                <c:pt idx="322">
                  <c:v>3.9491759474878552</c:v>
                </c:pt>
                <c:pt idx="323">
                  <c:v>4.1436823013363338</c:v>
                </c:pt>
                <c:pt idx="324">
                  <c:v>5.7797522290893184</c:v>
                </c:pt>
                <c:pt idx="325">
                  <c:v>5.636340698408091</c:v>
                </c:pt>
                <c:pt idx="326">
                  <c:v>4.8432458759623724</c:v>
                </c:pt>
                <c:pt idx="327">
                  <c:v>7.0613162808131422</c:v>
                </c:pt>
                <c:pt idx="328">
                  <c:v>5.8058431931175507</c:v>
                </c:pt>
                <c:pt idx="329">
                  <c:v>6.2215005108864645</c:v>
                </c:pt>
                <c:pt idx="330">
                  <c:v>4.6396729285479905</c:v>
                </c:pt>
                <c:pt idx="331">
                  <c:v>3.797959352156338</c:v>
                </c:pt>
                <c:pt idx="332">
                  <c:v>4.4656961215439024</c:v>
                </c:pt>
                <c:pt idx="333">
                  <c:v>5.5564796075170264</c:v>
                </c:pt>
                <c:pt idx="334">
                  <c:v>3.5988868439235238</c:v>
                </c:pt>
                <c:pt idx="335">
                  <c:v>5.7905687413993094</c:v>
                </c:pt>
                <c:pt idx="336">
                  <c:v>4.2598842941651025</c:v>
                </c:pt>
                <c:pt idx="337">
                  <c:v>5.5709840732258273</c:v>
                </c:pt>
                <c:pt idx="338">
                  <c:v>6.3204137431022405</c:v>
                </c:pt>
                <c:pt idx="339">
                  <c:v>4.2115558657957655</c:v>
                </c:pt>
                <c:pt idx="340">
                  <c:v>5.5243218752056045</c:v>
                </c:pt>
                <c:pt idx="341">
                  <c:v>4.3818438242765474</c:v>
                </c:pt>
                <c:pt idx="342">
                  <c:v>4.2548340475185666</c:v>
                </c:pt>
                <c:pt idx="343">
                  <c:v>5.4237086487159365</c:v>
                </c:pt>
                <c:pt idx="344">
                  <c:v>4.7034184066575566</c:v>
                </c:pt>
                <c:pt idx="345">
                  <c:v>4.9905710305055475</c:v>
                </c:pt>
                <c:pt idx="346">
                  <c:v>6.3684307864933016</c:v>
                </c:pt>
                <c:pt idx="347">
                  <c:v>5.0659658595559538</c:v>
                </c:pt>
                <c:pt idx="348">
                  <c:v>3.6971964243672382</c:v>
                </c:pt>
                <c:pt idx="349">
                  <c:v>5.7682345948020783</c:v>
                </c:pt>
                <c:pt idx="350">
                  <c:v>3.2977789107878954</c:v>
                </c:pt>
                <c:pt idx="351">
                  <c:v>4.2244649612621945</c:v>
                </c:pt>
                <c:pt idx="352">
                  <c:v>3.6636826108138467</c:v>
                </c:pt>
                <c:pt idx="353">
                  <c:v>2.1457008292304982</c:v>
                </c:pt>
                <c:pt idx="354">
                  <c:v>1.6746537115172777</c:v>
                </c:pt>
                <c:pt idx="355">
                  <c:v>1.0737880657175862</c:v>
                </c:pt>
                <c:pt idx="356">
                  <c:v>1.2526243670588597</c:v>
                </c:pt>
                <c:pt idx="357">
                  <c:v>1.795791101932946</c:v>
                </c:pt>
                <c:pt idx="358">
                  <c:v>1.8085086449621233</c:v>
                </c:pt>
                <c:pt idx="359">
                  <c:v>0.94428576399424757</c:v>
                </c:pt>
                <c:pt idx="360">
                  <c:v>1.6292340416876159</c:v>
                </c:pt>
                <c:pt idx="361">
                  <c:v>0.39017755457882231</c:v>
                </c:pt>
                <c:pt idx="362">
                  <c:v>1.8126784124884259</c:v>
                </c:pt>
                <c:pt idx="363">
                  <c:v>1.2664354947341558</c:v>
                </c:pt>
                <c:pt idx="364">
                  <c:v>2.0897933102012698</c:v>
                </c:pt>
                <c:pt idx="365">
                  <c:v>2.5967664045331653</c:v>
                </c:pt>
                <c:pt idx="366">
                  <c:v>4.0210495840375584</c:v>
                </c:pt>
                <c:pt idx="367">
                  <c:v>3.5415361427301763E-2</c:v>
                </c:pt>
                <c:pt idx="368">
                  <c:v>0.95494572559781365</c:v>
                </c:pt>
                <c:pt idx="369">
                  <c:v>0.40408102484222591</c:v>
                </c:pt>
                <c:pt idx="370">
                  <c:v>2.4604769065085237</c:v>
                </c:pt>
                <c:pt idx="371">
                  <c:v>2.9692997419320197</c:v>
                </c:pt>
                <c:pt idx="372">
                  <c:v>1.1197196868641313</c:v>
                </c:pt>
                <c:pt idx="373">
                  <c:v>0.34705097338314522</c:v>
                </c:pt>
                <c:pt idx="374">
                  <c:v>0.89882956920891821</c:v>
                </c:pt>
                <c:pt idx="375">
                  <c:v>1.2299738047306203E-2</c:v>
                </c:pt>
                <c:pt idx="376">
                  <c:v>5.5698453687198946</c:v>
                </c:pt>
                <c:pt idx="377">
                  <c:v>1.4480459780513901</c:v>
                </c:pt>
                <c:pt idx="378">
                  <c:v>0.70318681336193467</c:v>
                </c:pt>
                <c:pt idx="379">
                  <c:v>0.84016295329793556</c:v>
                </c:pt>
                <c:pt idx="380">
                  <c:v>0.95149701753271865</c:v>
                </c:pt>
                <c:pt idx="381">
                  <c:v>1.0179522816251318</c:v>
                </c:pt>
                <c:pt idx="382">
                  <c:v>1.0475153931352912</c:v>
                </c:pt>
                <c:pt idx="383">
                  <c:v>1.0882876456264161</c:v>
                </c:pt>
                <c:pt idx="384">
                  <c:v>1.092274910556392</c:v>
                </c:pt>
                <c:pt idx="385">
                  <c:v>1.1351165504093257</c:v>
                </c:pt>
                <c:pt idx="386">
                  <c:v>1.2330922966787639</c:v>
                </c:pt>
                <c:pt idx="387">
                  <c:v>1.2999400289523115</c:v>
                </c:pt>
                <c:pt idx="388">
                  <c:v>1.3442091997117294</c:v>
                </c:pt>
                <c:pt idx="389">
                  <c:v>1.5776314754965866</c:v>
                </c:pt>
                <c:pt idx="390">
                  <c:v>1.9047540591270884</c:v>
                </c:pt>
                <c:pt idx="391">
                  <c:v>3.1227388573955412</c:v>
                </c:pt>
                <c:pt idx="392">
                  <c:v>3.2768672374002037</c:v>
                </c:pt>
                <c:pt idx="393">
                  <c:v>1.0582222040836837</c:v>
                </c:pt>
                <c:pt idx="394">
                  <c:v>1.8697269333942339</c:v>
                </c:pt>
                <c:pt idx="395">
                  <c:v>4.1090789108601724</c:v>
                </c:pt>
              </c:numCache>
            </c:numRef>
          </c:xVal>
          <c:yVal>
            <c:numRef>
              <c:f>Sheet1!$G$2:$G$397</c:f>
              <c:numCache>
                <c:formatCode>General</c:formatCode>
                <c:ptCount val="396"/>
                <c:pt idx="0">
                  <c:v>4.2559613585462702E-2</c:v>
                </c:pt>
                <c:pt idx="1">
                  <c:v>1.1631508098056866</c:v>
                </c:pt>
                <c:pt idx="2">
                  <c:v>1.7227665977411006</c:v>
                </c:pt>
                <c:pt idx="3">
                  <c:v>4.1259816471883033</c:v>
                </c:pt>
                <c:pt idx="4">
                  <c:v>4.3944491546724391</c:v>
                </c:pt>
                <c:pt idx="5">
                  <c:v>4.8604581903706414</c:v>
                </c:pt>
                <c:pt idx="6">
                  <c:v>5.3853287436209998</c:v>
                </c:pt>
                <c:pt idx="7">
                  <c:v>0.31585294837681305</c:v>
                </c:pt>
                <c:pt idx="8">
                  <c:v>3.4835451230109067</c:v>
                </c:pt>
                <c:pt idx="9">
                  <c:v>0.65492596773974765</c:v>
                </c:pt>
                <c:pt idx="10">
                  <c:v>0.66139848224536812</c:v>
                </c:pt>
                <c:pt idx="11">
                  <c:v>0.67575543714632802</c:v>
                </c:pt>
                <c:pt idx="12">
                  <c:v>0.1636294256685944</c:v>
                </c:pt>
                <c:pt idx="13">
                  <c:v>2.8262688716337041</c:v>
                </c:pt>
                <c:pt idx="14">
                  <c:v>0.61090908060869242</c:v>
                </c:pt>
                <c:pt idx="15">
                  <c:v>2.655406467562734</c:v>
                </c:pt>
                <c:pt idx="16">
                  <c:v>1.4183826750398119</c:v>
                </c:pt>
                <c:pt idx="17">
                  <c:v>2.6567569067146577</c:v>
                </c:pt>
                <c:pt idx="18">
                  <c:v>1.7855674984832401</c:v>
                </c:pt>
                <c:pt idx="19">
                  <c:v>1.6685268295418203</c:v>
                </c:pt>
                <c:pt idx="20">
                  <c:v>0.25131443161424166</c:v>
                </c:pt>
                <c:pt idx="21">
                  <c:v>0.52252166364546104</c:v>
                </c:pt>
                <c:pt idx="22">
                  <c:v>3.5375050892344189</c:v>
                </c:pt>
                <c:pt idx="23">
                  <c:v>3.5044324874858597</c:v>
                </c:pt>
                <c:pt idx="24">
                  <c:v>4.9809871359725939</c:v>
                </c:pt>
                <c:pt idx="25">
                  <c:v>4.7397010789456973</c:v>
                </c:pt>
                <c:pt idx="26">
                  <c:v>3.4468078929142068</c:v>
                </c:pt>
                <c:pt idx="27">
                  <c:v>4.0331338311771985</c:v>
                </c:pt>
                <c:pt idx="28">
                  <c:v>4.7188708262183958</c:v>
                </c:pt>
                <c:pt idx="29">
                  <c:v>3.8094364166530377</c:v>
                </c:pt>
                <c:pt idx="30">
                  <c:v>3.2917131488617892</c:v>
                </c:pt>
                <c:pt idx="31">
                  <c:v>4.0054174757959755</c:v>
                </c:pt>
                <c:pt idx="32">
                  <c:v>2.0794415416798357</c:v>
                </c:pt>
                <c:pt idx="33">
                  <c:v>2.9528247725427152</c:v>
                </c:pt>
                <c:pt idx="34">
                  <c:v>4.8094706497725603</c:v>
                </c:pt>
                <c:pt idx="35">
                  <c:v>4.2515517904708924</c:v>
                </c:pt>
                <c:pt idx="36">
                  <c:v>3.6875627982028516</c:v>
                </c:pt>
                <c:pt idx="37">
                  <c:v>1.8696019566527819</c:v>
                </c:pt>
                <c:pt idx="38">
                  <c:v>2.6341190477766698</c:v>
                </c:pt>
                <c:pt idx="39">
                  <c:v>1.2070929316621797</c:v>
                </c:pt>
                <c:pt idx="40">
                  <c:v>1.4632554022560189</c:v>
                </c:pt>
                <c:pt idx="41">
                  <c:v>3.8950374591266397</c:v>
                </c:pt>
                <c:pt idx="42">
                  <c:v>2.8390784635085895</c:v>
                </c:pt>
                <c:pt idx="43">
                  <c:v>4.990432586778736</c:v>
                </c:pt>
                <c:pt idx="44">
                  <c:v>4.5766182841092133</c:v>
                </c:pt>
                <c:pt idx="45">
                  <c:v>4.5766182841092133</c:v>
                </c:pt>
                <c:pt idx="46">
                  <c:v>4.8756213218506534</c:v>
                </c:pt>
                <c:pt idx="47">
                  <c:v>3.6506582412937387</c:v>
                </c:pt>
                <c:pt idx="48">
                  <c:v>4.0806143693794645</c:v>
                </c:pt>
                <c:pt idx="49">
                  <c:v>2.1517622032594597</c:v>
                </c:pt>
                <c:pt idx="50">
                  <c:v>2.9789251554071008</c:v>
                </c:pt>
                <c:pt idx="51">
                  <c:v>3.9348376831191172</c:v>
                </c:pt>
                <c:pt idx="52">
                  <c:v>4.5071897776646495</c:v>
                </c:pt>
                <c:pt idx="53">
                  <c:v>3.6094152826393886</c:v>
                </c:pt>
                <c:pt idx="54">
                  <c:v>4.3212903995429794</c:v>
                </c:pt>
                <c:pt idx="55">
                  <c:v>5.5560003613350215</c:v>
                </c:pt>
                <c:pt idx="56">
                  <c:v>4.1463043011528118</c:v>
                </c:pt>
                <c:pt idx="57">
                  <c:v>4.1255201796905245</c:v>
                </c:pt>
                <c:pt idx="58">
                  <c:v>3.1670283605357952</c:v>
                </c:pt>
                <c:pt idx="59">
                  <c:v>4.6467918606789045</c:v>
                </c:pt>
                <c:pt idx="60">
                  <c:v>4.6467918606789045</c:v>
                </c:pt>
                <c:pt idx="61">
                  <c:v>1.9132393667657659</c:v>
                </c:pt>
                <c:pt idx="62">
                  <c:v>3.8868437880448568</c:v>
                </c:pt>
                <c:pt idx="63">
                  <c:v>4.802951335092934</c:v>
                </c:pt>
                <c:pt idx="64">
                  <c:v>4.4636066216663064</c:v>
                </c:pt>
                <c:pt idx="65">
                  <c:v>3.4130318394032737</c:v>
                </c:pt>
                <c:pt idx="66">
                  <c:v>1.9218125969884479</c:v>
                </c:pt>
                <c:pt idx="67">
                  <c:v>6.0096318509815978</c:v>
                </c:pt>
                <c:pt idx="68">
                  <c:v>2.3145136638593193</c:v>
                </c:pt>
                <c:pt idx="69">
                  <c:v>5.2954561341237394</c:v>
                </c:pt>
                <c:pt idx="70">
                  <c:v>5.2954561341237394</c:v>
                </c:pt>
                <c:pt idx="71">
                  <c:v>4.1820501426412067</c:v>
                </c:pt>
                <c:pt idx="72">
                  <c:v>3.1750732022695094</c:v>
                </c:pt>
                <c:pt idx="73">
                  <c:v>0</c:v>
                </c:pt>
                <c:pt idx="74">
                  <c:v>3.3361649113517737</c:v>
                </c:pt>
                <c:pt idx="75">
                  <c:v>4.4452622240049946</c:v>
                </c:pt>
                <c:pt idx="76">
                  <c:v>1.0296194171811517</c:v>
                </c:pt>
                <c:pt idx="77">
                  <c:v>1.0296194171811517</c:v>
                </c:pt>
                <c:pt idx="78">
                  <c:v>4.223177434065069</c:v>
                </c:pt>
                <c:pt idx="79">
                  <c:v>4.013375499628193</c:v>
                </c:pt>
                <c:pt idx="80">
                  <c:v>5.0829559556758745</c:v>
                </c:pt>
                <c:pt idx="81">
                  <c:v>3.2361176313539888</c:v>
                </c:pt>
                <c:pt idx="82">
                  <c:v>2.9870742109674198</c:v>
                </c:pt>
                <c:pt idx="83">
                  <c:v>6.1186477072762795</c:v>
                </c:pt>
                <c:pt idx="84">
                  <c:v>3.2669331197926552</c:v>
                </c:pt>
                <c:pt idx="85">
                  <c:v>3.6480574595936797</c:v>
                </c:pt>
                <c:pt idx="86">
                  <c:v>4.6602894855246655</c:v>
                </c:pt>
                <c:pt idx="87">
                  <c:v>5.4377448047220334</c:v>
                </c:pt>
                <c:pt idx="88">
                  <c:v>5.5373342670185037</c:v>
                </c:pt>
                <c:pt idx="89">
                  <c:v>5.6511725243839015</c:v>
                </c:pt>
                <c:pt idx="90">
                  <c:v>4.6251770404676709</c:v>
                </c:pt>
                <c:pt idx="91">
                  <c:v>5.9112482133414934</c:v>
                </c:pt>
                <c:pt idx="92">
                  <c:v>5.4186896396785373</c:v>
                </c:pt>
                <c:pt idx="93">
                  <c:v>6.6784450253336924</c:v>
                </c:pt>
                <c:pt idx="94">
                  <c:v>3.9855057821879649</c:v>
                </c:pt>
                <c:pt idx="95">
                  <c:v>3.1938021872770221</c:v>
                </c:pt>
                <c:pt idx="96">
                  <c:v>5.4722706736714803</c:v>
                </c:pt>
                <c:pt idx="97">
                  <c:v>5.0889671372291794</c:v>
                </c:pt>
                <c:pt idx="98">
                  <c:v>2.8716796250726762</c:v>
                </c:pt>
                <c:pt idx="99">
                  <c:v>2.9409240368829552</c:v>
                </c:pt>
                <c:pt idx="101">
                  <c:v>3.4059479843259663</c:v>
                </c:pt>
                <c:pt idx="102">
                  <c:v>3.9401938824226352</c:v>
                </c:pt>
                <c:pt idx="103">
                  <c:v>3.580990492128068</c:v>
                </c:pt>
                <c:pt idx="104">
                  <c:v>3.0325462466767075</c:v>
                </c:pt>
                <c:pt idx="105">
                  <c:v>3.0273693583587651</c:v>
                </c:pt>
                <c:pt idx="106">
                  <c:v>2.9560670170459526</c:v>
                </c:pt>
                <c:pt idx="107">
                  <c:v>3.4929361290630889</c:v>
                </c:pt>
                <c:pt idx="108">
                  <c:v>2.9356283493072937</c:v>
                </c:pt>
                <c:pt idx="109">
                  <c:v>2.7495992042476538</c:v>
                </c:pt>
                <c:pt idx="110">
                  <c:v>3.3183730311938588</c:v>
                </c:pt>
                <c:pt idx="111">
                  <c:v>3.7444493053700985</c:v>
                </c:pt>
                <c:pt idx="112">
                  <c:v>3.3127864242620673</c:v>
                </c:pt>
                <c:pt idx="113">
                  <c:v>1.7100814373627271</c:v>
                </c:pt>
                <c:pt idx="114">
                  <c:v>3.3410934575924602</c:v>
                </c:pt>
                <c:pt idx="115">
                  <c:v>2.6855773454774461</c:v>
                </c:pt>
                <c:pt idx="116">
                  <c:v>1.7540191416298285</c:v>
                </c:pt>
                <c:pt idx="117">
                  <c:v>1.5493339876564298</c:v>
                </c:pt>
                <c:pt idx="118">
                  <c:v>1.5493339876564298</c:v>
                </c:pt>
                <c:pt idx="119">
                  <c:v>3.1986731175506797</c:v>
                </c:pt>
                <c:pt idx="120">
                  <c:v>3.4389377095215456</c:v>
                </c:pt>
                <c:pt idx="121">
                  <c:v>4.4173334485060263</c:v>
                </c:pt>
                <c:pt idx="122">
                  <c:v>3.0757749813813802</c:v>
                </c:pt>
                <c:pt idx="123">
                  <c:v>3.2219480240278591</c:v>
                </c:pt>
                <c:pt idx="124">
                  <c:v>3.2219480240278591</c:v>
                </c:pt>
                <c:pt idx="125">
                  <c:v>2.7191000375085754</c:v>
                </c:pt>
                <c:pt idx="126">
                  <c:v>1.9203768467915334</c:v>
                </c:pt>
                <c:pt idx="127">
                  <c:v>3.0392173855469213</c:v>
                </c:pt>
                <c:pt idx="128">
                  <c:v>2.6661592590721952</c:v>
                </c:pt>
                <c:pt idx="129">
                  <c:v>2.2512917986065135</c:v>
                </c:pt>
                <c:pt idx="130">
                  <c:v>4.2867997846850736</c:v>
                </c:pt>
                <c:pt idx="131">
                  <c:v>3.4037582026261402</c:v>
                </c:pt>
                <c:pt idx="132">
                  <c:v>1.6204877494998124</c:v>
                </c:pt>
                <c:pt idx="133">
                  <c:v>2.3245639994954277</c:v>
                </c:pt>
                <c:pt idx="134">
                  <c:v>3.7200075554292802</c:v>
                </c:pt>
                <c:pt idx="135">
                  <c:v>3.5247252012918002</c:v>
                </c:pt>
                <c:pt idx="136">
                  <c:v>0.65058756788027949</c:v>
                </c:pt>
                <c:pt idx="137">
                  <c:v>0</c:v>
                </c:pt>
                <c:pt idx="138">
                  <c:v>1.382611116294</c:v>
                </c:pt>
                <c:pt idx="139">
                  <c:v>4.0895083251239734</c:v>
                </c:pt>
                <c:pt idx="140">
                  <c:v>5.2485708631569654</c:v>
                </c:pt>
                <c:pt idx="141">
                  <c:v>5.8011566387363445</c:v>
                </c:pt>
                <c:pt idx="142">
                  <c:v>3.9546316382871853</c:v>
                </c:pt>
                <c:pt idx="143">
                  <c:v>4.1163234688865282</c:v>
                </c:pt>
                <c:pt idx="144">
                  <c:v>4.4347772000198864</c:v>
                </c:pt>
                <c:pt idx="145">
                  <c:v>5.9846230153599427</c:v>
                </c:pt>
                <c:pt idx="146">
                  <c:v>4.4886363697321414</c:v>
                </c:pt>
                <c:pt idx="147">
                  <c:v>3.9210728408579802</c:v>
                </c:pt>
                <c:pt idx="148">
                  <c:v>5.6220717100210855</c:v>
                </c:pt>
                <c:pt idx="149">
                  <c:v>3.0392173855469213</c:v>
                </c:pt>
                <c:pt idx="150">
                  <c:v>3.5322256440685567</c:v>
                </c:pt>
                <c:pt idx="151">
                  <c:v>2.7636200524372221</c:v>
                </c:pt>
                <c:pt idx="152">
                  <c:v>5.9230667367513181</c:v>
                </c:pt>
                <c:pt idx="153">
                  <c:v>5.3808185880597765</c:v>
                </c:pt>
                <c:pt idx="154">
                  <c:v>4.6913478822291514</c:v>
                </c:pt>
                <c:pt idx="155">
                  <c:v>6.7276978238146432</c:v>
                </c:pt>
                <c:pt idx="156">
                  <c:v>4.6931810633108046</c:v>
                </c:pt>
                <c:pt idx="157">
                  <c:v>2.8433915487694681</c:v>
                </c:pt>
                <c:pt idx="158">
                  <c:v>3.2746806660863612</c:v>
                </c:pt>
                <c:pt idx="159">
                  <c:v>2.2608156800229642</c:v>
                </c:pt>
                <c:pt idx="160">
                  <c:v>4.6373733267468085</c:v>
                </c:pt>
                <c:pt idx="161">
                  <c:v>1.749199854809258</c:v>
                </c:pt>
                <c:pt idx="162">
                  <c:v>0.26570316873300565</c:v>
                </c:pt>
                <c:pt idx="163">
                  <c:v>0.14107859694411587</c:v>
                </c:pt>
                <c:pt idx="164">
                  <c:v>0</c:v>
                </c:pt>
                <c:pt idx="165">
                  <c:v>0.50209194195513052</c:v>
                </c:pt>
                <c:pt idx="166">
                  <c:v>1.5664205264712958</c:v>
                </c:pt>
                <c:pt idx="167">
                  <c:v>1.5664205264712958</c:v>
                </c:pt>
                <c:pt idx="168">
                  <c:v>1.5664205264712958</c:v>
                </c:pt>
                <c:pt idx="169">
                  <c:v>2.1465808450369614</c:v>
                </c:pt>
                <c:pt idx="170">
                  <c:v>5.9061400582494716</c:v>
                </c:pt>
                <c:pt idx="171">
                  <c:v>3.0319119303599198</c:v>
                </c:pt>
                <c:pt idx="172">
                  <c:v>2.4849066497880004</c:v>
                </c:pt>
                <c:pt idx="173">
                  <c:v>1.7338654908091444</c:v>
                </c:pt>
                <c:pt idx="174">
                  <c:v>0.75377180237638852</c:v>
                </c:pt>
                <c:pt idx="175">
                  <c:v>3.5763246627137795</c:v>
                </c:pt>
                <c:pt idx="176">
                  <c:v>2.4918270923567118</c:v>
                </c:pt>
                <c:pt idx="177">
                  <c:v>1.4718165352137902</c:v>
                </c:pt>
                <c:pt idx="178">
                  <c:v>3.9796816539019608</c:v>
                </c:pt>
                <c:pt idx="179">
                  <c:v>1.5357347161937078</c:v>
                </c:pt>
                <c:pt idx="180">
                  <c:v>1.5357347161937078</c:v>
                </c:pt>
                <c:pt idx="181">
                  <c:v>1.5357347161937078</c:v>
                </c:pt>
                <c:pt idx="182">
                  <c:v>1.5357347161937078</c:v>
                </c:pt>
                <c:pt idx="183">
                  <c:v>0.93430923916254771</c:v>
                </c:pt>
                <c:pt idx="184">
                  <c:v>3.1863526331626377</c:v>
                </c:pt>
                <c:pt idx="185">
                  <c:v>3.3807885098969281</c:v>
                </c:pt>
                <c:pt idx="186">
                  <c:v>0.27625337800746846</c:v>
                </c:pt>
                <c:pt idx="187">
                  <c:v>0.27625337800746846</c:v>
                </c:pt>
                <c:pt idx="188">
                  <c:v>3.1498829532383921</c:v>
                </c:pt>
                <c:pt idx="189">
                  <c:v>1.4916548757777168</c:v>
                </c:pt>
                <c:pt idx="190">
                  <c:v>3.1640675885140612</c:v>
                </c:pt>
                <c:pt idx="191">
                  <c:v>3.0812544471888743</c:v>
                </c:pt>
                <c:pt idx="192">
                  <c:v>4.4241810743746495</c:v>
                </c:pt>
                <c:pt idx="193">
                  <c:v>1.3152833250438021</c:v>
                </c:pt>
                <c:pt idx="194">
                  <c:v>1.3152833250438021</c:v>
                </c:pt>
                <c:pt idx="195">
                  <c:v>1.3538590865205828</c:v>
                </c:pt>
                <c:pt idx="196">
                  <c:v>7.9226839808741314</c:v>
                </c:pt>
                <c:pt idx="197">
                  <c:v>3.329223882156469</c:v>
                </c:pt>
                <c:pt idx="198">
                  <c:v>2.2137538792874412</c:v>
                </c:pt>
                <c:pt idx="199">
                  <c:v>3.4719664525503626</c:v>
                </c:pt>
                <c:pt idx="200">
                  <c:v>2.9560670170459526</c:v>
                </c:pt>
                <c:pt idx="201">
                  <c:v>3.0397491589707637</c:v>
                </c:pt>
                <c:pt idx="202">
                  <c:v>2.0518915904702637</c:v>
                </c:pt>
                <c:pt idx="203">
                  <c:v>2.7367996143881927</c:v>
                </c:pt>
                <c:pt idx="204">
                  <c:v>1.6310770875375815</c:v>
                </c:pt>
                <c:pt idx="205">
                  <c:v>3.6657888184979917</c:v>
                </c:pt>
                <c:pt idx="206">
                  <c:v>4.3389233942563834</c:v>
                </c:pt>
                <c:pt idx="207">
                  <c:v>2.5212742936017332</c:v>
                </c:pt>
                <c:pt idx="208">
                  <c:v>2.615746250393038</c:v>
                </c:pt>
                <c:pt idx="209">
                  <c:v>2.9211434165629182</c:v>
                </c:pt>
                <c:pt idx="210">
                  <c:v>5.0730883089515739</c:v>
                </c:pt>
                <c:pt idx="211">
                  <c:v>5.0730883089515739</c:v>
                </c:pt>
                <c:pt idx="212">
                  <c:v>5.8024204445532011</c:v>
                </c:pt>
                <c:pt idx="213">
                  <c:v>6.1694205280020356</c:v>
                </c:pt>
                <c:pt idx="214">
                  <c:v>6.5646611660923027</c:v>
                </c:pt>
                <c:pt idx="215">
                  <c:v>4.9558270576012609</c:v>
                </c:pt>
                <c:pt idx="216">
                  <c:v>5.7868973813667104</c:v>
                </c:pt>
                <c:pt idx="217">
                  <c:v>5.1901752079283003</c:v>
                </c:pt>
                <c:pt idx="218">
                  <c:v>5.0640005144952216</c:v>
                </c:pt>
                <c:pt idx="219">
                  <c:v>4.6854925751624945</c:v>
                </c:pt>
                <c:pt idx="220">
                  <c:v>5.6154304867218778</c:v>
                </c:pt>
                <c:pt idx="221">
                  <c:v>5.5373342670185037</c:v>
                </c:pt>
                <c:pt idx="222">
                  <c:v>5.2328895610476458</c:v>
                </c:pt>
                <c:pt idx="223">
                  <c:v>5.601657459856523</c:v>
                </c:pt>
                <c:pt idx="224">
                  <c:v>5.2589823612236541</c:v>
                </c:pt>
                <c:pt idx="225">
                  <c:v>5.7838251823297524</c:v>
                </c:pt>
                <c:pt idx="226">
                  <c:v>5.657544606007705</c:v>
                </c:pt>
                <c:pt idx="227">
                  <c:v>4.7555040670974007</c:v>
                </c:pt>
                <c:pt idx="228">
                  <c:v>4.6668027034717054</c:v>
                </c:pt>
                <c:pt idx="229">
                  <c:v>0</c:v>
                </c:pt>
                <c:pt idx="230">
                  <c:v>5.8014209443131524</c:v>
                </c:pt>
                <c:pt idx="231">
                  <c:v>3.1229940529762543</c:v>
                </c:pt>
                <c:pt idx="232">
                  <c:v>3.7874311277777255</c:v>
                </c:pt>
                <c:pt idx="233">
                  <c:v>3.5450090836942327</c:v>
                </c:pt>
                <c:pt idx="234">
                  <c:v>4.4455881161636324</c:v>
                </c:pt>
                <c:pt idx="235">
                  <c:v>4.2965292624549525</c:v>
                </c:pt>
                <c:pt idx="236">
                  <c:v>3.2037621870581532</c:v>
                </c:pt>
                <c:pt idx="237">
                  <c:v>2.1335087624237992</c:v>
                </c:pt>
                <c:pt idx="240">
                  <c:v>2.1349379472321943</c:v>
                </c:pt>
                <c:pt idx="241">
                  <c:v>2.1349379472321943</c:v>
                </c:pt>
                <c:pt idx="242">
                  <c:v>1.9502298101567259</c:v>
                </c:pt>
                <c:pt idx="243">
                  <c:v>1.9502298101567259</c:v>
                </c:pt>
                <c:pt idx="244">
                  <c:v>5.5440193667444264</c:v>
                </c:pt>
                <c:pt idx="245">
                  <c:v>5.5440193667444264</c:v>
                </c:pt>
                <c:pt idx="246">
                  <c:v>5.5440193667444264</c:v>
                </c:pt>
                <c:pt idx="247">
                  <c:v>5.5440193667444264</c:v>
                </c:pt>
                <c:pt idx="248">
                  <c:v>5.5440193667444264</c:v>
                </c:pt>
                <c:pt idx="249">
                  <c:v>5.5440193667444264</c:v>
                </c:pt>
                <c:pt idx="250">
                  <c:v>5.5440193667444264</c:v>
                </c:pt>
                <c:pt idx="251">
                  <c:v>3.7834056275746799</c:v>
                </c:pt>
                <c:pt idx="252">
                  <c:v>3.7834056275746799</c:v>
                </c:pt>
                <c:pt idx="253">
                  <c:v>3.7834056275746799</c:v>
                </c:pt>
                <c:pt idx="254">
                  <c:v>2.1637486477142982</c:v>
                </c:pt>
                <c:pt idx="255">
                  <c:v>4.1382387557425417</c:v>
                </c:pt>
                <c:pt idx="256">
                  <c:v>4.1382387557425417</c:v>
                </c:pt>
                <c:pt idx="257">
                  <c:v>1.9218125969884479</c:v>
                </c:pt>
                <c:pt idx="258">
                  <c:v>2.5301632417301052</c:v>
                </c:pt>
                <c:pt idx="259">
                  <c:v>4.8631307292546415</c:v>
                </c:pt>
                <c:pt idx="260">
                  <c:v>3.4468078929142068</c:v>
                </c:pt>
                <c:pt idx="261">
                  <c:v>3.0641694352628597</c:v>
                </c:pt>
                <c:pt idx="262">
                  <c:v>4.0312864261957895</c:v>
                </c:pt>
                <c:pt idx="263">
                  <c:v>3.7663547662308212</c:v>
                </c:pt>
                <c:pt idx="264">
                  <c:v>6.0978245631238668</c:v>
                </c:pt>
                <c:pt idx="265">
                  <c:v>3.8655029898503961</c:v>
                </c:pt>
                <c:pt idx="266">
                  <c:v>6.203402694522274</c:v>
                </c:pt>
                <c:pt idx="267">
                  <c:v>5.2857385843412006</c:v>
                </c:pt>
                <c:pt idx="268">
                  <c:v>4.6430163288908606</c:v>
                </c:pt>
                <c:pt idx="269">
                  <c:v>5.2167457126734034</c:v>
                </c:pt>
                <c:pt idx="270">
                  <c:v>6.5103728028708954</c:v>
                </c:pt>
                <c:pt idx="271">
                  <c:v>5.2393926881337594</c:v>
                </c:pt>
                <c:pt idx="273">
                  <c:v>3.9480334428868802</c:v>
                </c:pt>
                <c:pt idx="274">
                  <c:v>4.0294641022745834</c:v>
                </c:pt>
                <c:pt idx="275">
                  <c:v>4.7978545298175561</c:v>
                </c:pt>
                <c:pt idx="276">
                  <c:v>5.812470780273812</c:v>
                </c:pt>
                <c:pt idx="277">
                  <c:v>5.3434378016814446</c:v>
                </c:pt>
                <c:pt idx="278">
                  <c:v>4.8831806387431405</c:v>
                </c:pt>
                <c:pt idx="279">
                  <c:v>4.8934403207473354</c:v>
                </c:pt>
                <c:pt idx="280">
                  <c:v>4.970061284797386</c:v>
                </c:pt>
                <c:pt idx="281">
                  <c:v>4.6946784435088107</c:v>
                </c:pt>
                <c:pt idx="282">
                  <c:v>4.6129966222800745</c:v>
                </c:pt>
                <c:pt idx="283">
                  <c:v>4.6340352661066317</c:v>
                </c:pt>
                <c:pt idx="284">
                  <c:v>3.9144201300278567</c:v>
                </c:pt>
                <c:pt idx="285">
                  <c:v>4.4659081186545837</c:v>
                </c:pt>
                <c:pt idx="286">
                  <c:v>5.2913486971759989</c:v>
                </c:pt>
                <c:pt idx="287">
                  <c:v>2.174751721484161</c:v>
                </c:pt>
                <c:pt idx="288">
                  <c:v>3.7305011288047591</c:v>
                </c:pt>
                <c:pt idx="289">
                  <c:v>2.8134107169600382</c:v>
                </c:pt>
                <c:pt idx="290">
                  <c:v>5.5787859844815184</c:v>
                </c:pt>
                <c:pt idx="291">
                  <c:v>5.5776311891612433</c:v>
                </c:pt>
                <c:pt idx="292">
                  <c:v>4.432516034562318</c:v>
                </c:pt>
                <c:pt idx="293">
                  <c:v>5.9427993751267012</c:v>
                </c:pt>
                <c:pt idx="295">
                  <c:v>3.767522581370041</c:v>
                </c:pt>
                <c:pt idx="296">
                  <c:v>6.0552215128325484</c:v>
                </c:pt>
                <c:pt idx="297">
                  <c:v>5.6343926990560886</c:v>
                </c:pt>
                <c:pt idx="298">
                  <c:v>5.6343926990560886</c:v>
                </c:pt>
                <c:pt idx="299">
                  <c:v>2.5902671651958267</c:v>
                </c:pt>
                <c:pt idx="300">
                  <c:v>4.8389239161504642</c:v>
                </c:pt>
                <c:pt idx="301">
                  <c:v>3.6578473449235145</c:v>
                </c:pt>
                <c:pt idx="302">
                  <c:v>5.1915669966011562</c:v>
                </c:pt>
                <c:pt idx="303">
                  <c:v>1.2685113267135129</c:v>
                </c:pt>
                <c:pt idx="304">
                  <c:v>5.5634251169064655</c:v>
                </c:pt>
                <c:pt idx="305">
                  <c:v>4.5231463505094753</c:v>
                </c:pt>
                <c:pt idx="306">
                  <c:v>3.5328752055724197</c:v>
                </c:pt>
                <c:pt idx="307">
                  <c:v>4.6761610605369155</c:v>
                </c:pt>
                <c:pt idx="308">
                  <c:v>5.3602483243829724</c:v>
                </c:pt>
                <c:pt idx="309">
                  <c:v>4.9947522476769217</c:v>
                </c:pt>
                <c:pt idx="310">
                  <c:v>5.1024762594927759</c:v>
                </c:pt>
                <c:pt idx="311">
                  <c:v>5.1070467957078733</c:v>
                </c:pt>
                <c:pt idx="312">
                  <c:v>5.0385746627854671</c:v>
                </c:pt>
                <c:pt idx="313">
                  <c:v>2.1355310081490724</c:v>
                </c:pt>
                <c:pt idx="314">
                  <c:v>3.6222334505946061</c:v>
                </c:pt>
                <c:pt idx="315">
                  <c:v>3.2875723562374461</c:v>
                </c:pt>
                <c:pt idx="316">
                  <c:v>2.8170404849736363</c:v>
                </c:pt>
                <c:pt idx="317">
                  <c:v>5.7776523232226911</c:v>
                </c:pt>
                <c:pt idx="318">
                  <c:v>5.7776523232226911</c:v>
                </c:pt>
                <c:pt idx="319">
                  <c:v>5.202173506178621</c:v>
                </c:pt>
                <c:pt idx="320">
                  <c:v>3.0169344812745238</c:v>
                </c:pt>
                <c:pt idx="321">
                  <c:v>6.0619230107565425</c:v>
                </c:pt>
                <c:pt idx="322">
                  <c:v>1.1631508098056866</c:v>
                </c:pt>
                <c:pt idx="323">
                  <c:v>2.6946271807700688</c:v>
                </c:pt>
                <c:pt idx="324">
                  <c:v>5.3334086861524099</c:v>
                </c:pt>
                <c:pt idx="325">
                  <c:v>5.3402054594633954</c:v>
                </c:pt>
                <c:pt idx="328">
                  <c:v>0.89794159135411089</c:v>
                </c:pt>
                <c:pt idx="329">
                  <c:v>4.5018908365340895</c:v>
                </c:pt>
                <c:pt idx="330">
                  <c:v>4.5018908365340895</c:v>
                </c:pt>
                <c:pt idx="331">
                  <c:v>5.3448641199618354</c:v>
                </c:pt>
                <c:pt idx="332">
                  <c:v>1.5184661341617143</c:v>
                </c:pt>
                <c:pt idx="333">
                  <c:v>0.16705408481701356</c:v>
                </c:pt>
                <c:pt idx="334">
                  <c:v>4.4117876818751594</c:v>
                </c:pt>
                <c:pt idx="335">
                  <c:v>3.1586357445562041</c:v>
                </c:pt>
                <c:pt idx="336">
                  <c:v>2.3451447074420222</c:v>
                </c:pt>
                <c:pt idx="337">
                  <c:v>3.1780538303479458</c:v>
                </c:pt>
                <c:pt idx="338">
                  <c:v>5.7057804773188741</c:v>
                </c:pt>
                <c:pt idx="339">
                  <c:v>0.35020242963766202</c:v>
                </c:pt>
                <c:pt idx="340">
                  <c:v>3.5610460826040513</c:v>
                </c:pt>
                <c:pt idx="341">
                  <c:v>3.4657359027997265</c:v>
                </c:pt>
                <c:pt idx="342">
                  <c:v>4.6939656821568425</c:v>
                </c:pt>
                <c:pt idx="343">
                  <c:v>3.6708609487203492</c:v>
                </c:pt>
                <c:pt idx="344">
                  <c:v>3.6109179126442243</c:v>
                </c:pt>
                <c:pt idx="345">
                  <c:v>3.6109179126442243</c:v>
                </c:pt>
                <c:pt idx="346">
                  <c:v>4.6623285994391495</c:v>
                </c:pt>
                <c:pt idx="347">
                  <c:v>4.6623285994391495</c:v>
                </c:pt>
                <c:pt idx="348">
                  <c:v>4.6623285994391495</c:v>
                </c:pt>
                <c:pt idx="349">
                  <c:v>4.0893320203985564</c:v>
                </c:pt>
                <c:pt idx="350">
                  <c:v>3.1947269240098128</c:v>
                </c:pt>
                <c:pt idx="351">
                  <c:v>3.1947269240098128</c:v>
                </c:pt>
                <c:pt idx="352">
                  <c:v>3.1947269240098128</c:v>
                </c:pt>
                <c:pt idx="353">
                  <c:v>3.5752520816843747</c:v>
                </c:pt>
                <c:pt idx="354">
                  <c:v>3.5366876388747381</c:v>
                </c:pt>
                <c:pt idx="355">
                  <c:v>3.5835189384561099</c:v>
                </c:pt>
                <c:pt idx="356">
                  <c:v>3.7704594411063592</c:v>
                </c:pt>
                <c:pt idx="357">
                  <c:v>4.1752416056930466</c:v>
                </c:pt>
                <c:pt idx="358">
                  <c:v>0.67445504773647535</c:v>
                </c:pt>
                <c:pt idx="359">
                  <c:v>1.2039728033259358</c:v>
                </c:pt>
                <c:pt idx="360">
                  <c:v>0.83034830335548504</c:v>
                </c:pt>
                <c:pt idx="361">
                  <c:v>0.68024377351624565</c:v>
                </c:pt>
                <c:pt idx="362">
                  <c:v>0.69314718055994562</c:v>
                </c:pt>
                <c:pt idx="363">
                  <c:v>0.74379091152685251</c:v>
                </c:pt>
                <c:pt idx="364">
                  <c:v>1.4170660197866438</c:v>
                </c:pt>
                <c:pt idx="365">
                  <c:v>1.4170660197866438</c:v>
                </c:pt>
                <c:pt idx="366">
                  <c:v>0.98082925426172662</c:v>
                </c:pt>
                <c:pt idx="367">
                  <c:v>1.8726661082208209</c:v>
                </c:pt>
                <c:pt idx="368">
                  <c:v>2.4499903843264432</c:v>
                </c:pt>
                <c:pt idx="369">
                  <c:v>3.9634762870170652</c:v>
                </c:pt>
                <c:pt idx="370">
                  <c:v>2.6225960524574741</c:v>
                </c:pt>
                <c:pt idx="371">
                  <c:v>5.6895145028584615</c:v>
                </c:pt>
                <c:pt idx="372">
                  <c:v>3.2433361224755521</c:v>
                </c:pt>
                <c:pt idx="373">
                  <c:v>0.4812254286677739</c:v>
                </c:pt>
                <c:pt idx="374">
                  <c:v>1.8398625720280446</c:v>
                </c:pt>
                <c:pt idx="375">
                  <c:v>0.4812254286677739</c:v>
                </c:pt>
                <c:pt idx="376">
                  <c:v>5.5068547654728839</c:v>
                </c:pt>
                <c:pt idx="377">
                  <c:v>1.0327658904097758</c:v>
                </c:pt>
                <c:pt idx="378">
                  <c:v>1.8727285169469081</c:v>
                </c:pt>
                <c:pt idx="379">
                  <c:v>2.4849066497880004</c:v>
                </c:pt>
                <c:pt idx="380">
                  <c:v>1.3499267539860518</c:v>
                </c:pt>
                <c:pt idx="381">
                  <c:v>2.5792694112362722</c:v>
                </c:pt>
                <c:pt idx="382">
                  <c:v>1.7844867536945961</c:v>
                </c:pt>
                <c:pt idx="383">
                  <c:v>1.8813716279177422</c:v>
                </c:pt>
                <c:pt idx="384">
                  <c:v>2.6548056864271468</c:v>
                </c:pt>
                <c:pt idx="385">
                  <c:v>2.8857313785257221</c:v>
                </c:pt>
                <c:pt idx="386">
                  <c:v>2.4502210917216791</c:v>
                </c:pt>
                <c:pt idx="387">
                  <c:v>1.640936579493472</c:v>
                </c:pt>
                <c:pt idx="388">
                  <c:v>1.4733057372761815</c:v>
                </c:pt>
                <c:pt idx="389">
                  <c:v>2.9007345449317277</c:v>
                </c:pt>
                <c:pt idx="390">
                  <c:v>1.7255100845087767</c:v>
                </c:pt>
                <c:pt idx="391">
                  <c:v>2.7080502011022212</c:v>
                </c:pt>
                <c:pt idx="392">
                  <c:v>2.5649493574615412</c:v>
                </c:pt>
                <c:pt idx="393">
                  <c:v>3.0723153265949525</c:v>
                </c:pt>
                <c:pt idx="394">
                  <c:v>4.0764068614788727</c:v>
                </c:pt>
                <c:pt idx="395">
                  <c:v>4.0053109398719355</c:v>
                </c:pt>
              </c:numCache>
            </c:numRef>
          </c:yVal>
        </c:ser>
        <c:axId val="62198528"/>
        <c:axId val="62201216"/>
      </c:scatterChart>
      <c:valAx>
        <c:axId val="62198528"/>
        <c:scaling>
          <c:orientation val="minMax"/>
        </c:scaling>
        <c:axPos val="b"/>
        <c:title>
          <c:tx>
            <c:rich>
              <a:bodyPr/>
              <a:lstStyle/>
              <a:p>
                <a:pPr>
                  <a:defRPr sz="2000"/>
                </a:pPr>
                <a:r>
                  <a:rPr lang="en-GB" sz="2000"/>
                  <a:t>ln (pop density)</a:t>
                </a:r>
              </a:p>
            </c:rich>
          </c:tx>
          <c:layout/>
        </c:title>
        <c:numFmt formatCode="General" sourceLinked="1"/>
        <c:tickLblPos val="nextTo"/>
        <c:crossAx val="62201216"/>
        <c:crosses val="autoZero"/>
        <c:crossBetween val="midCat"/>
      </c:valAx>
      <c:valAx>
        <c:axId val="62201216"/>
        <c:scaling>
          <c:orientation val="minMax"/>
        </c:scaling>
        <c:axPos val="l"/>
        <c:title>
          <c:tx>
            <c:rich>
              <a:bodyPr rot="-5400000" vert="horz"/>
              <a:lstStyle/>
              <a:p>
                <a:pPr>
                  <a:defRPr sz="2000"/>
                </a:pPr>
                <a:r>
                  <a:rPr lang="en-GB" sz="2000"/>
                  <a:t>ln (cost/ha)</a:t>
                </a:r>
              </a:p>
            </c:rich>
          </c:tx>
          <c:layout/>
        </c:title>
        <c:numFmt formatCode="General" sourceLinked="1"/>
        <c:tickLblPos val="nextTo"/>
        <c:crossAx val="62198528"/>
        <c:crosses val="autoZero"/>
        <c:crossBetween val="midCat"/>
      </c:valAx>
    </c:plotArea>
    <c:plotVisOnly val="1"/>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autoTitleDeleted val="1"/>
    <c:plotArea>
      <c:layout/>
      <c:scatterChart>
        <c:scatterStyle val="lineMarker"/>
        <c:ser>
          <c:idx val="0"/>
          <c:order val="0"/>
          <c:tx>
            <c:strRef>
              <c:f>Sheet1!$L$1</c:f>
              <c:strCache>
                <c:ptCount val="1"/>
                <c:pt idx="0">
                  <c:v>ln (cost/ha)</c:v>
                </c:pt>
              </c:strCache>
            </c:strRef>
          </c:tx>
          <c:spPr>
            <a:ln w="47625">
              <a:noFill/>
            </a:ln>
          </c:spPr>
          <c:marker>
            <c:symbol val="diamond"/>
            <c:size val="8"/>
          </c:marker>
          <c:xVal>
            <c:numRef>
              <c:f>Sheet1!$K$2:$K$397</c:f>
              <c:numCache>
                <c:formatCode>General</c:formatCode>
                <c:ptCount val="396"/>
                <c:pt idx="0">
                  <c:v>14.462980748395829</c:v>
                </c:pt>
                <c:pt idx="1">
                  <c:v>9.0997439506341529</c:v>
                </c:pt>
                <c:pt idx="2">
                  <c:v>6.1268691841142191</c:v>
                </c:pt>
                <c:pt idx="3">
                  <c:v>7.0570369816978875</c:v>
                </c:pt>
                <c:pt idx="4">
                  <c:v>9.9523253346194274</c:v>
                </c:pt>
                <c:pt idx="5">
                  <c:v>5.7071102647488745</c:v>
                </c:pt>
                <c:pt idx="6">
                  <c:v>5.5254529391317755</c:v>
                </c:pt>
                <c:pt idx="7">
                  <c:v>14.236455893347024</c:v>
                </c:pt>
                <c:pt idx="8">
                  <c:v>9.7154094586298267</c:v>
                </c:pt>
                <c:pt idx="9">
                  <c:v>13.479619552395572</c:v>
                </c:pt>
                <c:pt idx="10">
                  <c:v>11.515232801021977</c:v>
                </c:pt>
                <c:pt idx="11">
                  <c:v>14.455125624058757</c:v>
                </c:pt>
                <c:pt idx="12">
                  <c:v>13.652992804936424</c:v>
                </c:pt>
                <c:pt idx="13">
                  <c:v>11.59451466851004</c:v>
                </c:pt>
                <c:pt idx="14">
                  <c:v>15.051272975392768</c:v>
                </c:pt>
                <c:pt idx="15">
                  <c:v>12.416540194721998</c:v>
                </c:pt>
                <c:pt idx="16">
                  <c:v>12.899222326087004</c:v>
                </c:pt>
                <c:pt idx="17">
                  <c:v>13.089312773914349</c:v>
                </c:pt>
                <c:pt idx="18">
                  <c:v>13.99783294809122</c:v>
                </c:pt>
                <c:pt idx="19">
                  <c:v>11.592734299143746</c:v>
                </c:pt>
                <c:pt idx="20">
                  <c:v>11.813037464800539</c:v>
                </c:pt>
                <c:pt idx="21">
                  <c:v>13.821443920702082</c:v>
                </c:pt>
                <c:pt idx="22">
                  <c:v>13.365467974838422</c:v>
                </c:pt>
                <c:pt idx="23">
                  <c:v>13.341661143155987</c:v>
                </c:pt>
                <c:pt idx="24">
                  <c:v>10.596659732783579</c:v>
                </c:pt>
                <c:pt idx="25">
                  <c:v>8.5173931714188473</c:v>
                </c:pt>
                <c:pt idx="26">
                  <c:v>10.796714344811731</c:v>
                </c:pt>
                <c:pt idx="27">
                  <c:v>11.179834505383406</c:v>
                </c:pt>
                <c:pt idx="28">
                  <c:v>11.302784512290092</c:v>
                </c:pt>
                <c:pt idx="29">
                  <c:v>10.218334788060497</c:v>
                </c:pt>
                <c:pt idx="30">
                  <c:v>8.4120548732929894</c:v>
                </c:pt>
                <c:pt idx="31">
                  <c:v>12.043559598368104</c:v>
                </c:pt>
                <c:pt idx="32">
                  <c:v>12.100717685412468</c:v>
                </c:pt>
                <c:pt idx="33">
                  <c:v>12.706850963741099</c:v>
                </c:pt>
                <c:pt idx="34">
                  <c:v>5.9162020626074394</c:v>
                </c:pt>
                <c:pt idx="35">
                  <c:v>8.7642095071420041</c:v>
                </c:pt>
                <c:pt idx="36">
                  <c:v>11.743251162812546</c:v>
                </c:pt>
                <c:pt idx="37">
                  <c:v>13.173058392858723</c:v>
                </c:pt>
                <c:pt idx="38">
                  <c:v>12.506180941677357</c:v>
                </c:pt>
                <c:pt idx="39">
                  <c:v>15.894952224644102</c:v>
                </c:pt>
                <c:pt idx="40">
                  <c:v>12.611541086966115</c:v>
                </c:pt>
                <c:pt idx="41">
                  <c:v>11.813037464800539</c:v>
                </c:pt>
                <c:pt idx="42">
                  <c:v>11.643962499267984</c:v>
                </c:pt>
                <c:pt idx="43">
                  <c:v>12.206077645517668</c:v>
                </c:pt>
                <c:pt idx="44">
                  <c:v>11.495331596569253</c:v>
                </c:pt>
                <c:pt idx="45">
                  <c:v>11.142310958047759</c:v>
                </c:pt>
                <c:pt idx="46">
                  <c:v>10.909637269778695</c:v>
                </c:pt>
                <c:pt idx="47">
                  <c:v>7.1236727852046524</c:v>
                </c:pt>
                <c:pt idx="48">
                  <c:v>7.4271441334086159</c:v>
                </c:pt>
                <c:pt idx="49">
                  <c:v>5.9939614273065693</c:v>
                </c:pt>
                <c:pt idx="50">
                  <c:v>10.923273060658261</c:v>
                </c:pt>
                <c:pt idx="51">
                  <c:v>9.6624345806784184</c:v>
                </c:pt>
                <c:pt idx="52">
                  <c:v>9.7386718698717463</c:v>
                </c:pt>
                <c:pt idx="53">
                  <c:v>11.688331497888992</c:v>
                </c:pt>
                <c:pt idx="54">
                  <c:v>10.268443117306084</c:v>
                </c:pt>
                <c:pt idx="55">
                  <c:v>10.807725945886109</c:v>
                </c:pt>
                <c:pt idx="56">
                  <c:v>11.226043072689016</c:v>
                </c:pt>
                <c:pt idx="57">
                  <c:v>12.300054671000661</c:v>
                </c:pt>
                <c:pt idx="58">
                  <c:v>11.893284708444504</c:v>
                </c:pt>
                <c:pt idx="59">
                  <c:v>6.9828627514689421</c:v>
                </c:pt>
                <c:pt idx="60">
                  <c:v>10.416131522108955</c:v>
                </c:pt>
                <c:pt idx="61">
                  <c:v>13.310304116978006</c:v>
                </c:pt>
                <c:pt idx="62">
                  <c:v>13.157201423765271</c:v>
                </c:pt>
                <c:pt idx="63">
                  <c:v>11.91773035518252</c:v>
                </c:pt>
                <c:pt idx="64">
                  <c:v>11.695255355062796</c:v>
                </c:pt>
                <c:pt idx="65">
                  <c:v>8.0627479010864072</c:v>
                </c:pt>
                <c:pt idx="66">
                  <c:v>7.8244459308775873</c:v>
                </c:pt>
                <c:pt idx="67">
                  <c:v>6.2166061010849001</c:v>
                </c:pt>
                <c:pt idx="68">
                  <c:v>9.2104403669765169</c:v>
                </c:pt>
                <c:pt idx="69">
                  <c:v>7.7336835707758995</c:v>
                </c:pt>
                <c:pt idx="70">
                  <c:v>8.5519810169019248</c:v>
                </c:pt>
                <c:pt idx="71">
                  <c:v>12.906949872152056</c:v>
                </c:pt>
                <c:pt idx="72">
                  <c:v>10.845465524146327</c:v>
                </c:pt>
                <c:pt idx="73">
                  <c:v>3.8501476017100584</c:v>
                </c:pt>
                <c:pt idx="74">
                  <c:v>12.227936871760352</c:v>
                </c:pt>
                <c:pt idx="75">
                  <c:v>6.5525078870345865</c:v>
                </c:pt>
                <c:pt idx="76">
                  <c:v>8.4368504387336998</c:v>
                </c:pt>
                <c:pt idx="77">
                  <c:v>13.797653057681378</c:v>
                </c:pt>
                <c:pt idx="78">
                  <c:v>10.825780236606031</c:v>
                </c:pt>
                <c:pt idx="79">
                  <c:v>10.325514748943329</c:v>
                </c:pt>
                <c:pt idx="80">
                  <c:v>10.491301994830218</c:v>
                </c:pt>
                <c:pt idx="81">
                  <c:v>12.111767460549331</c:v>
                </c:pt>
                <c:pt idx="82">
                  <c:v>13.089842251812374</c:v>
                </c:pt>
                <c:pt idx="83">
                  <c:v>8.4889994570454554</c:v>
                </c:pt>
                <c:pt idx="84">
                  <c:v>10.94201361609295</c:v>
                </c:pt>
                <c:pt idx="85">
                  <c:v>12.759385756113828</c:v>
                </c:pt>
                <c:pt idx="86">
                  <c:v>10.389026137075289</c:v>
                </c:pt>
                <c:pt idx="87">
                  <c:v>10.668978650219241</c:v>
                </c:pt>
                <c:pt idx="88">
                  <c:v>10.573903321093981</c:v>
                </c:pt>
                <c:pt idx="89">
                  <c:v>10.162036856981004</c:v>
                </c:pt>
                <c:pt idx="90">
                  <c:v>13.113122814606262</c:v>
                </c:pt>
                <c:pt idx="91">
                  <c:v>9.5540009958372298</c:v>
                </c:pt>
                <c:pt idx="92">
                  <c:v>8.2942996088572354</c:v>
                </c:pt>
                <c:pt idx="93">
                  <c:v>12.462654841395146</c:v>
                </c:pt>
                <c:pt idx="94">
                  <c:v>11.719947764402798</c:v>
                </c:pt>
                <c:pt idx="95">
                  <c:v>12.206077645517668</c:v>
                </c:pt>
                <c:pt idx="96">
                  <c:v>6.9087547793151973</c:v>
                </c:pt>
                <c:pt idx="97">
                  <c:v>9.9035375512862576</c:v>
                </c:pt>
                <c:pt idx="98">
                  <c:v>9.9965224185033268</c:v>
                </c:pt>
                <c:pt idx="99">
                  <c:v>9.7592129433790706</c:v>
                </c:pt>
                <c:pt idx="100">
                  <c:v>9.9491585715116937</c:v>
                </c:pt>
                <c:pt idx="101">
                  <c:v>10.308985993422082</c:v>
                </c:pt>
                <c:pt idx="102">
                  <c:v>10.933124826700707</c:v>
                </c:pt>
                <c:pt idx="103">
                  <c:v>9.908524844053396</c:v>
                </c:pt>
                <c:pt idx="104">
                  <c:v>9.8092318166104224</c:v>
                </c:pt>
                <c:pt idx="105">
                  <c:v>10.454523783963511</c:v>
                </c:pt>
                <c:pt idx="106">
                  <c:v>9.8106044250560718</c:v>
                </c:pt>
                <c:pt idx="107">
                  <c:v>6.6080006252960866</c:v>
                </c:pt>
                <c:pt idx="108">
                  <c:v>10.396230668751352</c:v>
                </c:pt>
                <c:pt idx="109">
                  <c:v>10.791851948969441</c:v>
                </c:pt>
                <c:pt idx="110">
                  <c:v>10.376330895974307</c:v>
                </c:pt>
                <c:pt idx="111">
                  <c:v>11.002949480158815</c:v>
                </c:pt>
                <c:pt idx="112">
                  <c:v>12.345838935722025</c:v>
                </c:pt>
                <c:pt idx="113">
                  <c:v>10.958130537988824</c:v>
                </c:pt>
                <c:pt idx="114">
                  <c:v>11.010745691229102</c:v>
                </c:pt>
                <c:pt idx="115">
                  <c:v>10.650199196425806</c:v>
                </c:pt>
                <c:pt idx="116">
                  <c:v>9.9870471456350582</c:v>
                </c:pt>
                <c:pt idx="117">
                  <c:v>11.106925213698499</c:v>
                </c:pt>
                <c:pt idx="118">
                  <c:v>11.106925213698499</c:v>
                </c:pt>
                <c:pt idx="119">
                  <c:v>10.043292972227004</c:v>
                </c:pt>
                <c:pt idx="120">
                  <c:v>11.002949480158815</c:v>
                </c:pt>
                <c:pt idx="121">
                  <c:v>7.7093083333858834</c:v>
                </c:pt>
                <c:pt idx="122">
                  <c:v>9.3843777091824379</c:v>
                </c:pt>
                <c:pt idx="123">
                  <c:v>6.6982680541154105</c:v>
                </c:pt>
                <c:pt idx="124">
                  <c:v>9.2104403669765169</c:v>
                </c:pt>
                <c:pt idx="125">
                  <c:v>8.7673291477939959</c:v>
                </c:pt>
                <c:pt idx="126">
                  <c:v>9.7550455471758504</c:v>
                </c:pt>
                <c:pt idx="127">
                  <c:v>6.3985949345351845</c:v>
                </c:pt>
                <c:pt idx="128">
                  <c:v>10.673618922112418</c:v>
                </c:pt>
                <c:pt idx="129">
                  <c:v>7.4679423322858485</c:v>
                </c:pt>
                <c:pt idx="130">
                  <c:v>10.635903522016768</c:v>
                </c:pt>
                <c:pt idx="131">
                  <c:v>10.346922591895922</c:v>
                </c:pt>
                <c:pt idx="132">
                  <c:v>11.30886124021754</c:v>
                </c:pt>
                <c:pt idx="133">
                  <c:v>11.187209175200515</c:v>
                </c:pt>
                <c:pt idx="134">
                  <c:v>10.021181695352768</c:v>
                </c:pt>
                <c:pt idx="135">
                  <c:v>10.833306365889976</c:v>
                </c:pt>
                <c:pt idx="136">
                  <c:v>13.638893897261323</c:v>
                </c:pt>
                <c:pt idx="137">
                  <c:v>14.591021289417993</c:v>
                </c:pt>
                <c:pt idx="138">
                  <c:v>14.020083538688707</c:v>
                </c:pt>
                <c:pt idx="139">
                  <c:v>13.544883550865254</c:v>
                </c:pt>
                <c:pt idx="140">
                  <c:v>11.480412603789826</c:v>
                </c:pt>
                <c:pt idx="141">
                  <c:v>11.442513730229855</c:v>
                </c:pt>
                <c:pt idx="142">
                  <c:v>11.794345471549745</c:v>
                </c:pt>
                <c:pt idx="143">
                  <c:v>12.223426197857627</c:v>
                </c:pt>
                <c:pt idx="144">
                  <c:v>10.021315031649332</c:v>
                </c:pt>
                <c:pt idx="145">
                  <c:v>9.7700133011361459</c:v>
                </c:pt>
                <c:pt idx="146">
                  <c:v>12.049424683420916</c:v>
                </c:pt>
                <c:pt idx="147">
                  <c:v>11.918397239722839</c:v>
                </c:pt>
                <c:pt idx="148">
                  <c:v>10.817796321618976</c:v>
                </c:pt>
                <c:pt idx="149">
                  <c:v>9.2687036152730951</c:v>
                </c:pt>
                <c:pt idx="150">
                  <c:v>11.650955473631058</c:v>
                </c:pt>
                <c:pt idx="151">
                  <c:v>12.781283341160998</c:v>
                </c:pt>
                <c:pt idx="152">
                  <c:v>9.5750529275973868</c:v>
                </c:pt>
                <c:pt idx="153">
                  <c:v>10.325514748943329</c:v>
                </c:pt>
                <c:pt idx="154">
                  <c:v>12.223426197857627</c:v>
                </c:pt>
                <c:pt idx="155">
                  <c:v>6.6214056517641344</c:v>
                </c:pt>
                <c:pt idx="156">
                  <c:v>9.110077950037768</c:v>
                </c:pt>
                <c:pt idx="157">
                  <c:v>12.301387370778714</c:v>
                </c:pt>
                <c:pt idx="158">
                  <c:v>12.240478903153656</c:v>
                </c:pt>
                <c:pt idx="159">
                  <c:v>12.506643795792153</c:v>
                </c:pt>
                <c:pt idx="160">
                  <c:v>10.489327880107565</c:v>
                </c:pt>
                <c:pt idx="161">
                  <c:v>13.269059483669357</c:v>
                </c:pt>
                <c:pt idx="162">
                  <c:v>12.323971230066084</c:v>
                </c:pt>
                <c:pt idx="163">
                  <c:v>13.18869029840112</c:v>
                </c:pt>
                <c:pt idx="164">
                  <c:v>10.596659732783579</c:v>
                </c:pt>
                <c:pt idx="165">
                  <c:v>12.542548453573581</c:v>
                </c:pt>
                <c:pt idx="166">
                  <c:v>11.446924541710398</c:v>
                </c:pt>
                <c:pt idx="167">
                  <c:v>9.2373717110271336</c:v>
                </c:pt>
                <c:pt idx="168">
                  <c:v>8.9608528453223748</c:v>
                </c:pt>
                <c:pt idx="169">
                  <c:v>8.6508495762290032</c:v>
                </c:pt>
                <c:pt idx="170">
                  <c:v>6.2595814640649232</c:v>
                </c:pt>
                <c:pt idx="171">
                  <c:v>11.512935464920229</c:v>
                </c:pt>
                <c:pt idx="172">
                  <c:v>10.126671103050299</c:v>
                </c:pt>
                <c:pt idx="173">
                  <c:v>14.547878932446617</c:v>
                </c:pt>
                <c:pt idx="174">
                  <c:v>12.52340210853245</c:v>
                </c:pt>
                <c:pt idx="175">
                  <c:v>12.812945450175739</c:v>
                </c:pt>
                <c:pt idx="176">
                  <c:v>6.5390077538091624</c:v>
                </c:pt>
                <c:pt idx="177">
                  <c:v>12.533168237066224</c:v>
                </c:pt>
                <c:pt idx="178">
                  <c:v>10.496289398147278</c:v>
                </c:pt>
                <c:pt idx="179">
                  <c:v>12.631255573416848</c:v>
                </c:pt>
                <c:pt idx="180">
                  <c:v>12.282431468332199</c:v>
                </c:pt>
                <c:pt idx="181">
                  <c:v>12.125238766629868</c:v>
                </c:pt>
                <c:pt idx="182">
                  <c:v>12.296400570854956</c:v>
                </c:pt>
                <c:pt idx="183">
                  <c:v>13.902987409936976</c:v>
                </c:pt>
                <c:pt idx="184">
                  <c:v>11.082157933374816</c:v>
                </c:pt>
                <c:pt idx="185">
                  <c:v>12.736703837764489</c:v>
                </c:pt>
                <c:pt idx="186">
                  <c:v>14.736070328511991</c:v>
                </c:pt>
                <c:pt idx="187">
                  <c:v>12.216192318479804</c:v>
                </c:pt>
                <c:pt idx="188">
                  <c:v>10.878066060280792</c:v>
                </c:pt>
                <c:pt idx="189">
                  <c:v>8.7797112902044692</c:v>
                </c:pt>
                <c:pt idx="190">
                  <c:v>8.198776959594591</c:v>
                </c:pt>
                <c:pt idx="191">
                  <c:v>10.391852820371936</c:v>
                </c:pt>
                <c:pt idx="192">
                  <c:v>8.5312933157950184</c:v>
                </c:pt>
                <c:pt idx="193">
                  <c:v>11.937374303078148</c:v>
                </c:pt>
                <c:pt idx="194">
                  <c:v>11.46150184630137</c:v>
                </c:pt>
                <c:pt idx="195">
                  <c:v>13.331674759831678</c:v>
                </c:pt>
                <c:pt idx="196">
                  <c:v>5.5769713077898135</c:v>
                </c:pt>
                <c:pt idx="197">
                  <c:v>10.292179440058414</c:v>
                </c:pt>
                <c:pt idx="198">
                  <c:v>11.711784520403112</c:v>
                </c:pt>
                <c:pt idx="199">
                  <c:v>9.3367879837644328</c:v>
                </c:pt>
                <c:pt idx="200">
                  <c:v>8.4717773278857553</c:v>
                </c:pt>
                <c:pt idx="201">
                  <c:v>12.894434796072304</c:v>
                </c:pt>
                <c:pt idx="202">
                  <c:v>14.117976685719748</c:v>
                </c:pt>
                <c:pt idx="203">
                  <c:v>10.969408763505786</c:v>
                </c:pt>
                <c:pt idx="204">
                  <c:v>14.355679166510139</c:v>
                </c:pt>
                <c:pt idx="205">
                  <c:v>11.928751842587015</c:v>
                </c:pt>
                <c:pt idx="206">
                  <c:v>8.6807361963697556</c:v>
                </c:pt>
                <c:pt idx="207">
                  <c:v>12.522783039737806</c:v>
                </c:pt>
                <c:pt idx="208">
                  <c:v>12.111767460549331</c:v>
                </c:pt>
                <c:pt idx="209">
                  <c:v>11.068445166587509</c:v>
                </c:pt>
                <c:pt idx="210">
                  <c:v>9.3545272922887488</c:v>
                </c:pt>
                <c:pt idx="211">
                  <c:v>10.302095873181141</c:v>
                </c:pt>
                <c:pt idx="212">
                  <c:v>9.2652072734170225</c:v>
                </c:pt>
                <c:pt idx="213">
                  <c:v>10.15335092854972</c:v>
                </c:pt>
                <c:pt idx="214">
                  <c:v>8.2932993587113231</c:v>
                </c:pt>
                <c:pt idx="215">
                  <c:v>8.6441782031706431</c:v>
                </c:pt>
                <c:pt idx="216">
                  <c:v>9.2215770039021479</c:v>
                </c:pt>
                <c:pt idx="217">
                  <c:v>9.0857970369016456</c:v>
                </c:pt>
                <c:pt idx="218">
                  <c:v>9.4736272875932528</c:v>
                </c:pt>
                <c:pt idx="219">
                  <c:v>9.6385449670538339</c:v>
                </c:pt>
                <c:pt idx="220">
                  <c:v>10.748411168061789</c:v>
                </c:pt>
                <c:pt idx="221">
                  <c:v>9.308827318690831</c:v>
                </c:pt>
                <c:pt idx="222">
                  <c:v>10.207399701847848</c:v>
                </c:pt>
                <c:pt idx="223">
                  <c:v>11.195484970354174</c:v>
                </c:pt>
                <c:pt idx="224">
                  <c:v>7.897668150726906</c:v>
                </c:pt>
                <c:pt idx="225">
                  <c:v>9.7650871828001016</c:v>
                </c:pt>
                <c:pt idx="226">
                  <c:v>8.4098306730877983</c:v>
                </c:pt>
                <c:pt idx="227">
                  <c:v>11.160399046843542</c:v>
                </c:pt>
                <c:pt idx="228">
                  <c:v>9.6158721445288879</c:v>
                </c:pt>
                <c:pt idx="229">
                  <c:v>14.914123179965662</c:v>
                </c:pt>
                <c:pt idx="230">
                  <c:v>9.5468840346179267</c:v>
                </c:pt>
                <c:pt idx="231">
                  <c:v>6.5751427839655863</c:v>
                </c:pt>
                <c:pt idx="232">
                  <c:v>10.298935994257638</c:v>
                </c:pt>
                <c:pt idx="233">
                  <c:v>12.361369810749025</c:v>
                </c:pt>
                <c:pt idx="234">
                  <c:v>8.8248249391756506</c:v>
                </c:pt>
                <c:pt idx="235">
                  <c:v>11.477308649967686</c:v>
                </c:pt>
                <c:pt idx="236">
                  <c:v>7.1708884785125049</c:v>
                </c:pt>
                <c:pt idx="237">
                  <c:v>12.083410143366187</c:v>
                </c:pt>
                <c:pt idx="238">
                  <c:v>7.412188716184966</c:v>
                </c:pt>
                <c:pt idx="239">
                  <c:v>10.160485521081876</c:v>
                </c:pt>
                <c:pt idx="240">
                  <c:v>11.747823658981552</c:v>
                </c:pt>
                <c:pt idx="241">
                  <c:v>11.274925324024498</c:v>
                </c:pt>
                <c:pt idx="242">
                  <c:v>11.445224637006872</c:v>
                </c:pt>
                <c:pt idx="243">
                  <c:v>10.284422166578668</c:v>
                </c:pt>
                <c:pt idx="244">
                  <c:v>10.072741557906058</c:v>
                </c:pt>
                <c:pt idx="245">
                  <c:v>10.190566493140457</c:v>
                </c:pt>
                <c:pt idx="246">
                  <c:v>5.273809486893513</c:v>
                </c:pt>
                <c:pt idx="247">
                  <c:v>8.1625019928386564</c:v>
                </c:pt>
                <c:pt idx="248">
                  <c:v>6.8219805915221361</c:v>
                </c:pt>
                <c:pt idx="249">
                  <c:v>9.8746198614222767</c:v>
                </c:pt>
                <c:pt idx="250">
                  <c:v>11.426438048870954</c:v>
                </c:pt>
                <c:pt idx="251">
                  <c:v>9.1612513831631119</c:v>
                </c:pt>
                <c:pt idx="252">
                  <c:v>9.5994953907709597</c:v>
                </c:pt>
                <c:pt idx="253">
                  <c:v>9.5391368681866808</c:v>
                </c:pt>
                <c:pt idx="254">
                  <c:v>11.230389050881591</c:v>
                </c:pt>
                <c:pt idx="255">
                  <c:v>7.7329972582595365</c:v>
                </c:pt>
                <c:pt idx="256">
                  <c:v>7.9782132619748491</c:v>
                </c:pt>
                <c:pt idx="257">
                  <c:v>10.386291099692672</c:v>
                </c:pt>
                <c:pt idx="258">
                  <c:v>7.0857282276036724</c:v>
                </c:pt>
                <c:pt idx="259">
                  <c:v>10.747869630443848</c:v>
                </c:pt>
                <c:pt idx="260">
                  <c:v>11.492732961682337</c:v>
                </c:pt>
                <c:pt idx="261">
                  <c:v>10.410365394054018</c:v>
                </c:pt>
                <c:pt idx="262">
                  <c:v>9.3831165159266998</c:v>
                </c:pt>
                <c:pt idx="263">
                  <c:v>9.0564896471579992</c:v>
                </c:pt>
                <c:pt idx="264">
                  <c:v>9.7806982564435074</c:v>
                </c:pt>
                <c:pt idx="265">
                  <c:v>7.0909098220799756</c:v>
                </c:pt>
                <c:pt idx="266">
                  <c:v>11.249623761243756</c:v>
                </c:pt>
                <c:pt idx="267">
                  <c:v>11.566380920202446</c:v>
                </c:pt>
                <c:pt idx="268">
                  <c:v>10.393048680997394</c:v>
                </c:pt>
                <c:pt idx="269">
                  <c:v>11.429554725537322</c:v>
                </c:pt>
                <c:pt idx="270">
                  <c:v>8.2377438038909219</c:v>
                </c:pt>
                <c:pt idx="271">
                  <c:v>9.4415314548697005</c:v>
                </c:pt>
                <c:pt idx="272">
                  <c:v>5.9661467391236922</c:v>
                </c:pt>
                <c:pt idx="273">
                  <c:v>8.8134384945285067</c:v>
                </c:pt>
                <c:pt idx="274">
                  <c:v>9.7104487709009675</c:v>
                </c:pt>
                <c:pt idx="275">
                  <c:v>7.8758791594963098</c:v>
                </c:pt>
                <c:pt idx="276">
                  <c:v>8.1229647152340601</c:v>
                </c:pt>
                <c:pt idx="277">
                  <c:v>10.407318772389148</c:v>
                </c:pt>
                <c:pt idx="278">
                  <c:v>11.507922973347437</c:v>
                </c:pt>
                <c:pt idx="279">
                  <c:v>11.283524879179716</c:v>
                </c:pt>
                <c:pt idx="280">
                  <c:v>12.381709408795407</c:v>
                </c:pt>
                <c:pt idx="281">
                  <c:v>9.998843185852806</c:v>
                </c:pt>
                <c:pt idx="282">
                  <c:v>11.636513839214846</c:v>
                </c:pt>
                <c:pt idx="283">
                  <c:v>10.518700218288172</c:v>
                </c:pt>
                <c:pt idx="284">
                  <c:v>13.136662653712042</c:v>
                </c:pt>
                <c:pt idx="285">
                  <c:v>9.6804064992688748</c:v>
                </c:pt>
                <c:pt idx="286">
                  <c:v>11.627155529627064</c:v>
                </c:pt>
                <c:pt idx="287">
                  <c:v>11.8789634386217</c:v>
                </c:pt>
                <c:pt idx="288">
                  <c:v>7.0466472778487557</c:v>
                </c:pt>
                <c:pt idx="289">
                  <c:v>9.5262454033716999</c:v>
                </c:pt>
                <c:pt idx="290">
                  <c:v>6.1548580940163955</c:v>
                </c:pt>
                <c:pt idx="291">
                  <c:v>5.0625950330269349</c:v>
                </c:pt>
                <c:pt idx="292">
                  <c:v>9.2193992164645291</c:v>
                </c:pt>
                <c:pt idx="293">
                  <c:v>6.3189681137464344</c:v>
                </c:pt>
                <c:pt idx="294">
                  <c:v>2.8332133440562162</c:v>
                </c:pt>
                <c:pt idx="295">
                  <c:v>7.0237589547384385</c:v>
                </c:pt>
                <c:pt idx="296">
                  <c:v>8.8841022543193677</c:v>
                </c:pt>
                <c:pt idx="297">
                  <c:v>5.4889377261566867</c:v>
                </c:pt>
                <c:pt idx="298">
                  <c:v>4.6443908991413725</c:v>
                </c:pt>
                <c:pt idx="299">
                  <c:v>6.5957805139613095</c:v>
                </c:pt>
                <c:pt idx="300">
                  <c:v>4.0943445622220773</c:v>
                </c:pt>
                <c:pt idx="301">
                  <c:v>5.8861040314501558</c:v>
                </c:pt>
                <c:pt idx="302">
                  <c:v>7.9237103339692379</c:v>
                </c:pt>
                <c:pt idx="303">
                  <c:v>8.5769703954520988</c:v>
                </c:pt>
                <c:pt idx="304">
                  <c:v>5.4161004022044414</c:v>
                </c:pt>
                <c:pt idx="305">
                  <c:v>5.3407380824319901</c:v>
                </c:pt>
                <c:pt idx="306">
                  <c:v>6.8683212097367266</c:v>
                </c:pt>
                <c:pt idx="307">
                  <c:v>5.2522734280466334</c:v>
                </c:pt>
                <c:pt idx="308">
                  <c:v>7.0607624481073135</c:v>
                </c:pt>
                <c:pt idx="309">
                  <c:v>6.4697669791684085</c:v>
                </c:pt>
                <c:pt idx="310">
                  <c:v>6.6895992691789665</c:v>
                </c:pt>
                <c:pt idx="311">
                  <c:v>5.9322451874480402</c:v>
                </c:pt>
                <c:pt idx="312">
                  <c:v>7.00518442431368</c:v>
                </c:pt>
                <c:pt idx="313">
                  <c:v>9.701779281941981</c:v>
                </c:pt>
                <c:pt idx="314">
                  <c:v>5.6021188208796735</c:v>
                </c:pt>
                <c:pt idx="315">
                  <c:v>3.9318256327243177</c:v>
                </c:pt>
                <c:pt idx="316">
                  <c:v>6.7696419768525029</c:v>
                </c:pt>
                <c:pt idx="317">
                  <c:v>5.4205349992722756</c:v>
                </c:pt>
                <c:pt idx="318">
                  <c:v>6.5482191027624008</c:v>
                </c:pt>
                <c:pt idx="319">
                  <c:v>6.4183649359362116</c:v>
                </c:pt>
                <c:pt idx="320">
                  <c:v>5.8289456176101817</c:v>
                </c:pt>
                <c:pt idx="321">
                  <c:v>5.6629604801359346</c:v>
                </c:pt>
                <c:pt idx="322">
                  <c:v>7.3758821482150045</c:v>
                </c:pt>
                <c:pt idx="323">
                  <c:v>8.3323885543284764</c:v>
                </c:pt>
                <c:pt idx="324">
                  <c:v>6.2396258613974798</c:v>
                </c:pt>
                <c:pt idx="325">
                  <c:v>6.7393366273571784</c:v>
                </c:pt>
                <c:pt idx="326">
                  <c:v>5.9763509092979339</c:v>
                </c:pt>
                <c:pt idx="327">
                  <c:v>5.0625950330269349</c:v>
                </c:pt>
                <c:pt idx="328">
                  <c:v>6.3902406670653455</c:v>
                </c:pt>
                <c:pt idx="329">
                  <c:v>5.9610053396232736</c:v>
                </c:pt>
                <c:pt idx="330">
                  <c:v>7.1823521118852627</c:v>
                </c:pt>
                <c:pt idx="331">
                  <c:v>8.5512080700035149</c:v>
                </c:pt>
                <c:pt idx="332">
                  <c:v>12.638831857462883</c:v>
                </c:pt>
                <c:pt idx="333">
                  <c:v>8.5125825788586162</c:v>
                </c:pt>
                <c:pt idx="334">
                  <c:v>10.084182787585499</c:v>
                </c:pt>
                <c:pt idx="335">
                  <c:v>9.3993064714888064</c:v>
                </c:pt>
                <c:pt idx="336">
                  <c:v>11.349559117691879</c:v>
                </c:pt>
                <c:pt idx="337">
                  <c:v>7.8597991805621579</c:v>
                </c:pt>
                <c:pt idx="338">
                  <c:v>6.9975959829819274</c:v>
                </c:pt>
                <c:pt idx="339">
                  <c:v>13.709150654195581</c:v>
                </c:pt>
                <c:pt idx="340">
                  <c:v>8.6595604327031594</c:v>
                </c:pt>
                <c:pt idx="341">
                  <c:v>10.17873007359432</c:v>
                </c:pt>
                <c:pt idx="342">
                  <c:v>8.8451391826929964</c:v>
                </c:pt>
                <c:pt idx="343">
                  <c:v>9.5668953087143525</c:v>
                </c:pt>
                <c:pt idx="344">
                  <c:v>10.090634531564575</c:v>
                </c:pt>
                <c:pt idx="345">
                  <c:v>11.350347710212871</c:v>
                </c:pt>
                <c:pt idx="346">
                  <c:v>8.7038387196902463</c:v>
                </c:pt>
                <c:pt idx="347">
                  <c:v>9.0337225180989247</c:v>
                </c:pt>
                <c:pt idx="348">
                  <c:v>9.2174152856481442</c:v>
                </c:pt>
                <c:pt idx="349">
                  <c:v>6.8993198001610354</c:v>
                </c:pt>
                <c:pt idx="350">
                  <c:v>12.154784614286745</c:v>
                </c:pt>
                <c:pt idx="351">
                  <c:v>11.809408693375079</c:v>
                </c:pt>
                <c:pt idx="352">
                  <c:v>10.019935653118596</c:v>
                </c:pt>
                <c:pt idx="353">
                  <c:v>11.580434569552704</c:v>
                </c:pt>
                <c:pt idx="354">
                  <c:v>11.289794413577894</c:v>
                </c:pt>
                <c:pt idx="355">
                  <c:v>12.709139245774416</c:v>
                </c:pt>
                <c:pt idx="356">
                  <c:v>12.447001103636385</c:v>
                </c:pt>
                <c:pt idx="357">
                  <c:v>10.643780689153017</c:v>
                </c:pt>
                <c:pt idx="358">
                  <c:v>10.518700218288172</c:v>
                </c:pt>
                <c:pt idx="359">
                  <c:v>11.711784520403112</c:v>
                </c:pt>
                <c:pt idx="360">
                  <c:v>10.118639253920804</c:v>
                </c:pt>
                <c:pt idx="361">
                  <c:v>12.887908594631655</c:v>
                </c:pt>
                <c:pt idx="362">
                  <c:v>9.2104403669765169</c:v>
                </c:pt>
                <c:pt idx="363">
                  <c:v>14.616166395273979</c:v>
                </c:pt>
                <c:pt idx="364">
                  <c:v>11.522885696764504</c:v>
                </c:pt>
                <c:pt idx="365">
                  <c:v>10.373522431293592</c:v>
                </c:pt>
                <c:pt idx="366">
                  <c:v>10.021315031649332</c:v>
                </c:pt>
                <c:pt idx="367">
                  <c:v>14.771022387607021</c:v>
                </c:pt>
                <c:pt idx="368">
                  <c:v>12.301387370778714</c:v>
                </c:pt>
                <c:pt idx="369">
                  <c:v>13.134491533094309</c:v>
                </c:pt>
                <c:pt idx="370">
                  <c:v>13.193755235686714</c:v>
                </c:pt>
                <c:pt idx="371">
                  <c:v>11.156264806643756</c:v>
                </c:pt>
                <c:pt idx="372">
                  <c:v>12.384176989034103</c:v>
                </c:pt>
                <c:pt idx="373">
                  <c:v>14.454254877599988</c:v>
                </c:pt>
                <c:pt idx="374">
                  <c:v>13.488395803228677</c:v>
                </c:pt>
                <c:pt idx="375">
                  <c:v>14.454254877599988</c:v>
                </c:pt>
                <c:pt idx="376">
                  <c:v>8.7797112902044692</c:v>
                </c:pt>
                <c:pt idx="377">
                  <c:v>14.123363572229055</c:v>
                </c:pt>
                <c:pt idx="378">
                  <c:v>14.6219868702597</c:v>
                </c:pt>
                <c:pt idx="379">
                  <c:v>13.715691327653818</c:v>
                </c:pt>
                <c:pt idx="380">
                  <c:v>13.176095595198786</c:v>
                </c:pt>
                <c:pt idx="381">
                  <c:v>12.921961756849388</c:v>
                </c:pt>
                <c:pt idx="382">
                  <c:v>12.810391344620207</c:v>
                </c:pt>
                <c:pt idx="383">
                  <c:v>12.657151449598695</c:v>
                </c:pt>
                <c:pt idx="384">
                  <c:v>12.655238799709474</c:v>
                </c:pt>
                <c:pt idx="385">
                  <c:v>12.513561021741964</c:v>
                </c:pt>
                <c:pt idx="386">
                  <c:v>12.216027926866138</c:v>
                </c:pt>
                <c:pt idx="387">
                  <c:v>12.034103319015012</c:v>
                </c:pt>
                <c:pt idx="388">
                  <c:v>11.918397239722839</c:v>
                </c:pt>
                <c:pt idx="389">
                  <c:v>11.385103457032146</c:v>
                </c:pt>
                <c:pt idx="390">
                  <c:v>10.757924157061597</c:v>
                </c:pt>
                <c:pt idx="391">
                  <c:v>8.987321812850098</c:v>
                </c:pt>
                <c:pt idx="392">
                  <c:v>8.7949764316887684</c:v>
                </c:pt>
                <c:pt idx="393">
                  <c:v>14.614188689657093</c:v>
                </c:pt>
                <c:pt idx="394">
                  <c:v>9.5217218810554201</c:v>
                </c:pt>
                <c:pt idx="395">
                  <c:v>10.628399837526073</c:v>
                </c:pt>
              </c:numCache>
            </c:numRef>
          </c:xVal>
          <c:yVal>
            <c:numRef>
              <c:f>Sheet1!$L$2:$L$397</c:f>
              <c:numCache>
                <c:formatCode>General</c:formatCode>
                <c:ptCount val="396"/>
                <c:pt idx="0">
                  <c:v>2.1345483739592721</c:v>
                </c:pt>
                <c:pt idx="1">
                  <c:v>4.5432098685822764</c:v>
                </c:pt>
                <c:pt idx="2">
                  <c:v>6.8769600160654685</c:v>
                </c:pt>
                <c:pt idx="3">
                  <c:v>7.6394026459327824</c:v>
                </c:pt>
                <c:pt idx="4">
                  <c:v>3.9574217964346552</c:v>
                </c:pt>
                <c:pt idx="5">
                  <c:v>7.4537685493802384</c:v>
                </c:pt>
                <c:pt idx="6">
                  <c:v>6.48921317153457</c:v>
                </c:pt>
                <c:pt idx="7">
                  <c:v>0.30037024939853024</c:v>
                </c:pt>
                <c:pt idx="8">
                  <c:v>2.7615811670610548</c:v>
                </c:pt>
                <c:pt idx="9">
                  <c:v>0.42023796494492888</c:v>
                </c:pt>
                <c:pt idx="10">
                  <c:v>2.0083714565532791</c:v>
                </c:pt>
                <c:pt idx="11">
                  <c:v>0.41235712398655838</c:v>
                </c:pt>
                <c:pt idx="12">
                  <c:v>0.2051253278221869</c:v>
                </c:pt>
                <c:pt idx="13">
                  <c:v>1.2628114310093919</c:v>
                </c:pt>
                <c:pt idx="14">
                  <c:v>0.10232568155083872</c:v>
                </c:pt>
                <c:pt idx="15">
                  <c:v>0.63734674522549362</c:v>
                </c:pt>
                <c:pt idx="16">
                  <c:v>0.72338019721543678</c:v>
                </c:pt>
                <c:pt idx="17">
                  <c:v>0.8159129785642163</c:v>
                </c:pt>
                <c:pt idx="18">
                  <c:v>0.23180778817619649</c:v>
                </c:pt>
                <c:pt idx="19">
                  <c:v>1.2914987801600002</c:v>
                </c:pt>
                <c:pt idx="20">
                  <c:v>1.0116903352894857</c:v>
                </c:pt>
                <c:pt idx="21">
                  <c:v>0.3275266040735485</c:v>
                </c:pt>
                <c:pt idx="22">
                  <c:v>0.38960732955419836</c:v>
                </c:pt>
                <c:pt idx="23">
                  <c:v>0.3868177091989824</c:v>
                </c:pt>
                <c:pt idx="24">
                  <c:v>2.5884687868319491</c:v>
                </c:pt>
                <c:pt idx="25">
                  <c:v>3.4661768589368402</c:v>
                </c:pt>
                <c:pt idx="26">
                  <c:v>5.4653373352713084</c:v>
                </c:pt>
                <c:pt idx="27">
                  <c:v>2.2054760972890759</c:v>
                </c:pt>
                <c:pt idx="28">
                  <c:v>2.554737106518</c:v>
                </c:pt>
                <c:pt idx="29">
                  <c:v>3.0329501684404185</c:v>
                </c:pt>
                <c:pt idx="30">
                  <c:v>1.9093427094799993</c:v>
                </c:pt>
                <c:pt idx="31">
                  <c:v>1.2226153943297509</c:v>
                </c:pt>
                <c:pt idx="32">
                  <c:v>1.1178466933535858</c:v>
                </c:pt>
                <c:pt idx="33">
                  <c:v>0.30567820111829996</c:v>
                </c:pt>
                <c:pt idx="34">
                  <c:v>2.9513046634056037</c:v>
                </c:pt>
                <c:pt idx="35">
                  <c:v>2.4351919821576242</c:v>
                </c:pt>
                <c:pt idx="36">
                  <c:v>0.63788297407812711</c:v>
                </c:pt>
                <c:pt idx="37">
                  <c:v>0.15016164020076486</c:v>
                </c:pt>
                <c:pt idx="38">
                  <c:v>0.84531428765822192</c:v>
                </c:pt>
                <c:pt idx="39">
                  <c:v>6.7335777449879022E-2</c:v>
                </c:pt>
                <c:pt idx="40">
                  <c:v>7.036303746048593E-2</c:v>
                </c:pt>
                <c:pt idx="41">
                  <c:v>0.10218435148577742</c:v>
                </c:pt>
                <c:pt idx="42">
                  <c:v>0.11899106471742739</c:v>
                </c:pt>
                <c:pt idx="43">
                  <c:v>1.9491461285519109</c:v>
                </c:pt>
                <c:pt idx="44">
                  <c:v>1.8207952164726458</c:v>
                </c:pt>
                <c:pt idx="45">
                  <c:v>3.3567064374567934</c:v>
                </c:pt>
                <c:pt idx="46">
                  <c:v>5.4679543304907714</c:v>
                </c:pt>
                <c:pt idx="47">
                  <c:v>6.2770378848639519</c:v>
                </c:pt>
                <c:pt idx="48">
                  <c:v>5.2980427536968584</c:v>
                </c:pt>
                <c:pt idx="49">
                  <c:v>6.6347092283908555</c:v>
                </c:pt>
                <c:pt idx="50">
                  <c:v>1.7820883510430101</c:v>
                </c:pt>
                <c:pt idx="51">
                  <c:v>2.5461735387771682</c:v>
                </c:pt>
                <c:pt idx="52">
                  <c:v>2.5523332796353602</c:v>
                </c:pt>
                <c:pt idx="53">
                  <c:v>1.3893968170432978</c:v>
                </c:pt>
                <c:pt idx="54">
                  <c:v>2.8293500176431574</c:v>
                </c:pt>
                <c:pt idx="55">
                  <c:v>1.6958556348381595</c:v>
                </c:pt>
                <c:pt idx="56">
                  <c:v>2.1139851813459249</c:v>
                </c:pt>
                <c:pt idx="57">
                  <c:v>0.77619589262885624</c:v>
                </c:pt>
                <c:pt idx="58">
                  <c:v>1.4585890129877179</c:v>
                </c:pt>
                <c:pt idx="59">
                  <c:v>5.5105453287251756</c:v>
                </c:pt>
                <c:pt idx="60">
                  <c:v>2.378957847180625</c:v>
                </c:pt>
                <c:pt idx="61">
                  <c:v>0.52160171565191782</c:v>
                </c:pt>
                <c:pt idx="62">
                  <c:v>0.81227255908568652</c:v>
                </c:pt>
                <c:pt idx="63">
                  <c:v>1.4235771634571259</c:v>
                </c:pt>
                <c:pt idx="64">
                  <c:v>1.7180004959961839</c:v>
                </c:pt>
                <c:pt idx="65">
                  <c:v>3.9425862629674886</c:v>
                </c:pt>
                <c:pt idx="66">
                  <c:v>3.9343436363612367</c:v>
                </c:pt>
                <c:pt idx="67">
                  <c:v>6.0482409741113594</c:v>
                </c:pt>
                <c:pt idx="68">
                  <c:v>3.7404859581962091</c:v>
                </c:pt>
                <c:pt idx="69">
                  <c:v>4.265184557294277</c:v>
                </c:pt>
                <c:pt idx="70">
                  <c:v>3.3287529183055469</c:v>
                </c:pt>
                <c:pt idx="71">
                  <c:v>1.093972384955022</c:v>
                </c:pt>
                <c:pt idx="72">
                  <c:v>1.9301498750986523</c:v>
                </c:pt>
                <c:pt idx="73">
                  <c:v>7.9693145034475359</c:v>
                </c:pt>
                <c:pt idx="74">
                  <c:v>1.3463198965963061</c:v>
                </c:pt>
                <c:pt idx="75">
                  <c:v>4.4266595299075284</c:v>
                </c:pt>
                <c:pt idx="76">
                  <c:v>3.3151721371280107</c:v>
                </c:pt>
                <c:pt idx="77">
                  <c:v>0.50130276022443998</c:v>
                </c:pt>
                <c:pt idx="78">
                  <c:v>2.3441266695073533</c:v>
                </c:pt>
                <c:pt idx="79">
                  <c:v>2.7295136792157551</c:v>
                </c:pt>
                <c:pt idx="80">
                  <c:v>2.5841637440723915</c:v>
                </c:pt>
                <c:pt idx="81">
                  <c:v>1.2965571946170587</c:v>
                </c:pt>
                <c:pt idx="82">
                  <c:v>1.5330279029232321</c:v>
                </c:pt>
                <c:pt idx="83">
                  <c:v>4.253903869441821</c:v>
                </c:pt>
                <c:pt idx="84">
                  <c:v>2.1821536640575654</c:v>
                </c:pt>
                <c:pt idx="85">
                  <c:v>1.1423183089991567</c:v>
                </c:pt>
                <c:pt idx="86">
                  <c:v>2.8034334784679578</c:v>
                </c:pt>
                <c:pt idx="87">
                  <c:v>2.4964593421860721</c:v>
                </c:pt>
                <c:pt idx="88">
                  <c:v>1.9855377258963434</c:v>
                </c:pt>
                <c:pt idx="89">
                  <c:v>2.594479594502586</c:v>
                </c:pt>
                <c:pt idx="90">
                  <c:v>0.24096415105474644</c:v>
                </c:pt>
                <c:pt idx="91">
                  <c:v>1.9289475842907711</c:v>
                </c:pt>
                <c:pt idx="92">
                  <c:v>1.5409968289143656</c:v>
                </c:pt>
                <c:pt idx="93">
                  <c:v>1.3235702216282281</c:v>
                </c:pt>
                <c:pt idx="94">
                  <c:v>2.6930621032165667</c:v>
                </c:pt>
                <c:pt idx="95">
                  <c:v>2.5751460874785503</c:v>
                </c:pt>
                <c:pt idx="96">
                  <c:v>5.0700475973727404</c:v>
                </c:pt>
                <c:pt idx="97">
                  <c:v>2.3049567495836398</c:v>
                </c:pt>
                <c:pt idx="98">
                  <c:v>3.0498835787016012</c:v>
                </c:pt>
                <c:pt idx="99">
                  <c:v>3.1859943268270134</c:v>
                </c:pt>
                <c:pt idx="100">
                  <c:v>2.7978141881860412</c:v>
                </c:pt>
                <c:pt idx="101">
                  <c:v>4.0316099791450899</c:v>
                </c:pt>
                <c:pt idx="102">
                  <c:v>3.9600974838383332</c:v>
                </c:pt>
                <c:pt idx="103">
                  <c:v>4.0831267083059375</c:v>
                </c:pt>
                <c:pt idx="104">
                  <c:v>1.5129270120532559</c:v>
                </c:pt>
                <c:pt idx="105">
                  <c:v>1.2666095181739108</c:v>
                </c:pt>
                <c:pt idx="106">
                  <c:v>1.7804288528856698</c:v>
                </c:pt>
                <c:pt idx="107">
                  <c:v>3.8553298950824404</c:v>
                </c:pt>
                <c:pt idx="108">
                  <c:v>1.2293481106571638</c:v>
                </c:pt>
                <c:pt idx="109">
                  <c:v>0.65253349767464863</c:v>
                </c:pt>
                <c:pt idx="110">
                  <c:v>1.2430588930331379</c:v>
                </c:pt>
                <c:pt idx="111">
                  <c:v>0.88211328007256506</c:v>
                </c:pt>
                <c:pt idx="112">
                  <c:v>0.81128570857698679</c:v>
                </c:pt>
                <c:pt idx="113">
                  <c:v>0.88211328007256506</c:v>
                </c:pt>
                <c:pt idx="114">
                  <c:v>1.3647131530862919</c:v>
                </c:pt>
                <c:pt idx="115">
                  <c:v>0.9797536747847968</c:v>
                </c:pt>
                <c:pt idx="116">
                  <c:v>1.58559593794853</c:v>
                </c:pt>
                <c:pt idx="117">
                  <c:v>1.0727473224730601</c:v>
                </c:pt>
                <c:pt idx="118">
                  <c:v>0.64636998900101628</c:v>
                </c:pt>
                <c:pt idx="119">
                  <c:v>1.5486682801041407</c:v>
                </c:pt>
                <c:pt idx="120">
                  <c:v>1.0564699784701419</c:v>
                </c:pt>
                <c:pt idx="121">
                  <c:v>2.8626693426127288</c:v>
                </c:pt>
                <c:pt idx="122">
                  <c:v>1.58559593794853</c:v>
                </c:pt>
                <c:pt idx="123">
                  <c:v>2.6401567250585596</c:v>
                </c:pt>
                <c:pt idx="124">
                  <c:v>1.9177458026795373</c:v>
                </c:pt>
                <c:pt idx="125">
                  <c:v>2.0040712346550595</c:v>
                </c:pt>
                <c:pt idx="126">
                  <c:v>1.6888404152202141</c:v>
                </c:pt>
                <c:pt idx="127">
                  <c:v>4.1247541351416945</c:v>
                </c:pt>
                <c:pt idx="128">
                  <c:v>1.1084305976054478</c:v>
                </c:pt>
                <c:pt idx="129">
                  <c:v>3.2546212755168242</c:v>
                </c:pt>
                <c:pt idx="130">
                  <c:v>1.3885418336603701</c:v>
                </c:pt>
                <c:pt idx="131">
                  <c:v>1.4457418197633098</c:v>
                </c:pt>
                <c:pt idx="132">
                  <c:v>0.99731757051652847</c:v>
                </c:pt>
                <c:pt idx="133">
                  <c:v>0.90624039602065354</c:v>
                </c:pt>
                <c:pt idx="134">
                  <c:v>0.92513153653963764</c:v>
                </c:pt>
                <c:pt idx="135">
                  <c:v>1.2928624163273379</c:v>
                </c:pt>
                <c:pt idx="136">
                  <c:v>2.3412468320788329E-2</c:v>
                </c:pt>
                <c:pt idx="137">
                  <c:v>1.4664116003066425E-2</c:v>
                </c:pt>
                <c:pt idx="138">
                  <c:v>3.9660127492016792E-2</c:v>
                </c:pt>
                <c:pt idx="139">
                  <c:v>1.6532532339565273</c:v>
                </c:pt>
                <c:pt idx="140">
                  <c:v>2.4119680568522637</c:v>
                </c:pt>
                <c:pt idx="141">
                  <c:v>3.3173025415499602</c:v>
                </c:pt>
                <c:pt idx="142">
                  <c:v>1.1918874498658165</c:v>
                </c:pt>
                <c:pt idx="143">
                  <c:v>1.3258496663846797</c:v>
                </c:pt>
                <c:pt idx="144">
                  <c:v>2.5970205769573198</c:v>
                </c:pt>
                <c:pt idx="145">
                  <c:v>3.5054199419306142</c:v>
                </c:pt>
                <c:pt idx="146">
                  <c:v>1.2089642469532418</c:v>
                </c:pt>
                <c:pt idx="147">
                  <c:v>1.176462876933223</c:v>
                </c:pt>
                <c:pt idx="148">
                  <c:v>2.5849379286038801</c:v>
                </c:pt>
                <c:pt idx="149">
                  <c:v>3.6386355411207205</c:v>
                </c:pt>
                <c:pt idx="150">
                  <c:v>1.7564236350733258</c:v>
                </c:pt>
                <c:pt idx="151">
                  <c:v>0.59310238490928002</c:v>
                </c:pt>
                <c:pt idx="152">
                  <c:v>3.8861329221976888</c:v>
                </c:pt>
                <c:pt idx="153">
                  <c:v>3.0468667797901388</c:v>
                </c:pt>
                <c:pt idx="154">
                  <c:v>1.1959947878354635</c:v>
                </c:pt>
                <c:pt idx="155">
                  <c:v>6.7255352719029178</c:v>
                </c:pt>
                <c:pt idx="156">
                  <c:v>4.5686945398951755</c:v>
                </c:pt>
                <c:pt idx="157">
                  <c:v>0.71964807046555956</c:v>
                </c:pt>
                <c:pt idx="158">
                  <c:v>1.5507280822569434</c:v>
                </c:pt>
                <c:pt idx="159">
                  <c:v>1.6184304554408413</c:v>
                </c:pt>
                <c:pt idx="160">
                  <c:v>2.7158164356792258</c:v>
                </c:pt>
                <c:pt idx="161">
                  <c:v>1.4450565251015237</c:v>
                </c:pt>
                <c:pt idx="162">
                  <c:v>0.72388043488416864</c:v>
                </c:pt>
                <c:pt idx="163">
                  <c:v>0.26981832922924986</c:v>
                </c:pt>
                <c:pt idx="164">
                  <c:v>1.5717079469009103</c:v>
                </c:pt>
                <c:pt idx="165">
                  <c:v>0.45949880805185706</c:v>
                </c:pt>
                <c:pt idx="166">
                  <c:v>1.0567125668993917</c:v>
                </c:pt>
                <c:pt idx="167">
                  <c:v>2.2968423216176777</c:v>
                </c:pt>
                <c:pt idx="168">
                  <c:v>2.4361308072626642</c:v>
                </c:pt>
                <c:pt idx="169">
                  <c:v>2.7225781007250993</c:v>
                </c:pt>
                <c:pt idx="170">
                  <c:v>6.7415652824952694</c:v>
                </c:pt>
                <c:pt idx="171">
                  <c:v>0.88316242198454775</c:v>
                </c:pt>
                <c:pt idx="172">
                  <c:v>1.7073292239826496</c:v>
                </c:pt>
                <c:pt idx="173">
                  <c:v>0.56264040507824864</c:v>
                </c:pt>
                <c:pt idx="174">
                  <c:v>1.3994788527361275</c:v>
                </c:pt>
                <c:pt idx="175">
                  <c:v>1.0538450343994386</c:v>
                </c:pt>
                <c:pt idx="176">
                  <c:v>6.0160862407334745</c:v>
                </c:pt>
                <c:pt idx="177">
                  <c:v>1.3096418332391058</c:v>
                </c:pt>
                <c:pt idx="178">
                  <c:v>3.4301649267940637</c:v>
                </c:pt>
                <c:pt idx="179">
                  <c:v>1.0722382633368341</c:v>
                </c:pt>
                <c:pt idx="180">
                  <c:v>1.3096414969589858</c:v>
                </c:pt>
                <c:pt idx="181">
                  <c:v>1.3096411115173758</c:v>
                </c:pt>
                <c:pt idx="182">
                  <c:v>1.3096421442990624</c:v>
                </c:pt>
                <c:pt idx="183">
                  <c:v>0.3919670748398878</c:v>
                </c:pt>
                <c:pt idx="184">
                  <c:v>2.4601601159627835</c:v>
                </c:pt>
                <c:pt idx="185">
                  <c:v>1.7247428772728139</c:v>
                </c:pt>
                <c:pt idx="186">
                  <c:v>0.44718639095320889</c:v>
                </c:pt>
                <c:pt idx="187">
                  <c:v>1.3096412362611736</c:v>
                </c:pt>
                <c:pt idx="188">
                  <c:v>2.0941940678178677</c:v>
                </c:pt>
                <c:pt idx="189">
                  <c:v>2.6790401681329152</c:v>
                </c:pt>
                <c:pt idx="190">
                  <c:v>4.5563532921354977</c:v>
                </c:pt>
                <c:pt idx="191">
                  <c:v>4.0160171525939425</c:v>
                </c:pt>
                <c:pt idx="192">
                  <c:v>4.7885400278195211</c:v>
                </c:pt>
                <c:pt idx="193">
                  <c:v>1.5974903823817639</c:v>
                </c:pt>
                <c:pt idx="194">
                  <c:v>2.1509754845933577</c:v>
                </c:pt>
                <c:pt idx="195">
                  <c:v>0.98951067324075159</c:v>
                </c:pt>
                <c:pt idx="196">
                  <c:v>5.371219691583093</c:v>
                </c:pt>
                <c:pt idx="197">
                  <c:v>2.8813578445331771</c:v>
                </c:pt>
                <c:pt idx="198">
                  <c:v>1.9616351412457895</c:v>
                </c:pt>
                <c:pt idx="199">
                  <c:v>3.5739218521818961</c:v>
                </c:pt>
                <c:pt idx="200">
                  <c:v>4.3684952322449755</c:v>
                </c:pt>
                <c:pt idx="201">
                  <c:v>1.3096415388481248</c:v>
                </c:pt>
                <c:pt idx="202">
                  <c:v>0.66993386282886946</c:v>
                </c:pt>
                <c:pt idx="203">
                  <c:v>2.4601603535734542</c:v>
                </c:pt>
                <c:pt idx="204">
                  <c:v>0.64049355802418928</c:v>
                </c:pt>
                <c:pt idx="205">
                  <c:v>2.0468317284085642</c:v>
                </c:pt>
                <c:pt idx="206">
                  <c:v>4.2677841470713931</c:v>
                </c:pt>
                <c:pt idx="207">
                  <c:v>1.6033411569391416</c:v>
                </c:pt>
                <c:pt idx="208">
                  <c:v>1.1619924352016104</c:v>
                </c:pt>
                <c:pt idx="209">
                  <c:v>2.4601598045295074</c:v>
                </c:pt>
                <c:pt idx="210">
                  <c:v>1.5995438252977081</c:v>
                </c:pt>
                <c:pt idx="211">
                  <c:v>1.4442886852491017</c:v>
                </c:pt>
                <c:pt idx="212">
                  <c:v>1.6087905650304699</c:v>
                </c:pt>
                <c:pt idx="213">
                  <c:v>1.1359204815492192</c:v>
                </c:pt>
                <c:pt idx="214">
                  <c:v>2.7783773263493492</c:v>
                </c:pt>
                <c:pt idx="215">
                  <c:v>1.9387938058087213</c:v>
                </c:pt>
                <c:pt idx="216">
                  <c:v>3.1122496721241801</c:v>
                </c:pt>
                <c:pt idx="217">
                  <c:v>2.1418275951972849</c:v>
                </c:pt>
                <c:pt idx="218">
                  <c:v>1.6784554217675149</c:v>
                </c:pt>
                <c:pt idx="219">
                  <c:v>2.0146460526798387</c:v>
                </c:pt>
                <c:pt idx="220">
                  <c:v>0.64067906949689102</c:v>
                </c:pt>
                <c:pt idx="221">
                  <c:v>1.1588841239585566</c:v>
                </c:pt>
                <c:pt idx="222">
                  <c:v>1.7742315337979637</c:v>
                </c:pt>
                <c:pt idx="223">
                  <c:v>0.94921558824645458</c:v>
                </c:pt>
                <c:pt idx="224">
                  <c:v>2.0446110895964051</c:v>
                </c:pt>
                <c:pt idx="225">
                  <c:v>3.081002981971483</c:v>
                </c:pt>
                <c:pt idx="226">
                  <c:v>3.1131477832336345</c:v>
                </c:pt>
                <c:pt idx="227">
                  <c:v>4.9893116405004836</c:v>
                </c:pt>
                <c:pt idx="228">
                  <c:v>2.024333253131489</c:v>
                </c:pt>
                <c:pt idx="229">
                  <c:v>8.6273133603570311E-4</c:v>
                </c:pt>
                <c:pt idx="230">
                  <c:v>3.1693396083582202</c:v>
                </c:pt>
                <c:pt idx="231">
                  <c:v>5.2348399649818322</c:v>
                </c:pt>
                <c:pt idx="232">
                  <c:v>3.6463689526423892</c:v>
                </c:pt>
                <c:pt idx="233">
                  <c:v>1.6759967334572898</c:v>
                </c:pt>
                <c:pt idx="234">
                  <c:v>4.0073128314152191</c:v>
                </c:pt>
                <c:pt idx="235">
                  <c:v>3.5468523320981555</c:v>
                </c:pt>
                <c:pt idx="236">
                  <c:v>4.9573575466371995</c:v>
                </c:pt>
                <c:pt idx="237">
                  <c:v>1.7951813574848643</c:v>
                </c:pt>
                <c:pt idx="238">
                  <c:v>5.5334091541982824</c:v>
                </c:pt>
                <c:pt idx="239">
                  <c:v>2.2619700479435529</c:v>
                </c:pt>
                <c:pt idx="240">
                  <c:v>2.0520790752772569</c:v>
                </c:pt>
                <c:pt idx="241">
                  <c:v>0.98551929700611207</c:v>
                </c:pt>
                <c:pt idx="242">
                  <c:v>1.6411279248846355</c:v>
                </c:pt>
                <c:pt idx="243">
                  <c:v>2.0336750273715278</c:v>
                </c:pt>
                <c:pt idx="244">
                  <c:v>2.5571780634344088</c:v>
                </c:pt>
                <c:pt idx="245">
                  <c:v>3.2233460383473509</c:v>
                </c:pt>
                <c:pt idx="246">
                  <c:v>6.1057867026289845</c:v>
                </c:pt>
                <c:pt idx="247">
                  <c:v>3.2495729165442517</c:v>
                </c:pt>
                <c:pt idx="248">
                  <c:v>3.8774521158309527</c:v>
                </c:pt>
                <c:pt idx="249">
                  <c:v>2.8061266764456883</c:v>
                </c:pt>
                <c:pt idx="250">
                  <c:v>2.4736297246263996</c:v>
                </c:pt>
                <c:pt idx="251">
                  <c:v>3.224519968185334</c:v>
                </c:pt>
                <c:pt idx="252">
                  <c:v>3.0119005448771392</c:v>
                </c:pt>
                <c:pt idx="253">
                  <c:v>3.0200697632038227</c:v>
                </c:pt>
                <c:pt idx="254">
                  <c:v>1.8848253956338166</c:v>
                </c:pt>
                <c:pt idx="255">
                  <c:v>5.1561983843305734</c:v>
                </c:pt>
                <c:pt idx="256">
                  <c:v>5.3892228290078137</c:v>
                </c:pt>
                <c:pt idx="257">
                  <c:v>3.3132105225235957</c:v>
                </c:pt>
                <c:pt idx="258">
                  <c:v>5.292542824920031</c:v>
                </c:pt>
                <c:pt idx="259">
                  <c:v>2.1357608606187837</c:v>
                </c:pt>
                <c:pt idx="260">
                  <c:v>2.8185932432457825</c:v>
                </c:pt>
                <c:pt idx="261">
                  <c:v>2.8199017211252584</c:v>
                </c:pt>
                <c:pt idx="262">
                  <c:v>2.818115142520369</c:v>
                </c:pt>
                <c:pt idx="263">
                  <c:v>2.8208967987353852</c:v>
                </c:pt>
                <c:pt idx="264">
                  <c:v>2.8247607649645912</c:v>
                </c:pt>
                <c:pt idx="265">
                  <c:v>2.8490150912997767</c:v>
                </c:pt>
                <c:pt idx="266">
                  <c:v>5.4321215300790877</c:v>
                </c:pt>
                <c:pt idx="267">
                  <c:v>5.2984608964866373</c:v>
                </c:pt>
                <c:pt idx="268">
                  <c:v>6.6882203910996534</c:v>
                </c:pt>
                <c:pt idx="269">
                  <c:v>5.5743144665861646</c:v>
                </c:pt>
                <c:pt idx="270">
                  <c:v>7.8851011029304887</c:v>
                </c:pt>
                <c:pt idx="271">
                  <c:v>3.0055827431137154</c:v>
                </c:pt>
                <c:pt idx="272">
                  <c:v>3.3244685767761064</c:v>
                </c:pt>
                <c:pt idx="273">
                  <c:v>3.3847168274930608</c:v>
                </c:pt>
                <c:pt idx="274">
                  <c:v>3.0905064316411397</c:v>
                </c:pt>
                <c:pt idx="275">
                  <c:v>4.2609257093930895</c:v>
                </c:pt>
                <c:pt idx="276">
                  <c:v>5.2023126121972805</c:v>
                </c:pt>
                <c:pt idx="277">
                  <c:v>4.0739735547772975</c:v>
                </c:pt>
                <c:pt idx="278">
                  <c:v>2.436154770850778</c:v>
                </c:pt>
                <c:pt idx="279">
                  <c:v>3.1772893944877798</c:v>
                </c:pt>
                <c:pt idx="280">
                  <c:v>2.5827972562055654</c:v>
                </c:pt>
                <c:pt idx="281">
                  <c:v>3.0814383303219142</c:v>
                </c:pt>
                <c:pt idx="282">
                  <c:v>1.8158947586135428</c:v>
                </c:pt>
                <c:pt idx="283">
                  <c:v>3.7165393521166452</c:v>
                </c:pt>
                <c:pt idx="284">
                  <c:v>2.1328201599992127</c:v>
                </c:pt>
                <c:pt idx="285">
                  <c:v>1.9989672962551839</c:v>
                </c:pt>
                <c:pt idx="286">
                  <c:v>2.8535679059280188</c:v>
                </c:pt>
                <c:pt idx="287">
                  <c:v>1.8851705410399806</c:v>
                </c:pt>
                <c:pt idx="288">
                  <c:v>5.9878047654186233</c:v>
                </c:pt>
                <c:pt idx="289">
                  <c:v>3.9713023492841377</c:v>
                </c:pt>
                <c:pt idx="290">
                  <c:v>6.6351282035696935</c:v>
                </c:pt>
                <c:pt idx="291">
                  <c:v>6.7118883006703838</c:v>
                </c:pt>
                <c:pt idx="292">
                  <c:v>4.1163193797056286</c:v>
                </c:pt>
                <c:pt idx="293">
                  <c:v>4.0279915801436283</c:v>
                </c:pt>
                <c:pt idx="294">
                  <c:v>7.4565863952451403</c:v>
                </c:pt>
                <c:pt idx="295">
                  <c:v>5.5557992168711596</c:v>
                </c:pt>
                <c:pt idx="296">
                  <c:v>2.8494073643332367</c:v>
                </c:pt>
                <c:pt idx="297">
                  <c:v>6.7410102023156053</c:v>
                </c:pt>
                <c:pt idx="298">
                  <c:v>6.9127050036323734</c:v>
                </c:pt>
                <c:pt idx="299">
                  <c:v>4.0750415808809084</c:v>
                </c:pt>
                <c:pt idx="300">
                  <c:v>7.4116449693143824</c:v>
                </c:pt>
                <c:pt idx="301">
                  <c:v>5.8228997413859345</c:v>
                </c:pt>
                <c:pt idx="302">
                  <c:v>4.8687353256071058</c:v>
                </c:pt>
                <c:pt idx="303">
                  <c:v>4.9399632808864506</c:v>
                </c:pt>
                <c:pt idx="304">
                  <c:v>7.1470507307127376</c:v>
                </c:pt>
                <c:pt idx="305">
                  <c:v>5.9868396648098834</c:v>
                </c:pt>
                <c:pt idx="306">
                  <c:v>5.4344546529256075</c:v>
                </c:pt>
                <c:pt idx="307">
                  <c:v>3.8648477344521073</c:v>
                </c:pt>
                <c:pt idx="308">
                  <c:v>6.3918486788645117</c:v>
                </c:pt>
                <c:pt idx="309">
                  <c:v>5.4959530231253844</c:v>
                </c:pt>
                <c:pt idx="310">
                  <c:v>6.1280351538942375</c:v>
                </c:pt>
                <c:pt idx="311">
                  <c:v>6.0530957005183064</c:v>
                </c:pt>
                <c:pt idx="312">
                  <c:v>5.9089125054289262</c:v>
                </c:pt>
                <c:pt idx="313">
                  <c:v>3.3536819046300765</c:v>
                </c:pt>
                <c:pt idx="314">
                  <c:v>6.3566426953204092</c:v>
                </c:pt>
                <c:pt idx="315">
                  <c:v>6.7924433301577869</c:v>
                </c:pt>
                <c:pt idx="316">
                  <c:v>5.1744045418099383</c:v>
                </c:pt>
                <c:pt idx="317">
                  <c:v>6.7402742821246973</c:v>
                </c:pt>
                <c:pt idx="318">
                  <c:v>6.2996298111477413</c:v>
                </c:pt>
                <c:pt idx="319">
                  <c:v>5.8851152552680244</c:v>
                </c:pt>
                <c:pt idx="320">
                  <c:v>5.1751894636359355</c:v>
                </c:pt>
                <c:pt idx="321">
                  <c:v>6.3899560482928095</c:v>
                </c:pt>
                <c:pt idx="322">
                  <c:v>3.9491759474878552</c:v>
                </c:pt>
                <c:pt idx="323">
                  <c:v>4.1436823013363338</c:v>
                </c:pt>
                <c:pt idx="324">
                  <c:v>5.7797522290893184</c:v>
                </c:pt>
                <c:pt idx="325">
                  <c:v>5.636340698408091</c:v>
                </c:pt>
                <c:pt idx="326">
                  <c:v>4.8432458759623724</c:v>
                </c:pt>
                <c:pt idx="327">
                  <c:v>7.0613162808131422</c:v>
                </c:pt>
                <c:pt idx="328">
                  <c:v>5.8058431931175507</c:v>
                </c:pt>
                <c:pt idx="329">
                  <c:v>6.2215005108864645</c:v>
                </c:pt>
                <c:pt idx="330">
                  <c:v>4.6396729285479905</c:v>
                </c:pt>
                <c:pt idx="331">
                  <c:v>3.797959352156338</c:v>
                </c:pt>
                <c:pt idx="332">
                  <c:v>4.4656961215439024</c:v>
                </c:pt>
                <c:pt idx="333">
                  <c:v>5.5564796075170264</c:v>
                </c:pt>
                <c:pt idx="334">
                  <c:v>3.5988868439235238</c:v>
                </c:pt>
                <c:pt idx="335">
                  <c:v>5.7905687413993094</c:v>
                </c:pt>
                <c:pt idx="336">
                  <c:v>4.2598842941651025</c:v>
                </c:pt>
                <c:pt idx="337">
                  <c:v>5.5709840732258273</c:v>
                </c:pt>
                <c:pt idx="338">
                  <c:v>6.3204137431022405</c:v>
                </c:pt>
                <c:pt idx="339">
                  <c:v>4.2115558657957655</c:v>
                </c:pt>
                <c:pt idx="340">
                  <c:v>5.5243218752056045</c:v>
                </c:pt>
                <c:pt idx="341">
                  <c:v>4.3818438242765474</c:v>
                </c:pt>
                <c:pt idx="342">
                  <c:v>4.2548340475185666</c:v>
                </c:pt>
                <c:pt idx="343">
                  <c:v>5.4237086487159365</c:v>
                </c:pt>
                <c:pt idx="344">
                  <c:v>4.7034184066575566</c:v>
                </c:pt>
                <c:pt idx="345">
                  <c:v>4.9905710305055475</c:v>
                </c:pt>
                <c:pt idx="346">
                  <c:v>6.3684307864933016</c:v>
                </c:pt>
                <c:pt idx="347">
                  <c:v>5.0659658595559538</c:v>
                </c:pt>
                <c:pt idx="348">
                  <c:v>3.6971964243672382</c:v>
                </c:pt>
                <c:pt idx="349">
                  <c:v>5.7682345948020783</c:v>
                </c:pt>
                <c:pt idx="350">
                  <c:v>3.2977789107878954</c:v>
                </c:pt>
                <c:pt idx="351">
                  <c:v>4.2244649612621945</c:v>
                </c:pt>
                <c:pt idx="352">
                  <c:v>3.6636826108138467</c:v>
                </c:pt>
                <c:pt idx="353">
                  <c:v>2.1457008292304982</c:v>
                </c:pt>
                <c:pt idx="354">
                  <c:v>1.6746537115172777</c:v>
                </c:pt>
                <c:pt idx="355">
                  <c:v>1.0737880657175862</c:v>
                </c:pt>
                <c:pt idx="356">
                  <c:v>1.2526243670588597</c:v>
                </c:pt>
                <c:pt idx="357">
                  <c:v>1.7957911019329458</c:v>
                </c:pt>
                <c:pt idx="358">
                  <c:v>1.8085086449621233</c:v>
                </c:pt>
                <c:pt idx="359">
                  <c:v>0.94428576399424757</c:v>
                </c:pt>
                <c:pt idx="360">
                  <c:v>1.6292340416876159</c:v>
                </c:pt>
                <c:pt idx="361">
                  <c:v>0.39017755457882231</c:v>
                </c:pt>
                <c:pt idx="362">
                  <c:v>1.8126784124884259</c:v>
                </c:pt>
                <c:pt idx="363">
                  <c:v>1.2664354947341558</c:v>
                </c:pt>
                <c:pt idx="364">
                  <c:v>2.0897933102012698</c:v>
                </c:pt>
                <c:pt idx="365">
                  <c:v>2.5967664045331653</c:v>
                </c:pt>
                <c:pt idx="366">
                  <c:v>4.0210495840375584</c:v>
                </c:pt>
                <c:pt idx="367">
                  <c:v>3.5415361427301721E-2</c:v>
                </c:pt>
                <c:pt idx="368">
                  <c:v>0.95494572559781365</c:v>
                </c:pt>
                <c:pt idx="369">
                  <c:v>0.40408102484222591</c:v>
                </c:pt>
                <c:pt idx="370">
                  <c:v>2.4604769065085237</c:v>
                </c:pt>
                <c:pt idx="371">
                  <c:v>2.9692997419320197</c:v>
                </c:pt>
                <c:pt idx="372">
                  <c:v>1.1197196868641313</c:v>
                </c:pt>
                <c:pt idx="373">
                  <c:v>0.34705097338314456</c:v>
                </c:pt>
                <c:pt idx="374">
                  <c:v>0.89882956920891688</c:v>
                </c:pt>
                <c:pt idx="375">
                  <c:v>1.2299738047306191E-2</c:v>
                </c:pt>
                <c:pt idx="376">
                  <c:v>5.5698453687198946</c:v>
                </c:pt>
                <c:pt idx="377">
                  <c:v>1.4480459780513901</c:v>
                </c:pt>
                <c:pt idx="378">
                  <c:v>0.70318681336193467</c:v>
                </c:pt>
                <c:pt idx="379">
                  <c:v>0.84016295329793556</c:v>
                </c:pt>
                <c:pt idx="380">
                  <c:v>0.95149701753271865</c:v>
                </c:pt>
                <c:pt idx="381">
                  <c:v>1.0179522816251318</c:v>
                </c:pt>
                <c:pt idx="382">
                  <c:v>1.0475153931352912</c:v>
                </c:pt>
                <c:pt idx="383">
                  <c:v>1.0882876456264161</c:v>
                </c:pt>
                <c:pt idx="384">
                  <c:v>1.092274910556392</c:v>
                </c:pt>
                <c:pt idx="385">
                  <c:v>1.1351165504093257</c:v>
                </c:pt>
                <c:pt idx="386">
                  <c:v>1.2330922966787639</c:v>
                </c:pt>
                <c:pt idx="387">
                  <c:v>1.2999400289523115</c:v>
                </c:pt>
                <c:pt idx="388">
                  <c:v>1.3442091997117294</c:v>
                </c:pt>
                <c:pt idx="389">
                  <c:v>1.5776314754965866</c:v>
                </c:pt>
                <c:pt idx="390">
                  <c:v>1.9047540591270911</c:v>
                </c:pt>
                <c:pt idx="391">
                  <c:v>3.1227388573955412</c:v>
                </c:pt>
                <c:pt idx="392">
                  <c:v>3.2768672374002037</c:v>
                </c:pt>
                <c:pt idx="393">
                  <c:v>1.0582222040836837</c:v>
                </c:pt>
                <c:pt idx="394">
                  <c:v>1.8697269333942339</c:v>
                </c:pt>
                <c:pt idx="395">
                  <c:v>4.1090789108601724</c:v>
                </c:pt>
              </c:numCache>
            </c:numRef>
          </c:yVal>
        </c:ser>
        <c:axId val="64598784"/>
        <c:axId val="64600704"/>
      </c:scatterChart>
      <c:valAx>
        <c:axId val="64598784"/>
        <c:scaling>
          <c:orientation val="minMax"/>
        </c:scaling>
        <c:axPos val="b"/>
        <c:title>
          <c:tx>
            <c:rich>
              <a:bodyPr/>
              <a:lstStyle/>
              <a:p>
                <a:pPr>
                  <a:defRPr sz="2000"/>
                </a:pPr>
                <a:r>
                  <a:rPr lang="en-GB" sz="2000"/>
                  <a:t>ln (protected area size)</a:t>
                </a:r>
              </a:p>
            </c:rich>
          </c:tx>
          <c:layout/>
        </c:title>
        <c:numFmt formatCode="General" sourceLinked="1"/>
        <c:tickLblPos val="nextTo"/>
        <c:crossAx val="64600704"/>
        <c:crosses val="autoZero"/>
        <c:crossBetween val="midCat"/>
      </c:valAx>
      <c:valAx>
        <c:axId val="64600704"/>
        <c:scaling>
          <c:orientation val="minMax"/>
        </c:scaling>
        <c:axPos val="l"/>
        <c:title>
          <c:tx>
            <c:rich>
              <a:bodyPr rot="-5400000" vert="horz"/>
              <a:lstStyle/>
              <a:p>
                <a:pPr>
                  <a:defRPr sz="2000"/>
                </a:pPr>
                <a:r>
                  <a:rPr lang="en-US" sz="2000"/>
                  <a:t>ln (cost/ha)</a:t>
                </a:r>
              </a:p>
            </c:rich>
          </c:tx>
          <c:layout/>
        </c:title>
        <c:numFmt formatCode="General" sourceLinked="1"/>
        <c:tickLblPos val="nextTo"/>
        <c:crossAx val="64598784"/>
        <c:crosses val="autoZero"/>
        <c:crossBetween val="midCat"/>
      </c:valAx>
      <c:spPr>
        <a:ln>
          <a:noFill/>
        </a:ln>
      </c:spPr>
    </c:plotArea>
    <c:plotVisOnly val="1"/>
    <c:dispBlanksAs val="gap"/>
  </c:chart>
  <c:spPr>
    <a:no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6.4055460001367581E-2"/>
          <c:y val="0.16558200934942324"/>
          <c:w val="0.53580483802250545"/>
          <c:h val="0.79102548571961051"/>
        </c:manualLayout>
      </c:layout>
      <c:pieChart>
        <c:varyColors val="1"/>
        <c:firstSliceAng val="0"/>
      </c:pieChart>
    </c:plotArea>
    <c:legend>
      <c:legendPos val="r"/>
      <c:layout>
        <c:manualLayout>
          <c:xMode val="edge"/>
          <c:yMode val="edge"/>
          <c:x val="0.62953691552444835"/>
          <c:y val="0.33930458556555176"/>
          <c:w val="0.36120382521629241"/>
          <c:h val="0.399889482083706"/>
        </c:manualLayout>
      </c:layout>
      <c:txPr>
        <a:bodyPr/>
        <a:lstStyle/>
        <a:p>
          <a:pPr>
            <a:defRPr sz="1200" b="1"/>
          </a:pPr>
          <a:endParaRPr lang="en-US"/>
        </a:p>
      </c:txPr>
    </c:legend>
    <c:plotVisOnly val="1"/>
    <c:dispBlanksAs val="zero"/>
  </c:chart>
  <c:spPr>
    <a:ln>
      <a:no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11"/>
  <c:clrMapOvr bg1="lt1" tx1="dk1" bg2="lt2" tx2="dk2" accent1="accent1" accent2="accent2" accent3="accent3" accent4="accent4" accent5="accent5" accent6="accent6" hlink="hlink" folHlink="folHlink"/>
  <c:chart>
    <c:plotArea>
      <c:layout>
        <c:manualLayout>
          <c:layoutTarget val="inner"/>
          <c:xMode val="edge"/>
          <c:yMode val="edge"/>
          <c:x val="5.9961241468034832E-2"/>
          <c:y val="8.9986049527334216E-2"/>
          <c:w val="0.53357038293597558"/>
          <c:h val="0.82460892235078953"/>
        </c:manualLayout>
      </c:layout>
      <c:pieChart>
        <c:varyColors val="1"/>
        <c:ser>
          <c:idx val="0"/>
          <c:order val="0"/>
          <c:dLbls>
            <c:dLbl>
              <c:idx val="0"/>
              <c:layout/>
              <c:tx>
                <c:rich>
                  <a:bodyPr/>
                  <a:lstStyle/>
                  <a:p>
                    <a:r>
                      <a:rPr lang="en-US" b="1" dirty="0" smtClean="0"/>
                      <a:t>U</a:t>
                    </a:r>
                    <a:r>
                      <a:rPr lang="en-US" dirty="0" smtClean="0"/>
                      <a:t>S$7.18</a:t>
                    </a:r>
                    <a:endParaRPr lang="en-US" dirty="0"/>
                  </a:p>
                </c:rich>
              </c:tx>
              <c:showVal val="1"/>
            </c:dLbl>
            <c:dLbl>
              <c:idx val="1"/>
              <c:layout/>
              <c:tx>
                <c:rich>
                  <a:bodyPr/>
                  <a:lstStyle/>
                  <a:p>
                    <a:r>
                      <a:rPr lang="en-US" b="1" dirty="0" smtClean="0"/>
                      <a:t>U</a:t>
                    </a:r>
                    <a:r>
                      <a:rPr lang="en-US" dirty="0" smtClean="0"/>
                      <a:t>S$7.12</a:t>
                    </a:r>
                    <a:endParaRPr lang="en-US" dirty="0"/>
                  </a:p>
                </c:rich>
              </c:tx>
              <c:showVal val="1"/>
            </c:dLbl>
            <c:dLbl>
              <c:idx val="2"/>
              <c:layout/>
              <c:tx>
                <c:rich>
                  <a:bodyPr/>
                  <a:lstStyle/>
                  <a:p>
                    <a:r>
                      <a:rPr lang="en-US" b="1" dirty="0" smtClean="0"/>
                      <a:t>U</a:t>
                    </a:r>
                    <a:r>
                      <a:rPr lang="en-US" dirty="0" smtClean="0"/>
                      <a:t>S$3.6</a:t>
                    </a:r>
                    <a:endParaRPr lang="en-US" dirty="0"/>
                  </a:p>
                </c:rich>
              </c:tx>
              <c:showVal val="1"/>
            </c:dLbl>
            <c:txPr>
              <a:bodyPr/>
              <a:lstStyle/>
              <a:p>
                <a:pPr>
                  <a:defRPr sz="2400" b="1"/>
                </a:pPr>
                <a:endParaRPr lang="en-US"/>
              </a:p>
            </c:txPr>
            <c:showVal val="1"/>
            <c:showLeaderLines val="1"/>
          </c:dLbls>
          <c:cat>
            <c:strRef>
              <c:f>Sheet3!$A$2:$A$4</c:f>
              <c:strCache>
                <c:ptCount val="3"/>
                <c:pt idx="0">
                  <c:v>Currently protected IBAs</c:v>
                </c:pt>
                <c:pt idx="1">
                  <c:v>Expanded network (all IBAs)</c:v>
                </c:pt>
                <c:pt idx="2">
                  <c:v>+ KBAs</c:v>
                </c:pt>
              </c:strCache>
            </c:strRef>
          </c:cat>
          <c:val>
            <c:numRef>
              <c:f>Sheet3!$B$2:$B$4</c:f>
              <c:numCache>
                <c:formatCode>General</c:formatCode>
                <c:ptCount val="3"/>
                <c:pt idx="0">
                  <c:v>7.18</c:v>
                </c:pt>
                <c:pt idx="1">
                  <c:v>7.1199999999999966</c:v>
                </c:pt>
                <c:pt idx="2">
                  <c:v>3.6</c:v>
                </c:pt>
              </c:numCache>
            </c:numRef>
          </c:val>
        </c:ser>
        <c:firstSliceAng val="0"/>
      </c:pieChart>
    </c:plotArea>
    <c:legend>
      <c:legendPos val="r"/>
      <c:legendEntry>
        <c:idx val="0"/>
        <c:txPr>
          <a:bodyPr/>
          <a:lstStyle/>
          <a:p>
            <a:pPr>
              <a:defRPr sz="2000" b="1"/>
            </a:pPr>
            <a:endParaRPr lang="en-US"/>
          </a:p>
        </c:txPr>
      </c:legendEntry>
      <c:legendEntry>
        <c:idx val="1"/>
        <c:txPr>
          <a:bodyPr/>
          <a:lstStyle/>
          <a:p>
            <a:pPr>
              <a:defRPr sz="2000" b="1"/>
            </a:pPr>
            <a:endParaRPr lang="en-US"/>
          </a:p>
        </c:txPr>
      </c:legendEntry>
      <c:legendEntry>
        <c:idx val="2"/>
        <c:txPr>
          <a:bodyPr/>
          <a:lstStyle/>
          <a:p>
            <a:pPr>
              <a:defRPr sz="2000" b="1"/>
            </a:pPr>
            <a:endParaRPr lang="en-US"/>
          </a:p>
        </c:txPr>
      </c:legendEntry>
      <c:layout>
        <c:manualLayout>
          <c:xMode val="edge"/>
          <c:yMode val="edge"/>
          <c:x val="0.5365041139219825"/>
          <c:y val="0.17002613797744037"/>
          <c:w val="0.44275186743956546"/>
          <c:h val="0.70055991263595463"/>
        </c:manualLayout>
      </c:layout>
      <c:txPr>
        <a:bodyPr/>
        <a:lstStyle/>
        <a:p>
          <a:pPr>
            <a:defRPr sz="2000" b="1"/>
          </a:pPr>
          <a:endParaRPr lang="en-US"/>
        </a:p>
      </c:txPr>
    </c:legend>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style val="11"/>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0.11249409448818967"/>
                  <c:y val="0.17110236220472438"/>
                </c:manualLayout>
              </c:layout>
              <c:showPercent val="1"/>
            </c:dLbl>
            <c:txPr>
              <a:bodyPr/>
              <a:lstStyle/>
              <a:p>
                <a:pPr>
                  <a:defRPr sz="2400" b="1"/>
                </a:pPr>
                <a:endParaRPr lang="en-US"/>
              </a:p>
            </c:txPr>
            <c:showPercent val="1"/>
            <c:showLeaderLines val="1"/>
          </c:dLbls>
          <c:cat>
            <c:strRef>
              <c:f>Sheet1!$B$1:$C$1</c:f>
              <c:strCache>
                <c:ptCount val="2"/>
                <c:pt idx="0">
                  <c:v>Lower-income countries</c:v>
                </c:pt>
                <c:pt idx="1">
                  <c:v>Higher-income countries</c:v>
                </c:pt>
              </c:strCache>
            </c:strRef>
          </c:cat>
          <c:val>
            <c:numRef>
              <c:f>Sheet1!$B$2:$C$2</c:f>
              <c:numCache>
                <c:formatCode>General</c:formatCode>
                <c:ptCount val="2"/>
                <c:pt idx="0">
                  <c:v>3.2800000000000002</c:v>
                </c:pt>
                <c:pt idx="1">
                  <c:v>11.020000000000001</c:v>
                </c:pt>
              </c:numCache>
            </c:numRef>
          </c:val>
        </c:ser>
        <c:firstSliceAng val="0"/>
      </c:pieChart>
    </c:plotArea>
    <c:legend>
      <c:legendPos val="r"/>
      <c:layout>
        <c:manualLayout>
          <c:xMode val="edge"/>
          <c:yMode val="edge"/>
          <c:x val="0.58129565776616166"/>
          <c:y val="0.17252817147707294"/>
          <c:w val="0.38366081099377347"/>
          <c:h val="0.76868679544650065"/>
        </c:manualLayout>
      </c:layout>
      <c:txPr>
        <a:bodyPr/>
        <a:lstStyle/>
        <a:p>
          <a:pPr>
            <a:defRPr sz="2000" b="1"/>
          </a:pPr>
          <a:endParaRPr lang="en-US"/>
        </a:p>
      </c:txPr>
    </c:legend>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style val="11"/>
  <c:clrMapOvr bg1="lt1" tx1="dk1" bg2="lt2" tx2="dk2" accent1="accent1" accent2="accent2" accent3="accent3" accent4="accent4" accent5="accent5" accent6="accent6" hlink="hlink" folHlink="folHlink"/>
  <c:chart>
    <c:title>
      <c:layout/>
    </c:title>
    <c:plotArea>
      <c:layout/>
      <c:pieChart>
        <c:varyColors val="1"/>
        <c:ser>
          <c:idx val="0"/>
          <c:order val="0"/>
          <c:tx>
            <c:strRef>
              <c:f>Sheet1!$B$2</c:f>
              <c:strCache>
                <c:ptCount val="1"/>
              </c:strCache>
            </c:strRef>
          </c:tx>
          <c:dLbls>
            <c:dLbl>
              <c:idx val="0"/>
              <c:layout/>
              <c:tx>
                <c:rich>
                  <a:bodyPr/>
                  <a:lstStyle/>
                  <a:p>
                    <a:r>
                      <a:rPr lang="en-US" dirty="0" smtClean="0"/>
                      <a:t>US$0.50</a:t>
                    </a:r>
                    <a:endParaRPr lang="en-US" dirty="0"/>
                  </a:p>
                </c:rich>
              </c:tx>
              <c:showVal val="1"/>
              <c:showPercent val="1"/>
              <c:separator>; </c:separator>
            </c:dLbl>
            <c:dLbl>
              <c:idx val="1"/>
              <c:layout/>
              <c:tx>
                <c:rich>
                  <a:bodyPr/>
                  <a:lstStyle/>
                  <a:p>
                    <a:r>
                      <a:rPr lang="en-US" dirty="0" smtClean="0"/>
                      <a:t>US$1.09</a:t>
                    </a:r>
                    <a:endParaRPr lang="en-US" dirty="0"/>
                  </a:p>
                </c:rich>
              </c:tx>
              <c:showVal val="1"/>
              <c:showPercent val="1"/>
              <c:separator>; </c:separator>
            </c:dLbl>
            <c:dLbl>
              <c:idx val="2"/>
              <c:layout/>
              <c:tx>
                <c:rich>
                  <a:bodyPr/>
                  <a:lstStyle/>
                  <a:p>
                    <a:r>
                      <a:rPr lang="en-US" dirty="0" smtClean="0"/>
                      <a:t>US$1.69</a:t>
                    </a:r>
                    <a:endParaRPr lang="en-US" dirty="0"/>
                  </a:p>
                </c:rich>
              </c:tx>
              <c:showVal val="1"/>
              <c:showPercent val="1"/>
              <c:separator>; </c:separator>
            </c:dLbl>
            <c:txPr>
              <a:bodyPr/>
              <a:lstStyle/>
              <a:p>
                <a:pPr>
                  <a:defRPr sz="2000" b="1"/>
                </a:pPr>
                <a:endParaRPr lang="en-US"/>
              </a:p>
            </c:txPr>
            <c:showVal val="1"/>
            <c:showPercent val="1"/>
            <c:separator>; </c:separator>
            <c:showLeaderLines val="1"/>
          </c:dLbls>
          <c:cat>
            <c:strRef>
              <c:f>Sheet1!$A$3:$A$5</c:f>
              <c:strCache>
                <c:ptCount val="3"/>
                <c:pt idx="0">
                  <c:v>Current expenditure</c:v>
                </c:pt>
                <c:pt idx="1">
                  <c:v>Additional needs (currently protected sites)</c:v>
                </c:pt>
                <c:pt idx="2">
                  <c:v>Additional needs (expanded network)</c:v>
                </c:pt>
              </c:strCache>
            </c:strRef>
          </c:cat>
          <c:val>
            <c:numRef>
              <c:f>Sheet1!$B$3:$B$5</c:f>
              <c:numCache>
                <c:formatCode>0.00</c:formatCode>
                <c:ptCount val="3"/>
                <c:pt idx="0">
                  <c:v>0.49500000000000038</c:v>
                </c:pt>
                <c:pt idx="1">
                  <c:v>1.085</c:v>
                </c:pt>
                <c:pt idx="2">
                  <c:v>1.6940000000000042</c:v>
                </c:pt>
              </c:numCache>
            </c:numRef>
          </c:val>
        </c:ser>
        <c:firstSliceAng val="0"/>
      </c:pieChart>
    </c:plotArea>
    <c:legend>
      <c:legendPos val="r"/>
      <c:layout>
        <c:manualLayout>
          <c:xMode val="edge"/>
          <c:yMode val="edge"/>
          <c:x val="0.63407960387698903"/>
          <c:y val="0.18093938519465286"/>
          <c:w val="0.36592039612301452"/>
          <c:h val="0.7462365502741477"/>
        </c:manualLayout>
      </c:layout>
      <c:txPr>
        <a:bodyPr/>
        <a:lstStyle/>
        <a:p>
          <a:pPr>
            <a:defRPr sz="2000"/>
          </a:pPr>
          <a:endParaRPr lang="en-US"/>
        </a:p>
      </c:txPr>
    </c:legend>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cat>
            <c:strRef>
              <c:f>Sheet1!$A$49:$A$50</c:f>
              <c:strCache>
                <c:ptCount val="2"/>
                <c:pt idx="0">
                  <c:v>Lower-income countries</c:v>
                </c:pt>
                <c:pt idx="1">
                  <c:v>Higher-income countries</c:v>
                </c:pt>
              </c:strCache>
            </c:strRef>
          </c:cat>
          <c:val>
            <c:numRef>
              <c:f>Sheet1!$B$49:$B$50</c:f>
              <c:numCache>
                <c:formatCode>General</c:formatCode>
                <c:ptCount val="2"/>
                <c:pt idx="0">
                  <c:v>15.9</c:v>
                </c:pt>
                <c:pt idx="1">
                  <c:v>34.800000000000004</c:v>
                </c:pt>
              </c:numCache>
            </c:numRef>
          </c:val>
        </c:ser>
        <c:axId val="70698880"/>
        <c:axId val="70700416"/>
      </c:barChart>
      <c:catAx>
        <c:axId val="70698880"/>
        <c:scaling>
          <c:orientation val="minMax"/>
        </c:scaling>
        <c:axPos val="b"/>
        <c:numFmt formatCode="General" sourceLinked="1"/>
        <c:tickLblPos val="nextTo"/>
        <c:txPr>
          <a:bodyPr/>
          <a:lstStyle/>
          <a:p>
            <a:pPr>
              <a:defRPr b="1"/>
            </a:pPr>
            <a:endParaRPr lang="en-US"/>
          </a:p>
        </c:txPr>
        <c:crossAx val="70700416"/>
        <c:crosses val="autoZero"/>
        <c:auto val="1"/>
        <c:lblAlgn val="ctr"/>
        <c:lblOffset val="100"/>
      </c:catAx>
      <c:valAx>
        <c:axId val="70700416"/>
        <c:scaling>
          <c:orientation val="minMax"/>
        </c:scaling>
        <c:axPos val="l"/>
        <c:majorGridlines/>
        <c:title>
          <c:tx>
            <c:rich>
              <a:bodyPr rot="-5400000" vert="horz"/>
              <a:lstStyle/>
              <a:p>
                <a:pPr>
                  <a:defRPr/>
                </a:pPr>
                <a:r>
                  <a:rPr lang="en-GB"/>
                  <a:t>Total annual cost (billions US$)</a:t>
                </a:r>
              </a:p>
            </c:rich>
          </c:tx>
          <c:layout/>
        </c:title>
        <c:numFmt formatCode="General" sourceLinked="1"/>
        <c:tickLblPos val="nextTo"/>
        <c:crossAx val="70698880"/>
        <c:crosses val="autoZero"/>
        <c:crossBetween val="between"/>
        <c:majorUnit val="10"/>
      </c:valAx>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cdr:x>
      <cdr:y>0.06579</cdr:y>
    </cdr:from>
    <cdr:to>
      <cdr:x>1</cdr:x>
      <cdr:y>0.20886</cdr:y>
    </cdr:to>
    <cdr:sp macro="" textlink="">
      <cdr:nvSpPr>
        <cdr:cNvPr id="2" name="Title 1"/>
        <cdr:cNvSpPr>
          <a:spLocks xmlns:a="http://schemas.openxmlformats.org/drawingml/2006/main" noGrp="1"/>
        </cdr:cNvSpPr>
      </cdr:nvSpPr>
      <cdr:spPr bwMode="auto">
        <a:xfrm xmlns:a="http://schemas.openxmlformats.org/drawingml/2006/main">
          <a:off x="0" y="360038"/>
          <a:ext cx="8064896" cy="7829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eaLnBrk="0" fontAlgn="base" hangingPunct="0">
            <a:spcBef>
              <a:spcPct val="0"/>
            </a:spcBef>
            <a:spcAft>
              <a:spcPct val="0"/>
            </a:spcAft>
            <a:defRPr sz="4400" kern="1200">
              <a:solidFill>
                <a:sysClr val="windowText" lastClr="000000"/>
              </a:solidFill>
              <a:latin typeface="Calibri"/>
            </a:defRPr>
          </a:lvl1pPr>
          <a:lvl2pPr algn="ctr" rtl="0" eaLnBrk="0" fontAlgn="base" hangingPunct="0">
            <a:spcBef>
              <a:spcPct val="0"/>
            </a:spcBef>
            <a:spcAft>
              <a:spcPct val="0"/>
            </a:spcAft>
            <a:defRPr sz="4400">
              <a:solidFill>
                <a:sysClr val="windowText" lastClr="000000"/>
              </a:solidFill>
              <a:latin typeface="Calibri" pitchFamily="34" charset="0"/>
            </a:defRPr>
          </a:lvl2pPr>
          <a:lvl3pPr algn="ctr" rtl="0" eaLnBrk="0" fontAlgn="base" hangingPunct="0">
            <a:spcBef>
              <a:spcPct val="0"/>
            </a:spcBef>
            <a:spcAft>
              <a:spcPct val="0"/>
            </a:spcAft>
            <a:defRPr sz="4400">
              <a:solidFill>
                <a:sysClr val="windowText" lastClr="000000"/>
              </a:solidFill>
              <a:latin typeface="Calibri" pitchFamily="34" charset="0"/>
            </a:defRPr>
          </a:lvl3pPr>
          <a:lvl4pPr algn="ctr" rtl="0" eaLnBrk="0" fontAlgn="base" hangingPunct="0">
            <a:spcBef>
              <a:spcPct val="0"/>
            </a:spcBef>
            <a:spcAft>
              <a:spcPct val="0"/>
            </a:spcAft>
            <a:defRPr sz="4400">
              <a:solidFill>
                <a:sysClr val="windowText" lastClr="000000"/>
              </a:solidFill>
              <a:latin typeface="Calibri" pitchFamily="34" charset="0"/>
            </a:defRPr>
          </a:lvl4pPr>
          <a:lvl5pPr algn="ctr" rtl="0" eaLnBrk="0" fontAlgn="base" hangingPunct="0">
            <a:spcBef>
              <a:spcPct val="0"/>
            </a:spcBef>
            <a:spcAft>
              <a:spcPct val="0"/>
            </a:spcAft>
            <a:defRPr sz="4400">
              <a:solidFill>
                <a:sysClr val="windowText" lastClr="000000"/>
              </a:solidFill>
              <a:latin typeface="Calibri" pitchFamily="34" charset="0"/>
            </a:defRPr>
          </a:lvl5pPr>
          <a:lvl6pPr marL="457200" algn="ctr" rtl="0" fontAlgn="base">
            <a:spcBef>
              <a:spcPct val="0"/>
            </a:spcBef>
            <a:spcAft>
              <a:spcPct val="0"/>
            </a:spcAft>
            <a:defRPr sz="4400">
              <a:solidFill>
                <a:sysClr val="windowText" lastClr="000000"/>
              </a:solidFill>
              <a:latin typeface="Calibri" pitchFamily="34" charset="0"/>
            </a:defRPr>
          </a:lvl6pPr>
          <a:lvl7pPr marL="914400" algn="ctr" rtl="0" fontAlgn="base">
            <a:spcBef>
              <a:spcPct val="0"/>
            </a:spcBef>
            <a:spcAft>
              <a:spcPct val="0"/>
            </a:spcAft>
            <a:defRPr sz="4400">
              <a:solidFill>
                <a:sysClr val="windowText" lastClr="000000"/>
              </a:solidFill>
              <a:latin typeface="Calibri" pitchFamily="34" charset="0"/>
            </a:defRPr>
          </a:lvl7pPr>
          <a:lvl8pPr marL="1371600" algn="ctr" rtl="0" fontAlgn="base">
            <a:spcBef>
              <a:spcPct val="0"/>
            </a:spcBef>
            <a:spcAft>
              <a:spcPct val="0"/>
            </a:spcAft>
            <a:defRPr sz="4400">
              <a:solidFill>
                <a:sysClr val="windowText" lastClr="000000"/>
              </a:solidFill>
              <a:latin typeface="Calibri" pitchFamily="34" charset="0"/>
            </a:defRPr>
          </a:lvl8pPr>
          <a:lvl9pPr marL="1828800" algn="ctr" rtl="0" fontAlgn="base">
            <a:spcBef>
              <a:spcPct val="0"/>
            </a:spcBef>
            <a:spcAft>
              <a:spcPct val="0"/>
            </a:spcAft>
            <a:defRPr sz="4400">
              <a:solidFill>
                <a:sysClr val="windowText" lastClr="000000"/>
              </a:solidFill>
              <a:latin typeface="Calibri" pitchFamily="34" charset="0"/>
            </a:defRPr>
          </a:lvl9pPr>
        </a:lstStyle>
        <a:p xmlns:a="http://schemas.openxmlformats.org/drawingml/2006/main">
          <a:endParaRPr lang="en-GB" b="1"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887"/>
          </a:xfrm>
          <a:prstGeom prst="rect">
            <a:avLst/>
          </a:prstGeom>
        </p:spPr>
        <p:txBody>
          <a:bodyPr vert="horz" lIns="91440" tIns="45720" rIns="91440" bIns="45720" rtlCol="0"/>
          <a:lstStyle>
            <a:lvl1pPr algn="r">
              <a:defRPr sz="1200"/>
            </a:lvl1pPr>
          </a:lstStyle>
          <a:p>
            <a:fld id="{FF65F26D-7FF2-44ED-A8BA-12C584330921}" type="datetimeFigureOut">
              <a:rPr lang="en-GB" smtClean="0"/>
              <a:pPr/>
              <a:t>07/05/2015</a:t>
            </a:fld>
            <a:endParaRPr lang="en-GB"/>
          </a:p>
        </p:txBody>
      </p:sp>
      <p:sp>
        <p:nvSpPr>
          <p:cNvPr id="4" name="Footer Placeholder 3"/>
          <p:cNvSpPr>
            <a:spLocks noGrp="1"/>
          </p:cNvSpPr>
          <p:nvPr>
            <p:ph type="ftr" sz="quarter" idx="2"/>
          </p:nvPr>
        </p:nvSpPr>
        <p:spPr>
          <a:xfrm>
            <a:off x="1" y="9428164"/>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E8DF3EEA-7A8D-4AFB-A37B-76EC35F8EA7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60" cy="496332"/>
          </a:xfrm>
          <a:prstGeom prst="rect">
            <a:avLst/>
          </a:prstGeom>
        </p:spPr>
        <p:txBody>
          <a:bodyPr vert="horz" lIns="91440" tIns="45720" rIns="91440" bIns="45720" rtlCol="0"/>
          <a:lstStyle>
            <a:lvl1pPr algn="r">
              <a:defRPr sz="1200"/>
            </a:lvl1pPr>
          </a:lstStyle>
          <a:p>
            <a:fld id="{82F2694B-1247-45D9-847D-B02DDDF3CAEB}" type="datetimeFigureOut">
              <a:rPr lang="en-GB" smtClean="0"/>
              <a:pPr/>
              <a:t>07/05/2015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9" y="4715152"/>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6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60" cy="496332"/>
          </a:xfrm>
          <a:prstGeom prst="rect">
            <a:avLst/>
          </a:prstGeom>
        </p:spPr>
        <p:txBody>
          <a:bodyPr vert="horz" lIns="91440" tIns="45720" rIns="91440" bIns="45720" rtlCol="0" anchor="b"/>
          <a:lstStyle>
            <a:lvl1pPr algn="r">
              <a:defRPr sz="1200"/>
            </a:lvl1pPr>
          </a:lstStyle>
          <a:p>
            <a:fld id="{F91C4BC8-ED70-4577-86F7-7E5B0EA41E5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91C4BC8-ED70-4577-86F7-7E5B0EA41E5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marL="0" marR="0" indent="0" algn="l" defTabSz="914400" rtl="0" eaLnBrk="1" fontAlgn="auto" latinLnBrk="0" hangingPunct="1">
              <a:lnSpc>
                <a:spcPct val="70000"/>
              </a:lnSpc>
              <a:spcBef>
                <a:spcPts val="0"/>
              </a:spcBef>
              <a:spcAft>
                <a:spcPts val="0"/>
              </a:spcAft>
              <a:buClrTx/>
              <a:buSzTx/>
              <a:buFontTx/>
              <a:buNone/>
              <a:tabLst/>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GB" sz="1200" kern="1200" baseline="0" dirty="0" smtClean="0">
              <a:solidFill>
                <a:schemeClr val="tx1"/>
              </a:solidFill>
              <a:latin typeface="+mn-lt"/>
              <a:ea typeface="+mn-ea"/>
              <a:cs typeface="+mn-cs"/>
            </a:endParaRPr>
          </a:p>
          <a:p>
            <a:endParaRPr lang="en-GB" sz="1200" i="1" kern="1200" baseline="0" dirty="0" smtClean="0">
              <a:solidFill>
                <a:schemeClr val="tx1"/>
              </a:solidFill>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marL="0" marR="0" indent="0" algn="l" defTabSz="914400" rtl="0" eaLnBrk="1" fontAlgn="auto" latinLnBrk="0" hangingPunct="1">
              <a:lnSpc>
                <a:spcPct val="70000"/>
              </a:lnSpc>
              <a:spcBef>
                <a:spcPts val="0"/>
              </a:spcBef>
              <a:spcAft>
                <a:spcPts val="0"/>
              </a:spcAft>
              <a:buClrTx/>
              <a:buSzTx/>
              <a:buFontTx/>
              <a:buNone/>
              <a:tabLst/>
              <a:defRPr/>
            </a:pPr>
            <a:endParaRPr lang="en-GB" dirty="0" smtClean="0"/>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sz="2000" dirty="0" smtClean="0">
              <a:latin typeface="Calibri" pitchFamily="34" charset="0"/>
            </a:endParaRP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GB" dirty="0" smtClean="0"/>
          </a:p>
        </p:txBody>
      </p:sp>
      <p:sp>
        <p:nvSpPr>
          <p:cNvPr id="47108" name="Slide Number Placeholder 3"/>
          <p:cNvSpPr>
            <a:spLocks noGrp="1"/>
          </p:cNvSpPr>
          <p:nvPr>
            <p:ph type="sldNum" sz="quarter" idx="5"/>
          </p:nvPr>
        </p:nvSpPr>
        <p:spPr>
          <a:noFill/>
          <a:ln>
            <a:miter lim="800000"/>
            <a:headEnd/>
            <a:tailEnd/>
          </a:ln>
        </p:spPr>
        <p:txBody>
          <a:bodyPr/>
          <a:lstStyle/>
          <a:p>
            <a:fld id="{63D4EBA3-9802-4685-836B-7DE7A61EB79D}"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0" marR="0" indent="0" algn="l" defTabSz="914400" rtl="0" eaLnBrk="1" fontAlgn="auto" latinLnBrk="0" hangingPunct="1">
              <a:lnSpc>
                <a:spcPct val="70000"/>
              </a:lnSpc>
              <a:spcBef>
                <a:spcPts val="0"/>
              </a:spcBef>
              <a:spcAft>
                <a:spcPts val="0"/>
              </a:spcAft>
              <a:buClrTx/>
              <a:buSzTx/>
              <a:buFontTx/>
              <a:buNone/>
              <a:tabLst/>
              <a:defRPr/>
            </a:pPr>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marL="285750" indent="-285750" eaLnBrk="1" fontAlgn="auto" hangingPunct="1">
              <a:spcBef>
                <a:spcPts val="0"/>
              </a:spcBef>
              <a:spcAft>
                <a:spcPts val="0"/>
              </a:spcAft>
              <a:defRPr/>
            </a:pPr>
            <a:endParaRPr lang="en-GB" dirty="0" smtClean="0">
              <a:latin typeface="+mn-lt"/>
              <a:cs typeface="+mn-cs"/>
            </a:endParaRPr>
          </a:p>
          <a:p>
            <a:pPr marL="285750" indent="-285750" eaLnBrk="1" fontAlgn="auto" hangingPunct="1">
              <a:spcBef>
                <a:spcPts val="0"/>
              </a:spcBef>
              <a:spcAft>
                <a:spcPts val="0"/>
              </a:spcAft>
              <a:defRPr/>
            </a:pPr>
            <a:r>
              <a:rPr lang="en-GB" dirty="0" smtClean="0">
                <a:latin typeface="+mn-lt"/>
                <a:cs typeface="+mn-cs"/>
              </a:rPr>
              <a:t>	</a:t>
            </a:r>
            <a:endParaRPr lang="en-GB" dirty="0" smtClean="0"/>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marL="0" marR="0" indent="0" algn="l" defTabSz="914400" rtl="0" eaLnBrk="1" fontAlgn="auto" latinLnBrk="0" hangingPunct="1">
              <a:lnSpc>
                <a:spcPct val="70000"/>
              </a:lnSpc>
              <a:spcBef>
                <a:spcPts val="0"/>
              </a:spcBef>
              <a:spcAft>
                <a:spcPts val="0"/>
              </a:spcAft>
              <a:buClrTx/>
              <a:buSzTx/>
              <a:buFontTx/>
              <a:buNone/>
              <a:tabLst/>
              <a:defRPr/>
            </a:pPr>
            <a:endParaRPr lang="en-GB"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a:buFontTx/>
              <a:buNone/>
            </a:pPr>
            <a:endParaRPr lang="en-GB" b="1" dirty="0" smtClean="0"/>
          </a:p>
          <a:p>
            <a:pPr eaLnBrk="1" hangingPunct="1"/>
            <a:endParaRPr lang="en-GB"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GB" dirty="0" smtClean="0"/>
          </a:p>
          <a:p>
            <a:endParaRPr lang="en-GB" sz="1800" dirty="0" smtClean="0"/>
          </a:p>
          <a:p>
            <a:endParaRPr lang="en-GB" dirty="0" smtClean="0"/>
          </a:p>
          <a:p>
            <a:endParaRPr lang="en-GB" dirty="0" smtClean="0"/>
          </a:p>
          <a:p>
            <a:endParaRPr lang="en-GB" sz="18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a:lnSpc>
                <a:spcPct val="90000"/>
              </a:lnSpc>
            </a:pPr>
            <a:endParaRPr lang="en-US" sz="10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a:lnSpc>
                <a:spcPct val="80000"/>
              </a:lnSpc>
            </a:pPr>
            <a:endParaRPr lang="en-GB" dirty="0" smtClean="0"/>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a:buFontTx/>
              <a:buChar char="•"/>
            </a:pPr>
            <a:r>
              <a:rPr lang="en-GB" sz="1000" dirty="0" smtClean="0"/>
              <a:t>Protecting and managing sites 50% of the total costs for sampled bird species</a:t>
            </a:r>
          </a:p>
          <a:p>
            <a:pPr>
              <a:buFontTx/>
              <a:buChar char="•"/>
            </a:pPr>
            <a:endParaRPr lang="en-GB" sz="1000" dirty="0" smtClean="0"/>
          </a:p>
          <a:p>
            <a:pPr>
              <a:buFontTx/>
              <a:buChar char="•"/>
            </a:pPr>
            <a:r>
              <a:rPr lang="en-GB" sz="1000" dirty="0" smtClean="0"/>
              <a:t>Will contribute to a number of other CBD targets</a:t>
            </a:r>
          </a:p>
          <a:p>
            <a:pPr>
              <a:buFontTx/>
              <a:buChar char="•"/>
            </a:pPr>
            <a:endParaRPr lang="en-GB" sz="1000" dirty="0" smtClean="0"/>
          </a:p>
          <a:p>
            <a:pPr>
              <a:buFontTx/>
              <a:buChar char="•"/>
            </a:pPr>
            <a:r>
              <a:rPr lang="en-GB" sz="1000" dirty="0" smtClean="0"/>
              <a:t>Compared site-based cost estimates across targets to help validate results</a:t>
            </a:r>
          </a:p>
          <a:p>
            <a:pPr>
              <a:buFontTx/>
              <a:buChar char="•"/>
            </a:pPr>
            <a:endParaRPr lang="en-GB" sz="1000" dirty="0" smtClean="0"/>
          </a:p>
          <a:p>
            <a:pPr>
              <a:lnSpc>
                <a:spcPct val="90000"/>
              </a:lnSpc>
            </a:pPr>
            <a:endParaRPr lang="en-GB" sz="1000" dirty="0" smtClean="0"/>
          </a:p>
          <a:p>
            <a:pPr>
              <a:lnSpc>
                <a:spcPct val="90000"/>
              </a:lnSpc>
            </a:pPr>
            <a:endParaRPr lang="en-GB" sz="1000" dirty="0" smtClean="0"/>
          </a:p>
          <a:p>
            <a:pPr>
              <a:lnSpc>
                <a:spcPct val="90000"/>
              </a:lnSpc>
            </a:pPr>
            <a:endParaRPr lang="en-GB" sz="1000" dirty="0" smtClean="0"/>
          </a:p>
          <a:p>
            <a:pPr>
              <a:lnSpc>
                <a:spcPct val="90000"/>
              </a:lnSpc>
            </a:pPr>
            <a:endParaRPr lang="en-GB"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GB" dirty="0" smtClean="0"/>
          </a:p>
        </p:txBody>
      </p:sp>
      <p:sp>
        <p:nvSpPr>
          <p:cNvPr id="58372" name="Slide Number Placeholder 3"/>
          <p:cNvSpPr>
            <a:spLocks noGrp="1"/>
          </p:cNvSpPr>
          <p:nvPr>
            <p:ph type="sldNum" sz="quarter" idx="5"/>
          </p:nvPr>
        </p:nvSpPr>
        <p:spPr>
          <a:noFill/>
          <a:ln>
            <a:miter lim="800000"/>
            <a:headEnd/>
            <a:tailEnd/>
          </a:ln>
        </p:spPr>
        <p:txBody>
          <a:bodyPr/>
          <a:lstStyle/>
          <a:p>
            <a:fld id="{F519ABF6-253A-4EF3-856E-4E4B85600EB8}" type="slidenum">
              <a:rPr lang="en-GB" smtClean="0"/>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1C4BC8-ED70-4577-86F7-7E5B0EA41E5E}"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1"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1C4BC8-ED70-4577-86F7-7E5B0EA41E5E}"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Some of these benefits are enjoyed locally (e.g. local air quality improvements), whilst others are global in their impacts (e.g. carbon sequestration by Natura 2000 sites provides global climate change mitigation benefits). </a:t>
            </a:r>
          </a:p>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91C4BC8-ED70-4577-86F7-7E5B0EA41E5E}" type="slidenum">
              <a:rPr lang="en-GB" smtClean="0"/>
              <a:pPr/>
              <a:t>45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1C4BC8-ED70-4577-86F7-7E5B0EA41E5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432" y="2540496"/>
            <a:ext cx="7656960" cy="1584176"/>
          </a:xfrm>
        </p:spPr>
        <p:txBody>
          <a:bodyPr anchor="t"/>
          <a:lstStyle>
            <a:lvl1pPr algn="l">
              <a:defRPr b="1" baseline="0">
                <a:solidFill>
                  <a:srgbClr val="007AC9"/>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53256" y="4268688"/>
            <a:ext cx="7647136"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539552" y="540000"/>
            <a:ext cx="2880000" cy="1343872"/>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40000" y="540000"/>
            <a:ext cx="7920432" cy="872776"/>
          </a:xfrm>
        </p:spPr>
        <p:txBody>
          <a:bodyPr anchor="t">
            <a:normAutofit/>
          </a:bodyPr>
          <a:lstStyle>
            <a:lvl1pPr algn="l">
              <a:defRPr sz="4000" b="1" baseline="0">
                <a:solidFill>
                  <a:srgbClr val="007AC9"/>
                </a:solidFill>
              </a:defRPr>
            </a:lvl1pPr>
          </a:lstStyle>
          <a:p>
            <a:r>
              <a:rPr lang="en-US" dirty="0" smtClean="0"/>
              <a:t>Click to edit Master title style</a:t>
            </a:r>
            <a:endParaRPr lang="en-GB" dirty="0"/>
          </a:p>
        </p:txBody>
      </p:sp>
      <p:sp>
        <p:nvSpPr>
          <p:cNvPr id="5" name="Chart Placeholder 4"/>
          <p:cNvSpPr>
            <a:spLocks noGrp="1"/>
          </p:cNvSpPr>
          <p:nvPr>
            <p:ph type="chart" sz="quarter" idx="10"/>
          </p:nvPr>
        </p:nvSpPr>
        <p:spPr>
          <a:xfrm>
            <a:off x="539750" y="1628775"/>
            <a:ext cx="7920038" cy="3887788"/>
          </a:xfr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40000" y="540000"/>
            <a:ext cx="7920432" cy="872776"/>
          </a:xfrm>
        </p:spPr>
        <p:txBody>
          <a:bodyPr anchor="t">
            <a:normAutofit/>
          </a:bodyPr>
          <a:lstStyle>
            <a:lvl1pPr algn="l">
              <a:defRPr sz="4000" b="1" baseline="0">
                <a:solidFill>
                  <a:srgbClr val="007AC9"/>
                </a:solidFill>
              </a:defRPr>
            </a:lvl1pPr>
          </a:lstStyle>
          <a:p>
            <a:r>
              <a:rPr lang="en-US" dirty="0" smtClean="0"/>
              <a:t>Click to edit Master title style</a:t>
            </a:r>
            <a:endParaRPr lang="en-GB" dirty="0"/>
          </a:p>
        </p:txBody>
      </p:sp>
      <p:sp>
        <p:nvSpPr>
          <p:cNvPr id="6" name="Table Placeholder 5"/>
          <p:cNvSpPr>
            <a:spLocks noGrp="1"/>
          </p:cNvSpPr>
          <p:nvPr>
            <p:ph type="tbl" sz="quarter" idx="10"/>
          </p:nvPr>
        </p:nvSpPr>
        <p:spPr>
          <a:xfrm>
            <a:off x="539750" y="1628775"/>
            <a:ext cx="7920038" cy="3816350"/>
          </a:xfrm>
        </p:spPr>
        <p:txBody>
          <a:body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432" y="3212976"/>
            <a:ext cx="7440936" cy="1584176"/>
          </a:xfrm>
        </p:spPr>
        <p:txBody>
          <a:bodyPr anchor="t"/>
          <a:lstStyle>
            <a:lvl1pPr algn="l">
              <a:defRPr b="1" baseline="0">
                <a:solidFill>
                  <a:srgbClr val="007AC9"/>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53256" y="4916760"/>
            <a:ext cx="7431112" cy="117653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540000"/>
            <a:ext cx="8136454" cy="792088"/>
          </a:xfrm>
        </p:spPr>
        <p:txBody>
          <a:bodyPr anchor="t">
            <a:normAutofit/>
          </a:bodyPr>
          <a:lstStyle>
            <a:lvl1pPr algn="l">
              <a:defRPr sz="4000" b="1" baseline="0">
                <a:solidFill>
                  <a:srgbClr val="007AC9"/>
                </a:solidFill>
              </a:defRPr>
            </a:lvl1pPr>
          </a:lstStyle>
          <a:p>
            <a:r>
              <a:rPr lang="en-US" dirty="0" smtClean="0"/>
              <a:t>Click to edit Master title style</a:t>
            </a:r>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7200000" y="5760000"/>
            <a:ext cx="1440000" cy="671936"/>
          </a:xfrm>
          <a:prstGeom prst="rect">
            <a:avLst/>
          </a:prstGeom>
          <a:noFill/>
          <a:ln w="9525">
            <a:noFill/>
            <a:miter lim="800000"/>
            <a:headEnd/>
            <a:tailEnd/>
          </a:ln>
          <a:effectLst/>
        </p:spPr>
      </p:pic>
      <p:sp>
        <p:nvSpPr>
          <p:cNvPr id="6" name="Text Placeholder 5"/>
          <p:cNvSpPr>
            <a:spLocks noGrp="1"/>
          </p:cNvSpPr>
          <p:nvPr>
            <p:ph type="body" sz="quarter" idx="10"/>
          </p:nvPr>
        </p:nvSpPr>
        <p:spPr>
          <a:xfrm>
            <a:off x="539750" y="1484313"/>
            <a:ext cx="8136706" cy="4032250"/>
          </a:xfr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D1DC3-E757-48EF-810B-C162259AFCCB}"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9C7A5-73B1-4772-83ED-589DF7DFEB3C}"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D5D2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3432" y="2540496"/>
            <a:ext cx="7656960" cy="1584176"/>
          </a:xfrm>
        </p:spPr>
        <p:txBody>
          <a:bodyPr anchor="t"/>
          <a:lstStyle>
            <a:lvl1pPr algn="l">
              <a:defRPr b="1" baseline="0">
                <a:solidFill>
                  <a:srgbClr val="007AC9"/>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53256" y="4268688"/>
            <a:ext cx="764713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539552" y="540000"/>
            <a:ext cx="2880000" cy="1343872"/>
          </a:xfrm>
          <a:prstGeom prst="rect">
            <a:avLst/>
          </a:prstGeom>
          <a:noFill/>
          <a:ln w="9525">
            <a:noFill/>
            <a:miter lim="800000"/>
            <a:headEnd/>
            <a:tailEnd/>
          </a:ln>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782F47-F9FA-4144-B3BD-CDE162039665}" type="datetimeFigureOut">
              <a:rPr lang="en-GB" smtClean="0"/>
              <a:pPr/>
              <a:t>07/05/2015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14A3E5-B2DF-4C39-8862-55086A3A9C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D5D2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212976"/>
            <a:ext cx="7656960" cy="1584176"/>
          </a:xfrm>
        </p:spPr>
        <p:txBody>
          <a:bodyPr anchor="t">
            <a:normAutofit/>
          </a:bodyPr>
          <a:lstStyle>
            <a:lvl1pPr algn="l">
              <a:defRPr sz="3200" b="1" baseline="0">
                <a:solidFill>
                  <a:srgbClr val="007AC9"/>
                </a:solidFill>
              </a:defRPr>
            </a:lvl1pPr>
          </a:lstStyle>
          <a:p>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1080000" y="1080000"/>
            <a:ext cx="3235415" cy="1509717"/>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1"/>
      </p:bgRef>
    </p:bg>
    <p:spTree>
      <p:nvGrpSpPr>
        <p:cNvPr id="1" name=""/>
        <p:cNvGrpSpPr/>
        <p:nvPr/>
      </p:nvGrpSpPr>
      <p:grpSpPr>
        <a:xfrm>
          <a:off x="0" y="0"/>
          <a:ext cx="0" cy="0"/>
          <a:chOff x="0" y="0"/>
          <a:chExt cx="0" cy="0"/>
        </a:xfrm>
      </p:grpSpPr>
      <p:sp>
        <p:nvSpPr>
          <p:cNvPr id="5" name="Title 1"/>
          <p:cNvSpPr>
            <a:spLocks noGrp="1"/>
          </p:cNvSpPr>
          <p:nvPr>
            <p:ph type="ctrTitle"/>
          </p:nvPr>
        </p:nvSpPr>
        <p:spPr>
          <a:xfrm>
            <a:off x="971600" y="3212976"/>
            <a:ext cx="7656960" cy="1584176"/>
          </a:xfrm>
        </p:spPr>
        <p:txBody>
          <a:bodyPr anchor="t">
            <a:normAutofit/>
          </a:bodyPr>
          <a:lstStyle>
            <a:lvl1pPr algn="l">
              <a:defRPr sz="3200" b="1" baseline="0">
                <a:solidFill>
                  <a:srgbClr val="007AC9"/>
                </a:solidFill>
              </a:defRPr>
            </a:lvl1pPr>
          </a:lstStyle>
          <a:p>
            <a:endParaRPr lang="en-GB" dirty="0"/>
          </a:p>
        </p:txBody>
      </p:sp>
      <p:pic>
        <p:nvPicPr>
          <p:cNvPr id="6" name="Picture 2"/>
          <p:cNvPicPr>
            <a:picLocks noChangeAspect="1" noChangeArrowheads="1"/>
          </p:cNvPicPr>
          <p:nvPr userDrawn="1"/>
        </p:nvPicPr>
        <p:blipFill>
          <a:blip r:embed="rId2" cstate="print"/>
          <a:srcRect/>
          <a:stretch>
            <a:fillRect/>
          </a:stretch>
        </p:blipFill>
        <p:spPr bwMode="auto">
          <a:xfrm>
            <a:off x="1080000" y="1080000"/>
            <a:ext cx="3235415" cy="150971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003800" y="0"/>
            <a:ext cx="4140200" cy="6858000"/>
          </a:xfrm>
        </p:spPr>
        <p:txBody>
          <a:bodyPr/>
          <a:lstStyle/>
          <a:p>
            <a:endParaRPr lang="en-GB"/>
          </a:p>
        </p:txBody>
      </p:sp>
      <p:sp>
        <p:nvSpPr>
          <p:cNvPr id="7" name="Title 1"/>
          <p:cNvSpPr>
            <a:spLocks noGrp="1"/>
          </p:cNvSpPr>
          <p:nvPr>
            <p:ph type="ctrTitle"/>
          </p:nvPr>
        </p:nvSpPr>
        <p:spPr>
          <a:xfrm>
            <a:off x="540000" y="540000"/>
            <a:ext cx="4128568" cy="1958620"/>
          </a:xfrm>
        </p:spPr>
        <p:txBody>
          <a:bodyPr anchor="t">
            <a:normAutofit/>
          </a:bodyPr>
          <a:lstStyle>
            <a:lvl1pPr algn="l">
              <a:defRPr sz="4000" b="1" baseline="0">
                <a:solidFill>
                  <a:srgbClr val="007AC9"/>
                </a:solidFill>
              </a:defRPr>
            </a:lvl1pPr>
          </a:lstStyle>
          <a:p>
            <a:r>
              <a:rPr lang="en-US" dirty="0" smtClean="0"/>
              <a:t>Click to edit Master title style</a:t>
            </a:r>
            <a:endParaRPr lang="en-GB" dirty="0"/>
          </a:p>
        </p:txBody>
      </p:sp>
      <p:sp>
        <p:nvSpPr>
          <p:cNvPr id="10" name="Text Placeholder 5"/>
          <p:cNvSpPr>
            <a:spLocks noGrp="1"/>
          </p:cNvSpPr>
          <p:nvPr>
            <p:ph type="body" sz="quarter" idx="10"/>
          </p:nvPr>
        </p:nvSpPr>
        <p:spPr>
          <a:xfrm>
            <a:off x="539552" y="2708920"/>
            <a:ext cx="4104456" cy="3816424"/>
          </a:xfr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p:spPr>
        <p:txBody>
          <a:bodyPr/>
          <a:lstStyle/>
          <a:p>
            <a:endParaRPr lang="en-GB"/>
          </a:p>
        </p:txBody>
      </p:sp>
      <p:sp>
        <p:nvSpPr>
          <p:cNvPr id="7" name="Title 1"/>
          <p:cNvSpPr>
            <a:spLocks noGrp="1"/>
          </p:cNvSpPr>
          <p:nvPr>
            <p:ph type="ctrTitle"/>
          </p:nvPr>
        </p:nvSpPr>
        <p:spPr>
          <a:xfrm>
            <a:off x="540000" y="540000"/>
            <a:ext cx="8136444" cy="872776"/>
          </a:xfrm>
        </p:spPr>
        <p:txBody>
          <a:bodyPr anchor="t">
            <a:normAutofit/>
          </a:bodyPr>
          <a:lstStyle>
            <a:lvl1pPr algn="l">
              <a:defRPr sz="4000" b="1" baseline="0">
                <a:solidFill>
                  <a:srgbClr val="007AC9"/>
                </a:solidFill>
              </a:defRPr>
            </a:lvl1pPr>
          </a:lstStyle>
          <a:p>
            <a:r>
              <a:rPr lang="en-US" dirty="0" smtClean="0"/>
              <a:t>Click to edit Master title style</a:t>
            </a:r>
            <a:endParaRPr lang="en-GB" dirty="0"/>
          </a:p>
        </p:txBody>
      </p:sp>
      <p:sp>
        <p:nvSpPr>
          <p:cNvPr id="10" name="Text Placeholder 5"/>
          <p:cNvSpPr>
            <a:spLocks noGrp="1"/>
          </p:cNvSpPr>
          <p:nvPr>
            <p:ph type="body" sz="quarter" idx="10"/>
          </p:nvPr>
        </p:nvSpPr>
        <p:spPr>
          <a:xfrm>
            <a:off x="539552" y="1556792"/>
            <a:ext cx="8136904" cy="3960440"/>
          </a:xfr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39552" y="1628800"/>
            <a:ext cx="7920880" cy="3888432"/>
          </a:xfrm>
        </p:spPr>
        <p:txBody>
          <a:bodyPr/>
          <a:lstStyle/>
          <a:p>
            <a:endParaRPr lang="en-GB"/>
          </a:p>
        </p:txBody>
      </p:sp>
      <p:sp>
        <p:nvSpPr>
          <p:cNvPr id="7" name="Title 1"/>
          <p:cNvSpPr>
            <a:spLocks noGrp="1"/>
          </p:cNvSpPr>
          <p:nvPr>
            <p:ph type="ctrTitle"/>
          </p:nvPr>
        </p:nvSpPr>
        <p:spPr>
          <a:xfrm>
            <a:off x="540000" y="540000"/>
            <a:ext cx="7920432" cy="872776"/>
          </a:xfrm>
        </p:spPr>
        <p:txBody>
          <a:bodyPr anchor="t">
            <a:normAutofit/>
          </a:bodyPr>
          <a:lstStyle>
            <a:lvl1pPr algn="l">
              <a:defRPr sz="4000" b="1" baseline="0">
                <a:solidFill>
                  <a:srgbClr val="007AC9"/>
                </a:solidFill>
              </a:defRPr>
            </a:lvl1p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D2CA">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D1DC3-E757-48EF-810B-C162259AFCCB}" type="datetimeFigureOut">
              <a:rPr lang="en-GB" smtClean="0"/>
              <a:pPr/>
              <a:t>07/05/2015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9C7A5-73B1-4772-83ED-589DF7DFEB3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82" r:id="rId4"/>
    <p:sldLayoutId id="2147483683" r:id="rId5"/>
    <p:sldLayoutId id="2147483675" r:id="rId6"/>
    <p:sldLayoutId id="2147483673" r:id="rId7"/>
    <p:sldLayoutId id="2147483678" r:id="rId8"/>
    <p:sldLayoutId id="2147483679" r:id="rId9"/>
    <p:sldLayoutId id="2147483680" r:id="rId10"/>
    <p:sldLayoutId id="2147483681" r:id="rId11"/>
    <p:sldLayoutId id="2147483674"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5D2CA">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82F47-F9FA-4144-B3BD-CDE162039665}" type="datetimeFigureOut">
              <a:rPr lang="en-GB" smtClean="0"/>
              <a:pPr/>
              <a:t>07/05/2015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4A3E5-B2DF-4C39-8862-55086A3A9C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chart" Target="../charts/char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image" Target="../media/image55.gif"/><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icture1.jpg"/>
          <p:cNvPicPr>
            <a:picLocks noGrp="1" noChangeAspect="1"/>
          </p:cNvPicPr>
          <p:nvPr>
            <p:ph type="pic" sz="quarter" idx="4294967295"/>
          </p:nvPr>
        </p:nvPicPr>
        <p:blipFill>
          <a:blip r:embed="rId3" cstate="print"/>
          <a:srcRect l="374" t="30263" r="5904" b="30263"/>
          <a:stretch>
            <a:fillRect/>
          </a:stretch>
        </p:blipFill>
        <p:spPr>
          <a:xfrm>
            <a:off x="0" y="0"/>
            <a:ext cx="9144000" cy="2708275"/>
          </a:xfrm>
        </p:spPr>
      </p:pic>
      <p:sp>
        <p:nvSpPr>
          <p:cNvPr id="7" name="Title 6"/>
          <p:cNvSpPr>
            <a:spLocks noGrp="1"/>
          </p:cNvSpPr>
          <p:nvPr>
            <p:ph type="ctrTitle"/>
          </p:nvPr>
        </p:nvSpPr>
        <p:spPr>
          <a:xfrm>
            <a:off x="491492" y="3212976"/>
            <a:ext cx="8161016" cy="1584176"/>
          </a:xfrm>
        </p:spPr>
        <p:txBody>
          <a:bodyPr>
            <a:normAutofit/>
          </a:bodyPr>
          <a:lstStyle/>
          <a:p>
            <a:r>
              <a:rPr lang="en-GB" sz="3600" dirty="0" smtClean="0"/>
              <a:t>The cost of saving nature: how much and is it a price worth paying?</a:t>
            </a:r>
            <a:endParaRPr lang="en-GB" dirty="0"/>
          </a:p>
        </p:txBody>
      </p:sp>
      <p:sp>
        <p:nvSpPr>
          <p:cNvPr id="8" name="Subtitle 7"/>
          <p:cNvSpPr>
            <a:spLocks noGrp="1"/>
          </p:cNvSpPr>
          <p:nvPr>
            <p:ph type="subTitle" idx="1"/>
          </p:nvPr>
        </p:nvSpPr>
        <p:spPr>
          <a:xfrm>
            <a:off x="491400" y="4988768"/>
            <a:ext cx="8161200" cy="1176536"/>
          </a:xfrm>
        </p:spPr>
        <p:txBody>
          <a:bodyPr>
            <a:normAutofit fontScale="92500"/>
          </a:bodyPr>
          <a:lstStyle/>
          <a:p>
            <a:r>
              <a:rPr lang="en-GB" sz="2500" b="1" dirty="0" smtClean="0"/>
              <a:t>Donal McCarthy, Royal Society for the Protection of Birds </a:t>
            </a:r>
          </a:p>
          <a:p>
            <a:r>
              <a:rPr lang="en-GB" sz="2500" dirty="0" smtClean="0"/>
              <a:t>7</a:t>
            </a:r>
            <a:r>
              <a:rPr lang="en-GB" sz="2500" baseline="30000" dirty="0" smtClean="0"/>
              <a:t>th</a:t>
            </a:r>
            <a:r>
              <a:rPr lang="en-GB" sz="2500" dirty="0" smtClean="0"/>
              <a:t> May 2015</a:t>
            </a:r>
          </a:p>
          <a:p>
            <a:endParaRPr lang="en-GB" dirty="0" smtClean="0"/>
          </a:p>
          <a:p>
            <a:endParaRPr lang="en-GB" dirty="0"/>
          </a:p>
        </p:txBody>
      </p:sp>
      <p:pic>
        <p:nvPicPr>
          <p:cNvPr id="6146" name="Picture 2"/>
          <p:cNvPicPr>
            <a:picLocks noChangeAspect="1" noChangeArrowheads="1"/>
          </p:cNvPicPr>
          <p:nvPr/>
        </p:nvPicPr>
        <p:blipFill>
          <a:blip r:embed="rId4" cstate="print"/>
          <a:srcRect/>
          <a:stretch>
            <a:fillRect/>
          </a:stretch>
        </p:blipFill>
        <p:spPr bwMode="auto">
          <a:xfrm>
            <a:off x="540000" y="540000"/>
            <a:ext cx="2880000" cy="13440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0"/>
          </p:nvPr>
        </p:nvSpPr>
        <p:spPr/>
        <p:txBody>
          <a:bodyPr/>
          <a:lstStyle/>
          <a:p>
            <a:endParaRPr lang="en-GB" dirty="0"/>
          </a:p>
        </p:txBody>
      </p:sp>
      <p:pic>
        <p:nvPicPr>
          <p:cNvPr id="145410" name="Picture 2" descr="C:\Users\donalmccarthy\Desktop\SOWB\SOWB2013 graphic1 p6.jpg"/>
          <p:cNvPicPr>
            <a:picLocks noChangeAspect="1" noChangeArrowheads="1"/>
          </p:cNvPicPr>
          <p:nvPr/>
        </p:nvPicPr>
        <p:blipFill>
          <a:blip r:embed="rId3" cstate="print"/>
          <a:srcRect/>
          <a:stretch>
            <a:fillRect/>
          </a:stretch>
        </p:blipFill>
        <p:spPr bwMode="auto">
          <a:xfrm>
            <a:off x="2195736" y="206536"/>
            <a:ext cx="4762894" cy="3150456"/>
          </a:xfrm>
          <a:prstGeom prst="rect">
            <a:avLst/>
          </a:prstGeom>
          <a:noFill/>
        </p:spPr>
      </p:pic>
      <p:pic>
        <p:nvPicPr>
          <p:cNvPr id="145411" name="Picture 3" descr="C:\Users\donalmccarthy\Desktop\SOWB\SOWB2013 graphic3 p6.jpg"/>
          <p:cNvPicPr preferRelativeResize="0">
            <a:picLocks noChangeArrowheads="1"/>
          </p:cNvPicPr>
          <p:nvPr/>
        </p:nvPicPr>
        <p:blipFill>
          <a:blip r:embed="rId4" cstate="print"/>
          <a:srcRect/>
          <a:stretch>
            <a:fillRect/>
          </a:stretch>
        </p:blipFill>
        <p:spPr bwMode="auto">
          <a:xfrm>
            <a:off x="2195736" y="3501008"/>
            <a:ext cx="4762800" cy="3150000"/>
          </a:xfrm>
          <a:prstGeom prst="rect">
            <a:avLst/>
          </a:prstGeom>
          <a:noFill/>
        </p:spPr>
      </p:pic>
      <p:sp>
        <p:nvSpPr>
          <p:cNvPr id="6" name="Rectangle 5"/>
          <p:cNvSpPr/>
          <p:nvPr/>
        </p:nvSpPr>
        <p:spPr>
          <a:xfrm>
            <a:off x="7092280" y="5517232"/>
            <a:ext cx="172819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OWB2013 graphic2 p22.jpg"/>
          <p:cNvPicPr>
            <a:picLocks noGrp="1" noChangeAspect="1"/>
          </p:cNvPicPr>
          <p:nvPr>
            <p:ph type="pic" sz="quarter" idx="13"/>
          </p:nvPr>
        </p:nvPicPr>
        <p:blipFill>
          <a:blip r:embed="rId3" cstate="print"/>
          <a:srcRect t="2644" b="2644"/>
          <a:stretch>
            <a:fillRect/>
          </a:stretch>
        </p:blipFill>
        <p:spPr/>
      </p:pic>
      <p:sp>
        <p:nvSpPr>
          <p:cNvPr id="3" name="Title 2"/>
          <p:cNvSpPr>
            <a:spLocks noGrp="1"/>
          </p:cNvSpPr>
          <p:nvPr>
            <p:ph type="ctrTitle"/>
          </p:nvPr>
        </p:nvSpPr>
        <p:spPr/>
        <p:txBody>
          <a:bodyPr/>
          <a:lstStyle/>
          <a:p>
            <a:r>
              <a:rPr lang="en-GB" dirty="0" smtClean="0"/>
              <a:t>Saving Birds from Extinction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http://www.rspb-images.com/comp/1015811.jpg"/>
          <p:cNvPicPr>
            <a:picLocks noChangeAspect="1" noChangeArrowheads="1"/>
          </p:cNvPicPr>
          <p:nvPr/>
        </p:nvPicPr>
        <p:blipFill>
          <a:blip r:embed="rId3" cstate="print"/>
          <a:srcRect t="11727" r="25766" b="4800"/>
          <a:stretch>
            <a:fillRect/>
          </a:stretch>
        </p:blipFill>
        <p:spPr bwMode="auto">
          <a:xfrm>
            <a:off x="0" y="0"/>
            <a:ext cx="9144000" cy="6858000"/>
          </a:xfrm>
          <a:prstGeom prst="rect">
            <a:avLst/>
          </a:prstGeom>
          <a:noFill/>
        </p:spPr>
      </p:pic>
      <p:sp>
        <p:nvSpPr>
          <p:cNvPr id="3" name="Title 2"/>
          <p:cNvSpPr>
            <a:spLocks noGrp="1"/>
          </p:cNvSpPr>
          <p:nvPr>
            <p:ph type="ctrTitle"/>
          </p:nvPr>
        </p:nvSpPr>
        <p:spPr>
          <a:xfrm>
            <a:off x="540000" y="332656"/>
            <a:ext cx="7920432" cy="872776"/>
          </a:xfrm>
        </p:spPr>
        <p:txBody>
          <a:bodyPr>
            <a:normAutofit/>
          </a:bodyPr>
          <a:lstStyle/>
          <a:p>
            <a:r>
              <a:rPr lang="en-GB" sz="3200" dirty="0" smtClean="0">
                <a:solidFill>
                  <a:schemeClr val="bg1"/>
                </a:solidFill>
              </a:rPr>
              <a:t>Bringing Vultures Back from the Brink</a:t>
            </a:r>
            <a:endParaRPr lang="en-GB" sz="3200" dirty="0">
              <a:solidFill>
                <a:schemeClr val="bg1"/>
              </a:solidFill>
            </a:endParaRPr>
          </a:p>
        </p:txBody>
      </p:sp>
      <p:pic>
        <p:nvPicPr>
          <p:cNvPr id="146434" name="Picture 2" descr="C:\Users\donalmccarthy\Desktop\SOWB\SOWB2013 graphic2 p14.jpg"/>
          <p:cNvPicPr>
            <a:picLocks noChangeAspect="1" noChangeArrowheads="1"/>
          </p:cNvPicPr>
          <p:nvPr/>
        </p:nvPicPr>
        <p:blipFill>
          <a:blip r:embed="rId4" cstate="print"/>
          <a:srcRect b="16849"/>
          <a:stretch>
            <a:fillRect/>
          </a:stretch>
        </p:blipFill>
        <p:spPr bwMode="auto">
          <a:xfrm>
            <a:off x="899593" y="1196752"/>
            <a:ext cx="4171124" cy="2988000"/>
          </a:xfrm>
          <a:prstGeom prst="rect">
            <a:avLst/>
          </a:prstGeom>
          <a:noFill/>
        </p:spPr>
      </p:pic>
      <p:sp>
        <p:nvSpPr>
          <p:cNvPr id="9" name="TextBox 8"/>
          <p:cNvSpPr txBox="1"/>
          <p:nvPr/>
        </p:nvSpPr>
        <p:spPr>
          <a:xfrm>
            <a:off x="683568" y="5445224"/>
            <a:ext cx="7920880" cy="369332"/>
          </a:xfrm>
          <a:prstGeom prst="rect">
            <a:avLst/>
          </a:prstGeom>
          <a:noFill/>
        </p:spPr>
        <p:txBody>
          <a:bodyPr wrap="square" rtlCol="0">
            <a:spAutoFit/>
          </a:bodyPr>
          <a:lstStyle/>
          <a:p>
            <a:endParaRPr lang="en-GB" dirty="0"/>
          </a:p>
        </p:txBody>
      </p:sp>
      <p:pic>
        <p:nvPicPr>
          <p:cNvPr id="146440" name="Picture 8" descr="Vulture affected by poisoning"/>
          <p:cNvPicPr>
            <a:picLocks noChangeAspect="1" noChangeArrowheads="1"/>
          </p:cNvPicPr>
          <p:nvPr/>
        </p:nvPicPr>
        <p:blipFill>
          <a:blip r:embed="rId5" cstate="print"/>
          <a:srcRect/>
          <a:stretch>
            <a:fillRect/>
          </a:stretch>
        </p:blipFill>
        <p:spPr bwMode="auto">
          <a:xfrm>
            <a:off x="899592" y="4365104"/>
            <a:ext cx="4172400" cy="23469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3778" y="404664"/>
            <a:ext cx="8136444" cy="872776"/>
          </a:xfrm>
        </p:spPr>
        <p:txBody>
          <a:bodyPr anchor="ctr">
            <a:normAutofit/>
          </a:bodyPr>
          <a:lstStyle/>
          <a:p>
            <a:pPr algn="ctr"/>
            <a:r>
              <a:rPr lang="en-GB" sz="3000" dirty="0" smtClean="0">
                <a:solidFill>
                  <a:prstClr val="black"/>
                </a:solidFill>
                <a:latin typeface="Calibri"/>
              </a:rPr>
              <a:t>Solving the Crisis: </a:t>
            </a:r>
            <a:r>
              <a:rPr lang="en-GB" sz="3000" dirty="0" smtClean="0">
                <a:solidFill>
                  <a:srgbClr val="00B050"/>
                </a:solidFill>
                <a:latin typeface="Calibri"/>
              </a:rPr>
              <a:t>CBD and the Aichi Targets</a:t>
            </a:r>
            <a:endParaRPr lang="en-GB" dirty="0">
              <a:solidFill>
                <a:srgbClr val="00B050"/>
              </a:solidFill>
            </a:endParaRPr>
          </a:p>
        </p:txBody>
      </p:sp>
      <p:sp>
        <p:nvSpPr>
          <p:cNvPr id="4" name="Text Placeholder 3"/>
          <p:cNvSpPr>
            <a:spLocks noGrp="1"/>
          </p:cNvSpPr>
          <p:nvPr>
            <p:ph type="body" sz="quarter" idx="10"/>
          </p:nvPr>
        </p:nvSpPr>
        <p:spPr>
          <a:xfrm>
            <a:off x="539552" y="1268760"/>
            <a:ext cx="8136904" cy="4392488"/>
          </a:xfrm>
        </p:spPr>
        <p:txBody>
          <a:bodyPr>
            <a:normAutofit fontScale="62500" lnSpcReduction="20000"/>
          </a:bodyPr>
          <a:lstStyle/>
          <a:p>
            <a:r>
              <a:rPr lang="en-GB" dirty="0" smtClean="0"/>
              <a:t>The Convention on Biological Diversity (CBD) entered into force in 1993 following the 1992 Rio Earth Summit. Its key objectives are: </a:t>
            </a:r>
          </a:p>
          <a:p>
            <a:endParaRPr lang="en-US" dirty="0" smtClean="0"/>
          </a:p>
          <a:p>
            <a:pPr lvl="1"/>
            <a:r>
              <a:rPr lang="en-US" dirty="0" smtClean="0"/>
              <a:t>The conservation of biological diversity</a:t>
            </a:r>
          </a:p>
          <a:p>
            <a:pPr lvl="1"/>
            <a:r>
              <a:rPr lang="en-US" dirty="0" smtClean="0"/>
              <a:t>The sustainable use of the components of biological diversity</a:t>
            </a:r>
          </a:p>
          <a:p>
            <a:pPr>
              <a:buNone/>
            </a:pPr>
            <a:endParaRPr lang="en-US" dirty="0" smtClean="0"/>
          </a:p>
          <a:p>
            <a:r>
              <a:rPr lang="en-GB" dirty="0" smtClean="0"/>
              <a:t>Parties to the CBD committed to achieving a significant reduction in the rate of biodiversity loss at the global, regional and national level by 2010, but this target was not achieved (Butchart et al., 2010). </a:t>
            </a:r>
          </a:p>
          <a:p>
            <a:endParaRPr lang="en-GB" dirty="0" smtClean="0"/>
          </a:p>
          <a:p>
            <a:pPr lvl="1"/>
            <a:r>
              <a:rPr lang="en-GB" dirty="0" smtClean="0"/>
              <a:t>In fact, evidence collected at the time suggested that the rate of loss continued to increase, along with many of the key drivers of loss. </a:t>
            </a:r>
            <a:r>
              <a:rPr lang="en-GB" u="sng" dirty="0" smtClean="0"/>
              <a:t>One of the key reasons for this failure was almost certainly inadequate funding</a:t>
            </a:r>
            <a:r>
              <a:rPr lang="en-GB" dirty="0" smtClean="0"/>
              <a:t>.</a:t>
            </a:r>
          </a:p>
          <a:p>
            <a:endParaRPr lang="en-GB" dirty="0" smtClean="0"/>
          </a:p>
          <a:p>
            <a:r>
              <a:rPr lang="en-GB" dirty="0" smtClean="0"/>
              <a:t>New Strategic Plan agreed in 2010 with 20 Targets for 2020. However, the decision on how to mobilize resources to meet the targets was postponed to the next meeting in 2012, partly through lack of information on costs. </a:t>
            </a:r>
          </a:p>
        </p:txBody>
      </p:sp>
      <p:pic>
        <p:nvPicPr>
          <p:cNvPr id="6" name="Picture 4" descr="http://www.naturenorth.com/YOTF/2010_Logo_Lg.jpg"/>
          <p:cNvPicPr>
            <a:picLocks noChangeAspect="1" noChangeArrowheads="1"/>
          </p:cNvPicPr>
          <p:nvPr/>
        </p:nvPicPr>
        <p:blipFill>
          <a:blip r:embed="rId3" cstate="print"/>
          <a:srcRect/>
          <a:stretch>
            <a:fillRect/>
          </a:stretch>
        </p:blipFill>
        <p:spPr bwMode="auto">
          <a:xfrm>
            <a:off x="899592" y="5633887"/>
            <a:ext cx="3189312" cy="1179489"/>
          </a:xfrm>
          <a:prstGeom prst="rect">
            <a:avLst/>
          </a:prstGeom>
          <a:noFill/>
        </p:spPr>
      </p:pic>
      <p:pic>
        <p:nvPicPr>
          <p:cNvPr id="7" name="Picture 8" descr="Convention-on-Biological-Diversity-logo-370px-SGB-em"/>
          <p:cNvPicPr>
            <a:picLocks noChangeAspect="1" noChangeArrowheads="1"/>
          </p:cNvPicPr>
          <p:nvPr/>
        </p:nvPicPr>
        <p:blipFill>
          <a:blip r:embed="rId4" cstate="print"/>
          <a:srcRect/>
          <a:stretch>
            <a:fillRect/>
          </a:stretch>
        </p:blipFill>
        <p:spPr bwMode="auto">
          <a:xfrm>
            <a:off x="5003229" y="5534570"/>
            <a:ext cx="3025155" cy="1278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ciencemag.org/content/328/5982/1164/F1.large.jpg"/>
          <p:cNvPicPr>
            <a:picLocks noChangeAspect="1" noChangeArrowheads="1"/>
          </p:cNvPicPr>
          <p:nvPr/>
        </p:nvPicPr>
        <p:blipFill>
          <a:blip r:embed="rId3" cstate="print"/>
          <a:srcRect/>
          <a:stretch>
            <a:fillRect/>
          </a:stretch>
        </p:blipFill>
        <p:spPr bwMode="auto">
          <a:xfrm>
            <a:off x="59684" y="116632"/>
            <a:ext cx="5448420" cy="6408712"/>
          </a:xfrm>
          <a:prstGeom prst="rect">
            <a:avLst/>
          </a:prstGeom>
          <a:noFill/>
        </p:spPr>
      </p:pic>
      <p:pic>
        <p:nvPicPr>
          <p:cNvPr id="1030" name="Picture 6" descr="http://www.sciencemag.org/content/328/5982/1164/F2.large.jpg"/>
          <p:cNvPicPr>
            <a:picLocks noChangeAspect="1" noChangeArrowheads="1"/>
          </p:cNvPicPr>
          <p:nvPr/>
        </p:nvPicPr>
        <p:blipFill>
          <a:blip r:embed="rId4" cstate="print"/>
          <a:srcRect/>
          <a:stretch>
            <a:fillRect/>
          </a:stretch>
        </p:blipFill>
        <p:spPr bwMode="auto">
          <a:xfrm>
            <a:off x="5480376" y="116632"/>
            <a:ext cx="3628128" cy="6120680"/>
          </a:xfrm>
          <a:prstGeom prst="rect">
            <a:avLst/>
          </a:prstGeom>
          <a:noFill/>
        </p:spPr>
      </p:pic>
      <p:sp>
        <p:nvSpPr>
          <p:cNvPr id="9" name="TextBox 8"/>
          <p:cNvSpPr txBox="1"/>
          <p:nvPr/>
        </p:nvSpPr>
        <p:spPr>
          <a:xfrm>
            <a:off x="395536" y="6536377"/>
            <a:ext cx="4104456" cy="276999"/>
          </a:xfrm>
          <a:prstGeom prst="rect">
            <a:avLst/>
          </a:prstGeom>
          <a:noFill/>
        </p:spPr>
        <p:txBody>
          <a:bodyPr wrap="square" rtlCol="0">
            <a:spAutoFit/>
          </a:bodyPr>
          <a:lstStyle/>
          <a:p>
            <a:r>
              <a:rPr lang="en-GB" sz="1200" b="1" dirty="0" smtClean="0"/>
              <a:t>Source: </a:t>
            </a:r>
            <a:r>
              <a:rPr lang="en-GB" sz="1200" i="1" dirty="0" smtClean="0"/>
              <a:t>Butchart et al. (2010)</a:t>
            </a:r>
            <a:endParaRPr lang="en-GB" sz="12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68313" y="260350"/>
            <a:ext cx="8229600" cy="936625"/>
          </a:xfrm>
        </p:spPr>
        <p:txBody>
          <a:bodyPr>
            <a:normAutofit/>
          </a:bodyPr>
          <a:lstStyle/>
          <a:p>
            <a:pPr eaLnBrk="1" hangingPunct="1"/>
            <a:r>
              <a:rPr lang="en-GB" sz="3200" b="1" dirty="0" smtClean="0">
                <a:solidFill>
                  <a:srgbClr val="00B050"/>
                </a:solidFill>
                <a:latin typeface="+mn-lt"/>
                <a:ea typeface="+mn-ea"/>
                <a:cs typeface="+mn-cs"/>
              </a:rPr>
              <a:t>But how much will it cost? </a:t>
            </a:r>
          </a:p>
        </p:txBody>
      </p:sp>
      <p:sp>
        <p:nvSpPr>
          <p:cNvPr id="3075" name="Rectangle 3"/>
          <p:cNvSpPr>
            <a:spLocks noGrp="1"/>
          </p:cNvSpPr>
          <p:nvPr>
            <p:ph type="body" idx="4294967295"/>
          </p:nvPr>
        </p:nvSpPr>
        <p:spPr>
          <a:xfrm>
            <a:off x="395288" y="1052736"/>
            <a:ext cx="8229600" cy="5616624"/>
          </a:xfrm>
        </p:spPr>
        <p:txBody>
          <a:bodyPr>
            <a:normAutofit/>
          </a:bodyPr>
          <a:lstStyle/>
          <a:p>
            <a:pPr>
              <a:lnSpc>
                <a:spcPct val="80000"/>
              </a:lnSpc>
              <a:buFont typeface="Arial" charset="0"/>
              <a:buNone/>
            </a:pPr>
            <a:endParaRPr lang="en-GB" sz="1800" b="1" dirty="0" smtClean="0"/>
          </a:p>
          <a:p>
            <a:pPr lvl="0"/>
            <a:r>
              <a:rPr lang="en-GB" sz="1800" b="1" dirty="0" smtClean="0">
                <a:solidFill>
                  <a:srgbClr val="00B050"/>
                </a:solidFill>
              </a:rPr>
              <a:t>CCI Project: </a:t>
            </a:r>
            <a:r>
              <a:rPr lang="en-GB" sz="1800" dirty="0" smtClean="0"/>
              <a:t>Assess costs of meeting two key targets to help inform resource mobilization negotiations.</a:t>
            </a:r>
            <a:endParaRPr lang="en-US" sz="1800" dirty="0" smtClean="0"/>
          </a:p>
          <a:p>
            <a:pPr lvl="0">
              <a:buNone/>
            </a:pPr>
            <a:endParaRPr lang="en-US" sz="1800" dirty="0" smtClean="0"/>
          </a:p>
          <a:p>
            <a:pPr lvl="1"/>
            <a:r>
              <a:rPr lang="en-US" sz="1800" b="1" dirty="0" smtClean="0">
                <a:solidFill>
                  <a:srgbClr val="00B050"/>
                </a:solidFill>
              </a:rPr>
              <a:t>Target 11: </a:t>
            </a:r>
            <a:r>
              <a:rPr lang="en-US" sz="1800" dirty="0" smtClean="0"/>
              <a:t>conserve </a:t>
            </a:r>
            <a:r>
              <a:rPr lang="en-US" sz="1800" i="1" dirty="0" smtClean="0"/>
              <a:t>“at least 17 per cent”</a:t>
            </a:r>
            <a:r>
              <a:rPr lang="en-US" sz="1800" dirty="0" smtClean="0"/>
              <a:t> of the terrestrial </a:t>
            </a:r>
            <a:r>
              <a:rPr lang="en-US" sz="1800" i="1" dirty="0" smtClean="0"/>
              <a:t>environment “…especially areas of particular importance for biodiversity …..through effectively and equitably managed…systems of protected areas…”</a:t>
            </a:r>
          </a:p>
          <a:p>
            <a:pPr lvl="1"/>
            <a:endParaRPr lang="en-US" sz="1400" dirty="0" smtClean="0"/>
          </a:p>
          <a:p>
            <a:pPr lvl="1"/>
            <a:r>
              <a:rPr lang="en-US" sz="1800" b="1" dirty="0" smtClean="0">
                <a:solidFill>
                  <a:srgbClr val="00B050"/>
                </a:solidFill>
              </a:rPr>
              <a:t>Target 12: </a:t>
            </a:r>
            <a:r>
              <a:rPr lang="en-US" sz="1800" dirty="0" smtClean="0"/>
              <a:t>prevent the extinction of known threatened species and improve their conservation status </a:t>
            </a:r>
            <a:r>
              <a:rPr lang="en-US" sz="1800" i="1" dirty="0" smtClean="0"/>
              <a:t>“…particularly those most in decline”</a:t>
            </a:r>
          </a:p>
          <a:p>
            <a:pPr lvl="0"/>
            <a:endParaRPr lang="en-US" sz="1800" dirty="0" smtClean="0"/>
          </a:p>
          <a:p>
            <a:pPr>
              <a:lnSpc>
                <a:spcPct val="80000"/>
              </a:lnSpc>
            </a:pPr>
            <a:r>
              <a:rPr lang="en-GB" sz="1800" b="1" dirty="0" smtClean="0">
                <a:solidFill>
                  <a:srgbClr val="00B050"/>
                </a:solidFill>
              </a:rPr>
              <a:t>Used data on birds</a:t>
            </a:r>
            <a:r>
              <a:rPr lang="en-GB" sz="1800" dirty="0" smtClean="0">
                <a:solidFill>
                  <a:srgbClr val="00B050"/>
                </a:solidFill>
              </a:rPr>
              <a:t>, </a:t>
            </a:r>
            <a:r>
              <a:rPr lang="en-GB" sz="1800" dirty="0" smtClean="0"/>
              <a:t>the best known class of organisms, to assess the financial costs of meeting the two targets “for all nature” and the gap between total needs and current expenditure. </a:t>
            </a:r>
          </a:p>
          <a:p>
            <a:pPr>
              <a:lnSpc>
                <a:spcPct val="80000"/>
              </a:lnSpc>
            </a:pPr>
            <a:endParaRPr lang="en-GB" sz="1800" dirty="0" smtClean="0"/>
          </a:p>
          <a:p>
            <a:pPr>
              <a:lnSpc>
                <a:spcPct val="80000"/>
              </a:lnSpc>
            </a:pPr>
            <a:r>
              <a:rPr lang="en-GB" sz="1800" b="1" dirty="0" smtClean="0">
                <a:solidFill>
                  <a:srgbClr val="00B050"/>
                </a:solidFill>
              </a:rPr>
              <a:t>Financing Gap = </a:t>
            </a:r>
            <a:r>
              <a:rPr lang="en-GB" sz="1800" i="1" dirty="0" smtClean="0"/>
              <a:t>Required - Current Spending</a:t>
            </a:r>
          </a:p>
          <a:p>
            <a:pPr lvl="1">
              <a:lnSpc>
                <a:spcPct val="80000"/>
              </a:lnSpc>
            </a:pPr>
            <a:endParaRPr lang="en-US" sz="1400" dirty="0" smtClean="0"/>
          </a:p>
          <a:p>
            <a:pPr lvl="1">
              <a:lnSpc>
                <a:spcPct val="80000"/>
              </a:lnSpc>
            </a:pPr>
            <a:r>
              <a:rPr lang="en-GB" sz="1700" dirty="0" smtClean="0"/>
              <a:t>What is </a:t>
            </a:r>
            <a:r>
              <a:rPr lang="en-GB" sz="1700" u="sng" dirty="0" smtClean="0"/>
              <a:t>currently being spent</a:t>
            </a:r>
            <a:r>
              <a:rPr lang="en-GB" sz="1700" dirty="0" smtClean="0"/>
              <a:t>? How much in total is </a:t>
            </a:r>
            <a:r>
              <a:rPr lang="en-GB" sz="1700" u="sng" dirty="0" smtClean="0"/>
              <a:t>required</a:t>
            </a:r>
            <a:r>
              <a:rPr lang="en-GB" sz="1700" dirty="0" smtClean="0"/>
              <a:t>? </a:t>
            </a:r>
          </a:p>
          <a:p>
            <a:pPr lvl="1">
              <a:lnSpc>
                <a:spcPct val="80000"/>
              </a:lnSpc>
            </a:pPr>
            <a:r>
              <a:rPr lang="en-GB" sz="1700" dirty="0" smtClean="0"/>
              <a:t>How big are the </a:t>
            </a:r>
            <a:r>
              <a:rPr lang="en-GB" sz="1700" u="sng" dirty="0" smtClean="0"/>
              <a:t>gaps</a:t>
            </a:r>
            <a:r>
              <a:rPr lang="en-GB" sz="1700" dirty="0" smtClean="0"/>
              <a:t> (between needs and available resources)? </a:t>
            </a:r>
            <a:endParaRPr lang="en-GB" sz="1700" u="sng"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615113" y="6356350"/>
            <a:ext cx="2133600" cy="365125"/>
          </a:xfrm>
          <a:prstGeom prst="rect">
            <a:avLst/>
          </a:prstGeom>
          <a:noFill/>
        </p:spPr>
        <p:txBody>
          <a:bodyPr anchor="ctr"/>
          <a:lstStyle/>
          <a:p>
            <a:pPr algn="r">
              <a:defRPr/>
            </a:pPr>
            <a:endParaRPr lang="en-GB" sz="1200" dirty="0">
              <a:solidFill>
                <a:schemeClr val="tx1">
                  <a:tint val="75000"/>
                </a:schemeClr>
              </a:solidFill>
            </a:endParaRPr>
          </a:p>
        </p:txBody>
      </p:sp>
      <p:sp>
        <p:nvSpPr>
          <p:cNvPr id="5123" name="Rectangle 2"/>
          <p:cNvSpPr>
            <a:spLocks noGrp="1" noChangeArrowheads="1"/>
          </p:cNvSpPr>
          <p:nvPr>
            <p:ph type="title" idx="4294967295"/>
          </p:nvPr>
        </p:nvSpPr>
        <p:spPr>
          <a:xfrm>
            <a:off x="683568" y="404664"/>
            <a:ext cx="5904656" cy="1368152"/>
          </a:xfrm>
        </p:spPr>
        <p:txBody>
          <a:bodyPr>
            <a:noAutofit/>
          </a:bodyPr>
          <a:lstStyle/>
          <a:p>
            <a:pPr algn="l"/>
            <a:r>
              <a:rPr lang="en-GB" sz="4000" b="1" dirty="0" smtClean="0">
                <a:solidFill>
                  <a:srgbClr val="007AC9"/>
                </a:solidFill>
              </a:rPr>
              <a:t>Threatened Species (Target 12)</a:t>
            </a:r>
          </a:p>
        </p:txBody>
      </p:sp>
      <p:sp>
        <p:nvSpPr>
          <p:cNvPr id="5124" name="Rectangle 3"/>
          <p:cNvSpPr>
            <a:spLocks noGrp="1" noChangeArrowheads="1"/>
          </p:cNvSpPr>
          <p:nvPr>
            <p:ph idx="4294967295"/>
          </p:nvPr>
        </p:nvSpPr>
        <p:spPr>
          <a:xfrm>
            <a:off x="323528" y="1772816"/>
            <a:ext cx="8229600" cy="4608512"/>
          </a:xfrm>
        </p:spPr>
        <p:txBody>
          <a:bodyPr>
            <a:normAutofit lnSpcReduction="10000"/>
          </a:bodyPr>
          <a:lstStyle/>
          <a:p>
            <a:pPr marL="0" indent="0" eaLnBrk="1" hangingPunct="1">
              <a:lnSpc>
                <a:spcPct val="80000"/>
              </a:lnSpc>
              <a:buFontTx/>
              <a:buChar char="•"/>
            </a:pPr>
            <a:endParaRPr lang="en-GB" sz="1600" dirty="0" smtClean="0"/>
          </a:p>
          <a:p>
            <a:pPr lvl="1" eaLnBrk="1" hangingPunct="1">
              <a:lnSpc>
                <a:spcPct val="80000"/>
              </a:lnSpc>
              <a:buFontTx/>
              <a:buChar char="•"/>
            </a:pPr>
            <a:endParaRPr lang="en-GB" sz="1600" dirty="0" smtClean="0"/>
          </a:p>
          <a:p>
            <a:pPr marL="342900" lvl="1" indent="-342900">
              <a:lnSpc>
                <a:spcPct val="80000"/>
              </a:lnSpc>
              <a:buFont typeface="Arial" pitchFamily="34" charset="0"/>
              <a:buChar char="•"/>
            </a:pPr>
            <a:r>
              <a:rPr lang="en-GB" sz="1700" dirty="0" smtClean="0"/>
              <a:t>Cost of improving status of all threatened species by </a:t>
            </a:r>
            <a:r>
              <a:rPr lang="en-GB" sz="1700" b="1" dirty="0" smtClean="0"/>
              <a:t>1 IUCN Red List Category </a:t>
            </a:r>
            <a:r>
              <a:rPr lang="en-GB" sz="1700" dirty="0" smtClean="0"/>
              <a:t>within next decade.</a:t>
            </a:r>
          </a:p>
          <a:p>
            <a:pPr marL="342900" lvl="1" indent="-342900">
              <a:lnSpc>
                <a:spcPct val="80000"/>
              </a:lnSpc>
              <a:buFont typeface="Arial" pitchFamily="34" charset="0"/>
              <a:buChar char="•"/>
            </a:pPr>
            <a:endParaRPr lang="en-GB" sz="1700" dirty="0" smtClean="0"/>
          </a:p>
          <a:p>
            <a:pPr marL="342900" lvl="1" indent="-342900">
              <a:lnSpc>
                <a:spcPct val="80000"/>
              </a:lnSpc>
              <a:buFont typeface="Arial" pitchFamily="34" charset="0"/>
              <a:buChar char="•"/>
            </a:pPr>
            <a:r>
              <a:rPr lang="en-GB" sz="1700" dirty="0" smtClean="0"/>
              <a:t>Species-specific targets set based on minimum improvements in status needed in order to be species to be “downlisted” to a lower Red List Category within next decade.</a:t>
            </a:r>
          </a:p>
          <a:p>
            <a:pPr marL="342900" lvl="1" indent="-342900">
              <a:lnSpc>
                <a:spcPct val="80000"/>
              </a:lnSpc>
              <a:buFont typeface="Arial" pitchFamily="34" charset="0"/>
              <a:buChar char="•"/>
            </a:pPr>
            <a:endParaRPr lang="en-GB" sz="1700" dirty="0" smtClean="0"/>
          </a:p>
          <a:p>
            <a:pPr marL="342900" lvl="1" indent="-342900">
              <a:lnSpc>
                <a:spcPct val="80000"/>
              </a:lnSpc>
              <a:buFont typeface="Arial" pitchFamily="34" charset="0"/>
              <a:buChar char="•"/>
            </a:pPr>
            <a:r>
              <a:rPr lang="en-GB" sz="1700" dirty="0" smtClean="0"/>
              <a:t>List of categorized conservation actions identified for each </a:t>
            </a:r>
            <a:r>
              <a:rPr lang="en-GB" sz="1700" dirty="0" smtClean="0"/>
              <a:t>species to tackle major drivers of loss; </a:t>
            </a:r>
            <a:r>
              <a:rPr lang="en-GB" sz="1700" dirty="0" smtClean="0"/>
              <a:t>(e.g. site protection, species management, research and </a:t>
            </a:r>
            <a:r>
              <a:rPr lang="en-GB" sz="1700" dirty="0" smtClean="0"/>
              <a:t>monitoring). </a:t>
            </a:r>
            <a:r>
              <a:rPr lang="en-GB" sz="1700" dirty="0" smtClean="0"/>
              <a:t>Respondents asked to amend and specify as “essential” or “supporting”.</a:t>
            </a:r>
          </a:p>
          <a:p>
            <a:pPr marL="342900" lvl="1" indent="-342900">
              <a:lnSpc>
                <a:spcPct val="80000"/>
              </a:lnSpc>
              <a:buFont typeface="Arial" pitchFamily="34" charset="0"/>
              <a:buChar char="•"/>
            </a:pPr>
            <a:endParaRPr lang="en-GB" sz="1700" dirty="0" smtClean="0"/>
          </a:p>
          <a:p>
            <a:pPr marL="342900" lvl="1" indent="-342900">
              <a:lnSpc>
                <a:spcPct val="80000"/>
              </a:lnSpc>
              <a:buFont typeface="Arial" pitchFamily="34" charset="0"/>
              <a:buChar char="•"/>
            </a:pPr>
            <a:r>
              <a:rPr lang="en-GB" sz="1700" dirty="0" smtClean="0"/>
              <a:t>Expert-based assessment using structured questionnaires sent to &gt;300 experts across the world. Data on sample of approx. 20% of all globally threatened birds. 65% response rate.</a:t>
            </a:r>
          </a:p>
          <a:p>
            <a:pPr marL="342900" lvl="1" indent="-342900">
              <a:lnSpc>
                <a:spcPct val="80000"/>
              </a:lnSpc>
              <a:buFont typeface="Arial" pitchFamily="34" charset="0"/>
              <a:buChar char="•"/>
            </a:pPr>
            <a:endParaRPr lang="en-GB" sz="1700" dirty="0" smtClean="0"/>
          </a:p>
          <a:p>
            <a:pPr marL="342900" lvl="1" indent="-342900">
              <a:lnSpc>
                <a:spcPct val="80000"/>
              </a:lnSpc>
              <a:buFont typeface="Arial" pitchFamily="34" charset="0"/>
              <a:buChar char="•"/>
            </a:pPr>
            <a:r>
              <a:rPr lang="en-GB" sz="1700" dirty="0" smtClean="0"/>
              <a:t>Min-max range estimates for each action of  (a) annual cost , (b) the number of years required and (c) “baseline” expenditure over last decade  </a:t>
            </a:r>
          </a:p>
          <a:p>
            <a:pPr lvl="1" eaLnBrk="1" hangingPunct="1">
              <a:lnSpc>
                <a:spcPct val="80000"/>
              </a:lnSpc>
              <a:buFont typeface="Arial" charset="0"/>
              <a:buNone/>
            </a:pPr>
            <a:endParaRPr lang="en-GB" sz="1800" dirty="0" smtClean="0"/>
          </a:p>
        </p:txBody>
      </p:sp>
      <p:pic>
        <p:nvPicPr>
          <p:cNvPr id="51202" name="Picture 2" descr="http://www.birdlife.org/sociable-lapwing/wp-content/uploads/2010/05/birdlife-pep-300.jpg"/>
          <p:cNvPicPr>
            <a:picLocks noChangeAspect="1" noChangeArrowheads="1"/>
          </p:cNvPicPr>
          <p:nvPr/>
        </p:nvPicPr>
        <p:blipFill>
          <a:blip r:embed="rId3" cstate="print"/>
          <a:srcRect/>
          <a:stretch>
            <a:fillRect/>
          </a:stretch>
        </p:blipFill>
        <p:spPr bwMode="auto">
          <a:xfrm>
            <a:off x="5652120" y="188640"/>
            <a:ext cx="2857500" cy="16859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rspb-images.com/comp/1076510.jpg"/>
          <p:cNvPicPr>
            <a:picLocks noChangeAspect="1" noChangeArrowheads="1"/>
          </p:cNvPicPr>
          <p:nvPr/>
        </p:nvPicPr>
        <p:blipFill>
          <a:blip r:embed="rId3" cstate="print"/>
          <a:srcRect r="11167"/>
          <a:stretch>
            <a:fillRect/>
          </a:stretch>
        </p:blipFill>
        <p:spPr bwMode="auto">
          <a:xfrm>
            <a:off x="-36513" y="-27384"/>
            <a:ext cx="9180513" cy="6885384"/>
          </a:xfrm>
          <a:prstGeom prst="rect">
            <a:avLst/>
          </a:prstGeom>
          <a:noFill/>
        </p:spPr>
      </p:pic>
      <p:sp>
        <p:nvSpPr>
          <p:cNvPr id="8194" name="Rectangle 2"/>
          <p:cNvSpPr>
            <a:spLocks noGrp="1"/>
          </p:cNvSpPr>
          <p:nvPr>
            <p:ph type="title"/>
          </p:nvPr>
        </p:nvSpPr>
        <p:spPr>
          <a:xfrm>
            <a:off x="457200" y="476672"/>
            <a:ext cx="8229600" cy="922114"/>
          </a:xfrm>
        </p:spPr>
        <p:txBody>
          <a:bodyPr>
            <a:noAutofit/>
          </a:bodyPr>
          <a:lstStyle/>
          <a:p>
            <a:pPr algn="l"/>
            <a:r>
              <a:rPr lang="en-GB" sz="4000" b="1" dirty="0" smtClean="0">
                <a:solidFill>
                  <a:schemeClr val="bg1"/>
                </a:solidFill>
              </a:rPr>
              <a:t>Species cost model</a:t>
            </a:r>
            <a:r>
              <a:rPr lang="en-GB" sz="4000" b="1" dirty="0" smtClean="0">
                <a:solidFill>
                  <a:srgbClr val="007AC9"/>
                </a:solidFill>
              </a:rPr>
              <a:t/>
            </a:r>
            <a:br>
              <a:rPr lang="en-GB" sz="4000" b="1" dirty="0" smtClean="0">
                <a:solidFill>
                  <a:srgbClr val="007AC9"/>
                </a:solidFill>
              </a:rPr>
            </a:br>
            <a:endParaRPr lang="en-GB" sz="4000" b="1" dirty="0" smtClean="0">
              <a:solidFill>
                <a:srgbClr val="007AC9"/>
              </a:solidFill>
            </a:endParaRPr>
          </a:p>
        </p:txBody>
      </p:sp>
      <p:sp>
        <p:nvSpPr>
          <p:cNvPr id="8195" name="Rectangle 3"/>
          <p:cNvSpPr>
            <a:spLocks noGrp="1"/>
          </p:cNvSpPr>
          <p:nvPr>
            <p:ph type="body" idx="1"/>
          </p:nvPr>
        </p:nvSpPr>
        <p:spPr>
          <a:xfrm>
            <a:off x="457200" y="1124744"/>
            <a:ext cx="8229600" cy="4536504"/>
          </a:xfrm>
          <a:solidFill>
            <a:schemeClr val="bg1"/>
          </a:solidFill>
        </p:spPr>
        <p:txBody>
          <a:bodyPr>
            <a:normAutofit/>
          </a:bodyPr>
          <a:lstStyle/>
          <a:p>
            <a:pPr marL="342900" lvl="1" indent="-342900">
              <a:buFontTx/>
              <a:buChar char="•"/>
            </a:pPr>
            <a:endParaRPr lang="en-GB" sz="1600" dirty="0" smtClean="0"/>
          </a:p>
          <a:p>
            <a:pPr marL="342900" lvl="1" indent="-342900">
              <a:buFontTx/>
              <a:buChar char="•"/>
            </a:pPr>
            <a:r>
              <a:rPr lang="en-GB" sz="1600" dirty="0" smtClean="0"/>
              <a:t>Extrapolate from sample to all globally threatened bird using general linear model</a:t>
            </a:r>
          </a:p>
          <a:p>
            <a:pPr marL="342900" lvl="1" indent="-342900">
              <a:buFontTx/>
              <a:buChar char="•"/>
            </a:pPr>
            <a:endParaRPr lang="en-GB" sz="1400" b="1" dirty="0" smtClean="0"/>
          </a:p>
          <a:p>
            <a:pPr>
              <a:buFontTx/>
              <a:buChar char="•"/>
            </a:pPr>
            <a:r>
              <a:rPr lang="en-GB" sz="1600" dirty="0" smtClean="0"/>
              <a:t>Explanatory variables:</a:t>
            </a:r>
          </a:p>
          <a:p>
            <a:pPr>
              <a:buNone/>
            </a:pPr>
            <a:r>
              <a:rPr lang="en-GB" sz="1600" b="1" dirty="0" smtClean="0"/>
              <a:t> </a:t>
            </a:r>
            <a:endParaRPr lang="en-GB" sz="1500" b="1" dirty="0" smtClean="0"/>
          </a:p>
          <a:p>
            <a:pPr lvl="1">
              <a:buFont typeface="Arial" pitchFamily="34" charset="0"/>
              <a:buChar char="−"/>
            </a:pPr>
            <a:r>
              <a:rPr lang="en-GB" sz="1500" dirty="0" smtClean="0"/>
              <a:t>Species traits (IUCN Red List category, migratory status, forest dependence, island endemism, breeding distribution extent) </a:t>
            </a:r>
          </a:p>
          <a:p>
            <a:pPr lvl="1">
              <a:buFont typeface="Arial" pitchFamily="34" charset="0"/>
              <a:buChar char="−"/>
            </a:pPr>
            <a:endParaRPr lang="en-GB" sz="1500" dirty="0" smtClean="0"/>
          </a:p>
          <a:p>
            <a:pPr lvl="1">
              <a:buFont typeface="Arial" pitchFamily="34" charset="0"/>
              <a:buChar char="−"/>
            </a:pPr>
            <a:r>
              <a:rPr lang="en-GB" sz="1500" dirty="0" smtClean="0"/>
              <a:t>Socio economic indicators averaged over (breeding) range states (e.g. GDP per km</a:t>
            </a:r>
            <a:r>
              <a:rPr lang="en-GB" sz="1500" baseline="30000" dirty="0" smtClean="0"/>
              <a:t>2</a:t>
            </a:r>
            <a:r>
              <a:rPr lang="en-GB" sz="1500" dirty="0" smtClean="0"/>
              <a:t>)</a:t>
            </a:r>
          </a:p>
          <a:p>
            <a:pPr marL="342900" lvl="1" indent="-342900">
              <a:buFont typeface="Arial" charset="0"/>
              <a:buNone/>
            </a:pPr>
            <a:endParaRPr lang="en-GB" sz="1600" dirty="0" smtClean="0"/>
          </a:p>
          <a:p>
            <a:r>
              <a:rPr lang="en-GB" sz="1600" dirty="0" smtClean="0"/>
              <a:t>Total cost a positive function of (altitude-adjusted) breeding range size, forest dependence (low to high), and GDP per km</a:t>
            </a:r>
            <a:r>
              <a:rPr lang="en-GB" sz="1600" baseline="30000" dirty="0" smtClean="0"/>
              <a:t>2</a:t>
            </a:r>
            <a:r>
              <a:rPr lang="en-GB" sz="1600" dirty="0" smtClean="0"/>
              <a:t>. </a:t>
            </a:r>
          </a:p>
          <a:p>
            <a:endParaRPr lang="en-GB" sz="1600" dirty="0" smtClean="0"/>
          </a:p>
          <a:p>
            <a:r>
              <a:rPr lang="en-GB" sz="1600" dirty="0" smtClean="0"/>
              <a:t>Excluding range size, Red List category and island endemism (Y/N) become significant predictors.</a:t>
            </a:r>
          </a:p>
          <a:p>
            <a:pPr>
              <a:buFont typeface="Arial" charset="0"/>
              <a:buNone/>
            </a:pPr>
            <a:endParaRPr lang="en-GB" sz="1600" dirty="0" smtClean="0"/>
          </a:p>
          <a:p>
            <a:endParaRPr lang="en-GB" sz="1600" dirty="0" smtClean="0"/>
          </a:p>
          <a:p>
            <a:pPr eaLnBrk="1" hangingPunct="1">
              <a:spcBef>
                <a:spcPct val="0"/>
              </a:spcBef>
              <a:buFontTx/>
              <a:buChar char="•"/>
            </a:pPr>
            <a:endParaRPr lang="en-GB" sz="1600" dirty="0" smtClean="0"/>
          </a:p>
          <a:p>
            <a:pPr>
              <a:buFontTx/>
              <a:buChar char="•"/>
            </a:pPr>
            <a:endParaRPr lang="en-GB" dirty="0" smtClean="0"/>
          </a:p>
          <a:p>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68313" y="260350"/>
            <a:ext cx="7991475" cy="865188"/>
          </a:xfrm>
        </p:spPr>
        <p:txBody>
          <a:bodyPr>
            <a:normAutofit fontScale="90000"/>
          </a:bodyPr>
          <a:lstStyle/>
          <a:p>
            <a:r>
              <a:rPr lang="en-GB" sz="4000" b="1" dirty="0" smtClean="0">
                <a:solidFill>
                  <a:schemeClr val="tx2">
                    <a:lumMod val="60000"/>
                    <a:lumOff val="40000"/>
                  </a:schemeClr>
                </a:solidFill>
              </a:rPr>
              <a:t>Accounting for overlapping costs</a:t>
            </a:r>
          </a:p>
        </p:txBody>
      </p:sp>
      <p:sp>
        <p:nvSpPr>
          <p:cNvPr id="10243" name="Rectangle 3"/>
          <p:cNvSpPr>
            <a:spLocks noGrp="1"/>
          </p:cNvSpPr>
          <p:nvPr>
            <p:ph type="body" idx="1"/>
          </p:nvPr>
        </p:nvSpPr>
        <p:spPr>
          <a:xfrm>
            <a:off x="395288" y="1196975"/>
            <a:ext cx="8445500" cy="2664073"/>
          </a:xfrm>
        </p:spPr>
        <p:txBody>
          <a:bodyPr>
            <a:normAutofit fontScale="92500" lnSpcReduction="20000"/>
          </a:bodyPr>
          <a:lstStyle/>
          <a:p>
            <a:r>
              <a:rPr lang="en-GB" sz="1800" dirty="0" smtClean="0"/>
              <a:t>Many categories of action will probably benefit all those species whose distributions overlap i.e. cost “sharing” among spatially co-</a:t>
            </a:r>
            <a:r>
              <a:rPr lang="en-GB" sz="1800" dirty="0" err="1" smtClean="0"/>
              <a:t>occuring</a:t>
            </a:r>
            <a:r>
              <a:rPr lang="en-GB" sz="1800" dirty="0" smtClean="0"/>
              <a:t> species</a:t>
            </a:r>
          </a:p>
          <a:p>
            <a:pPr>
              <a:buNone/>
            </a:pPr>
            <a:endParaRPr lang="en-GB" sz="1800" dirty="0" smtClean="0"/>
          </a:p>
          <a:p>
            <a:r>
              <a:rPr lang="en-GB" sz="1800" dirty="0" smtClean="0"/>
              <a:t>Categorized actions as “species-specific (unshared)” or “shared”; only 20%  of costs are for species-specific actions such as captive breeding</a:t>
            </a:r>
          </a:p>
          <a:p>
            <a:pPr>
              <a:buNone/>
            </a:pPr>
            <a:endParaRPr lang="en-GB" sz="1800" dirty="0" smtClean="0"/>
          </a:p>
          <a:p>
            <a:r>
              <a:rPr lang="en-GB" sz="1800" dirty="0" smtClean="0"/>
              <a:t>Using species range maps spread shared costs across all 1km grid cells within each species’ range.</a:t>
            </a:r>
          </a:p>
          <a:p>
            <a:pPr>
              <a:buNone/>
            </a:pPr>
            <a:endParaRPr lang="en-GB" sz="1800" dirty="0" smtClean="0"/>
          </a:p>
          <a:p>
            <a:r>
              <a:rPr lang="en-GB" sz="1800" dirty="0" smtClean="0"/>
              <a:t>Maximum cost per grid cell summed across all grid cells</a:t>
            </a:r>
          </a:p>
          <a:p>
            <a:pPr>
              <a:buFont typeface="Arial" charset="0"/>
              <a:buNone/>
            </a:pPr>
            <a:endParaRPr lang="en-GB" sz="1800" i="1" dirty="0" smtClean="0"/>
          </a:p>
          <a:p>
            <a:pPr>
              <a:buFont typeface="Arial" charset="0"/>
              <a:buNone/>
            </a:pPr>
            <a:endParaRPr lang="en-GB" sz="1600" i="1" dirty="0" smtClean="0"/>
          </a:p>
          <a:p>
            <a:pPr>
              <a:buFont typeface="Arial" charset="0"/>
              <a:buNone/>
            </a:pPr>
            <a:endParaRPr lang="en-GB" sz="1600" i="1" dirty="0" smtClean="0"/>
          </a:p>
        </p:txBody>
      </p:sp>
      <p:sp>
        <p:nvSpPr>
          <p:cNvPr id="10244" name="AutoShape 53" descr="l"/>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7" name="Picture 4" descr="umbrella_species_copy"/>
          <p:cNvPicPr>
            <a:picLocks noChangeAspect="1" noChangeArrowheads="1"/>
          </p:cNvPicPr>
          <p:nvPr/>
        </p:nvPicPr>
        <p:blipFill>
          <a:blip r:embed="rId3" cstate="print"/>
          <a:srcRect/>
          <a:stretch>
            <a:fillRect/>
          </a:stretch>
        </p:blipFill>
        <p:spPr bwMode="auto">
          <a:xfrm>
            <a:off x="683568" y="3816424"/>
            <a:ext cx="4281516" cy="2780928"/>
          </a:xfrm>
          <a:prstGeom prst="rect">
            <a:avLst/>
          </a:prstGeom>
          <a:noFill/>
          <a:ln w="9525">
            <a:noFill/>
            <a:miter lim="800000"/>
            <a:headEnd/>
            <a:tailEnd/>
          </a:ln>
        </p:spPr>
      </p:pic>
      <p:graphicFrame>
        <p:nvGraphicFramePr>
          <p:cNvPr id="9" name="Group 179"/>
          <p:cNvGraphicFramePr>
            <a:graphicFrameLocks noGrp="1"/>
          </p:cNvGraphicFramePr>
          <p:nvPr/>
        </p:nvGraphicFramePr>
        <p:xfrm>
          <a:off x="5292080" y="3884743"/>
          <a:ext cx="2952327" cy="2640601"/>
        </p:xfrm>
        <a:graphic>
          <a:graphicData uri="http://schemas.openxmlformats.org/drawingml/2006/table">
            <a:tbl>
              <a:tblPr/>
              <a:tblGrid>
                <a:gridCol w="985086"/>
                <a:gridCol w="982155"/>
                <a:gridCol w="985086"/>
              </a:tblGrid>
              <a:tr h="84996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chemeClr val="tx1"/>
                          </a:solidFill>
                          <a:effectLst/>
                          <a:latin typeface="Calibri" pitchFamily="34" charset="0"/>
                          <a:cs typeface="Arial" charset="0"/>
                        </a:rPr>
                        <a:t>S1</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 </a:t>
                      </a:r>
                    </a:p>
                  </a:txBody>
                  <a:tcPr horzOverflow="overflow">
                    <a:lnL w="38100" cap="flat" cmpd="sng" algn="ctr">
                      <a:solidFill>
                        <a:schemeClr val="tx1"/>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9164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cs typeface="Arial" charset="0"/>
                        </a:rPr>
                        <a:t>Shared Cost</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3300">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92D7">
                        <a:alpha val="50000"/>
                      </a:srgbClr>
                    </a:solidFill>
                  </a:tcPr>
                </a:tc>
              </a:tr>
              <a:tr h="87415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cs typeface="Arial" charset="0"/>
                      </a:endParaRPr>
                    </a:p>
                  </a:txBody>
                  <a:tcPr horzOverflow="overflow">
                    <a:lnL cap="flat">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cs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5392D7">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Arial" charset="0"/>
                        </a:rPr>
                        <a:t>S2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5392D7">
                        <a:alpha val="50000"/>
                      </a:srgb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r>
              <a:rPr lang="en-GB" b="1" dirty="0" smtClean="0"/>
              <a:t>Results: </a:t>
            </a:r>
            <a:r>
              <a:rPr lang="en-GB" b="1" dirty="0" smtClean="0">
                <a:solidFill>
                  <a:srgbClr val="FF0000"/>
                </a:solidFill>
              </a:rPr>
              <a:t>Species (Birds)</a:t>
            </a:r>
          </a:p>
        </p:txBody>
      </p:sp>
      <p:sp>
        <p:nvSpPr>
          <p:cNvPr id="11267" name="Content Placeholder 2"/>
          <p:cNvSpPr>
            <a:spLocks noGrp="1"/>
          </p:cNvSpPr>
          <p:nvPr>
            <p:ph sz="half" idx="4294967295"/>
          </p:nvPr>
        </p:nvSpPr>
        <p:spPr>
          <a:xfrm>
            <a:off x="457200" y="1412776"/>
            <a:ext cx="4906888" cy="5445224"/>
          </a:xfrm>
        </p:spPr>
        <p:txBody>
          <a:bodyPr>
            <a:normAutofit fontScale="70000" lnSpcReduction="20000"/>
          </a:bodyPr>
          <a:lstStyle/>
          <a:p>
            <a:pPr marL="514350" indent="-514350">
              <a:buFont typeface="Arial" charset="0"/>
              <a:buAutoNum type="alphaUcParenBoth"/>
            </a:pPr>
            <a:r>
              <a:rPr lang="en-GB" sz="2800" b="1" dirty="0" smtClean="0"/>
              <a:t>Total Required</a:t>
            </a:r>
          </a:p>
          <a:p>
            <a:pPr marL="514350" indent="-514350">
              <a:buNone/>
            </a:pPr>
            <a:endParaRPr lang="en-GB" sz="2800" b="1" dirty="0" smtClean="0"/>
          </a:p>
          <a:p>
            <a:r>
              <a:rPr lang="en-GB" sz="2400" b="1" dirty="0" smtClean="0"/>
              <a:t>US$0.88-1.23 billion</a:t>
            </a:r>
            <a:r>
              <a:rPr lang="en-GB" sz="2400" dirty="0" smtClean="0"/>
              <a:t> (annually)</a:t>
            </a:r>
          </a:p>
          <a:p>
            <a:pPr>
              <a:buNone/>
            </a:pPr>
            <a:endParaRPr lang="en-GB" sz="2400" dirty="0" smtClean="0"/>
          </a:p>
          <a:p>
            <a:r>
              <a:rPr lang="en-GB" sz="2400" dirty="0" smtClean="0"/>
              <a:t>Median cost (per species) = US$0.85 million (annually)</a:t>
            </a:r>
          </a:p>
          <a:p>
            <a:pPr>
              <a:buNone/>
            </a:pPr>
            <a:endParaRPr lang="en-GB" sz="2400" dirty="0" smtClean="0"/>
          </a:p>
          <a:p>
            <a:r>
              <a:rPr lang="en-GB" sz="2400" dirty="0" smtClean="0"/>
              <a:t>CR species comprise 10% of the total</a:t>
            </a:r>
            <a:r>
              <a:rPr lang="en-GB" sz="2800" dirty="0" smtClean="0"/>
              <a:t>  </a:t>
            </a:r>
          </a:p>
          <a:p>
            <a:pPr>
              <a:buFont typeface="Arial" charset="0"/>
              <a:buNone/>
            </a:pPr>
            <a:endParaRPr lang="en-GB" sz="2800" b="1" dirty="0" smtClean="0"/>
          </a:p>
          <a:p>
            <a:pPr>
              <a:buFont typeface="Arial" charset="0"/>
              <a:buNone/>
            </a:pPr>
            <a:r>
              <a:rPr lang="en-GB" sz="2800" b="1" dirty="0" smtClean="0"/>
              <a:t>(B) Current </a:t>
            </a:r>
          </a:p>
          <a:p>
            <a:pPr>
              <a:buFont typeface="Arial" charset="0"/>
              <a:buNone/>
            </a:pPr>
            <a:endParaRPr lang="en-GB" sz="2800" b="1" dirty="0" smtClean="0"/>
          </a:p>
          <a:p>
            <a:r>
              <a:rPr lang="en-GB" sz="2400" dirty="0" smtClean="0"/>
              <a:t>Median (per species) = US$65,000 (annual)</a:t>
            </a:r>
          </a:p>
          <a:p>
            <a:pPr>
              <a:buNone/>
            </a:pPr>
            <a:endParaRPr lang="en-GB" sz="2400" dirty="0" smtClean="0"/>
          </a:p>
          <a:p>
            <a:r>
              <a:rPr lang="en-GB" sz="2400" b="1" dirty="0" smtClean="0">
                <a:solidFill>
                  <a:srgbClr val="FF0000"/>
                </a:solidFill>
              </a:rPr>
              <a:t>Covers only 12% of needs</a:t>
            </a:r>
            <a:r>
              <a:rPr lang="en-GB" sz="2400" dirty="0" smtClean="0">
                <a:solidFill>
                  <a:srgbClr val="FF0000"/>
                </a:solidFill>
              </a:rPr>
              <a:t> (median across sample)</a:t>
            </a:r>
          </a:p>
          <a:p>
            <a:pPr>
              <a:buNone/>
            </a:pPr>
            <a:endParaRPr lang="en-GB" sz="2400" dirty="0" smtClean="0">
              <a:solidFill>
                <a:srgbClr val="FF0000"/>
              </a:solidFill>
            </a:endParaRPr>
          </a:p>
          <a:p>
            <a:r>
              <a:rPr lang="en-GB" sz="2400" dirty="0" smtClean="0">
                <a:solidFill>
                  <a:srgbClr val="FF0000"/>
                </a:solidFill>
              </a:rPr>
              <a:t>Recent funding adequate (&gt;90% of estimated need) for only 3% of species and &lt;50% of estimated needs covered for 86% of species.</a:t>
            </a:r>
          </a:p>
          <a:p>
            <a:endParaRPr lang="en-GB" sz="2400" dirty="0" smtClean="0">
              <a:solidFill>
                <a:srgbClr val="FF0000"/>
              </a:solidFill>
            </a:endParaRPr>
          </a:p>
          <a:p>
            <a:endParaRPr lang="en-GB" sz="2400" dirty="0" smtClean="0"/>
          </a:p>
        </p:txBody>
      </p:sp>
      <p:pic>
        <p:nvPicPr>
          <p:cNvPr id="11268" name="Content Placeholder 10"/>
          <p:cNvPicPr>
            <a:picLocks noGrp="1"/>
          </p:cNvPicPr>
          <p:nvPr>
            <p:ph sz="half" idx="4294967295"/>
          </p:nvPr>
        </p:nvPicPr>
        <p:blipFill>
          <a:blip r:embed="rId3" cstate="print"/>
          <a:srcRect l="8730" r="8610"/>
          <a:stretch>
            <a:fillRect/>
          </a:stretch>
        </p:blipFill>
        <p:spPr>
          <a:xfrm>
            <a:off x="5436096" y="1700213"/>
            <a:ext cx="3456384" cy="4681537"/>
          </a:xfrm>
        </p:spPr>
      </p:pic>
      <p:sp>
        <p:nvSpPr>
          <p:cNvPr id="12" name="Rectangle 11"/>
          <p:cNvSpPr/>
          <p:nvPr/>
        </p:nvSpPr>
        <p:spPr>
          <a:xfrm>
            <a:off x="5076825" y="2060575"/>
            <a:ext cx="504825"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donalmccarthy\Desktop\SOWB\Picture2.jpg"/>
          <p:cNvPicPr>
            <a:picLocks noChangeAspect="1" noChangeArrowheads="1"/>
          </p:cNvPicPr>
          <p:nvPr/>
        </p:nvPicPr>
        <p:blipFill>
          <a:blip r:embed="rId3" cstate="print"/>
          <a:srcRect/>
          <a:stretch>
            <a:fillRect/>
          </a:stretch>
        </p:blipFill>
        <p:spPr bwMode="auto">
          <a:xfrm>
            <a:off x="-180528" y="-135514"/>
            <a:ext cx="9721080" cy="7297184"/>
          </a:xfrm>
          <a:prstGeom prst="rect">
            <a:avLst/>
          </a:prstGeom>
          <a:noFill/>
        </p:spPr>
      </p:pic>
      <p:sp>
        <p:nvSpPr>
          <p:cNvPr id="2" name="Title 1"/>
          <p:cNvSpPr>
            <a:spLocks noGrp="1"/>
          </p:cNvSpPr>
          <p:nvPr>
            <p:ph type="ctrTitle"/>
          </p:nvPr>
        </p:nvSpPr>
        <p:spPr/>
        <p:txBody>
          <a:bodyPr/>
          <a:lstStyle/>
          <a:p>
            <a:r>
              <a:rPr lang="en-GB" dirty="0" smtClean="0">
                <a:solidFill>
                  <a:schemeClr val="bg1"/>
                </a:solidFill>
              </a:rPr>
              <a:t>Overview</a:t>
            </a:r>
            <a:endParaRPr lang="en-GB" dirty="0">
              <a:solidFill>
                <a:schemeClr val="bg1"/>
              </a:solidFill>
            </a:endParaRPr>
          </a:p>
        </p:txBody>
      </p:sp>
      <p:sp>
        <p:nvSpPr>
          <p:cNvPr id="3" name="Text Placeholder 2"/>
          <p:cNvSpPr>
            <a:spLocks noGrp="1"/>
          </p:cNvSpPr>
          <p:nvPr>
            <p:ph type="body" sz="quarter" idx="10"/>
          </p:nvPr>
        </p:nvSpPr>
        <p:spPr>
          <a:xfrm>
            <a:off x="539750" y="1484312"/>
            <a:ext cx="4104258" cy="4464967"/>
          </a:xfrm>
        </p:spPr>
        <p:txBody>
          <a:bodyPr>
            <a:normAutofit fontScale="85000" lnSpcReduction="20000"/>
          </a:bodyPr>
          <a:lstStyle/>
          <a:p>
            <a:r>
              <a:rPr lang="en-GB" dirty="0" smtClean="0">
                <a:solidFill>
                  <a:schemeClr val="bg1"/>
                </a:solidFill>
              </a:rPr>
              <a:t>Nature is in trouble: the state of nature</a:t>
            </a:r>
          </a:p>
          <a:p>
            <a:endParaRPr lang="en-GB" dirty="0" smtClean="0">
              <a:solidFill>
                <a:schemeClr val="bg1"/>
              </a:solidFill>
            </a:endParaRPr>
          </a:p>
          <a:p>
            <a:r>
              <a:rPr lang="en-GB" dirty="0" smtClean="0">
                <a:solidFill>
                  <a:schemeClr val="bg1"/>
                </a:solidFill>
              </a:rPr>
              <a:t>What are the threats?</a:t>
            </a:r>
          </a:p>
          <a:p>
            <a:endParaRPr lang="en-GB" dirty="0" smtClean="0">
              <a:solidFill>
                <a:schemeClr val="bg1"/>
              </a:solidFill>
            </a:endParaRPr>
          </a:p>
          <a:p>
            <a:r>
              <a:rPr lang="en-GB" dirty="0" smtClean="0">
                <a:solidFill>
                  <a:schemeClr val="bg1"/>
                </a:solidFill>
              </a:rPr>
              <a:t>What are the solutions?</a:t>
            </a:r>
          </a:p>
          <a:p>
            <a:endParaRPr lang="en-GB" dirty="0" smtClean="0">
              <a:solidFill>
                <a:schemeClr val="bg1"/>
              </a:solidFill>
            </a:endParaRPr>
          </a:p>
          <a:p>
            <a:r>
              <a:rPr lang="en-GB" dirty="0" smtClean="0">
                <a:solidFill>
                  <a:schemeClr val="bg1"/>
                </a:solidFill>
              </a:rPr>
              <a:t>How much will it cost?</a:t>
            </a:r>
          </a:p>
          <a:p>
            <a:endParaRPr lang="en-GB" dirty="0" smtClean="0">
              <a:solidFill>
                <a:schemeClr val="bg1"/>
              </a:solidFill>
            </a:endParaRPr>
          </a:p>
          <a:p>
            <a:r>
              <a:rPr lang="en-GB" dirty="0" smtClean="0">
                <a:solidFill>
                  <a:schemeClr val="bg1"/>
                </a:solidFill>
              </a:rPr>
              <a:t>Is it worth it?</a:t>
            </a:r>
          </a:p>
          <a:p>
            <a:endParaRPr lang="en-GB" dirty="0" smtClean="0">
              <a:solidFill>
                <a:schemeClr val="bg1"/>
              </a:solidFill>
            </a:endParaRPr>
          </a:p>
          <a:p>
            <a:r>
              <a:rPr lang="en-GB" dirty="0" smtClean="0">
                <a:solidFill>
                  <a:schemeClr val="bg1"/>
                </a:solidFill>
              </a:rPr>
              <a:t>Conclusions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t="883" r="384"/>
          <a:stretch>
            <a:fillRect/>
          </a:stretch>
        </p:blipFill>
        <p:spPr bwMode="auto">
          <a:xfrm>
            <a:off x="179512" y="1196752"/>
            <a:ext cx="8827307" cy="4032448"/>
          </a:xfrm>
          <a:prstGeom prst="rect">
            <a:avLst/>
          </a:prstGeom>
          <a:noFill/>
          <a:ln w="9525">
            <a:noFill/>
            <a:miter lim="800000"/>
            <a:headEnd/>
            <a:tailEnd/>
          </a:ln>
        </p:spPr>
      </p:pic>
      <p:sp>
        <p:nvSpPr>
          <p:cNvPr id="3" name="TextBox 2"/>
          <p:cNvSpPr txBox="1"/>
          <p:nvPr/>
        </p:nvSpPr>
        <p:spPr>
          <a:xfrm>
            <a:off x="323528" y="5805264"/>
            <a:ext cx="8640960" cy="646331"/>
          </a:xfrm>
          <a:prstGeom prst="rect">
            <a:avLst/>
          </a:prstGeom>
          <a:noFill/>
        </p:spPr>
        <p:txBody>
          <a:bodyPr wrap="square" rtlCol="0">
            <a:spAutoFit/>
          </a:bodyPr>
          <a:lstStyle/>
          <a:p>
            <a:r>
              <a:rPr lang="en-US" dirty="0" smtClean="0"/>
              <a:t>Geographic patterns in the annual cost for conservation actions (U.S. $ km−2) for globally </a:t>
            </a:r>
            <a:r>
              <a:rPr lang="en-GB" dirty="0" smtClean="0"/>
              <a:t>threatened bird species</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S:\Conspol\DptShare\Economics\Econ Current\Donal\Donal 2012-2013\Science Paper - Print Version\final versions (Friday 28_09)\final figures\1229803fig3.tif"/>
          <p:cNvPicPr>
            <a:picLocks noChangeAspect="1" noChangeArrowheads="1"/>
          </p:cNvPicPr>
          <p:nvPr/>
        </p:nvPicPr>
        <p:blipFill>
          <a:blip r:embed="rId3" cstate="print"/>
          <a:srcRect t="50000" b="24800"/>
          <a:stretch>
            <a:fillRect/>
          </a:stretch>
        </p:blipFill>
        <p:spPr bwMode="auto">
          <a:xfrm>
            <a:off x="395536" y="1052736"/>
            <a:ext cx="8208912" cy="43200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p:txBody>
          <a:bodyPr>
            <a:normAutofit fontScale="90000"/>
          </a:bodyPr>
          <a:lstStyle/>
          <a:p>
            <a:r>
              <a:rPr lang="en-GB" sz="4000" dirty="0" smtClean="0"/>
              <a:t>	</a:t>
            </a:r>
            <a:br>
              <a:rPr lang="en-GB" sz="4000" dirty="0" smtClean="0"/>
            </a:br>
            <a:r>
              <a:rPr lang="en-GB" sz="4000" b="1" dirty="0" smtClean="0"/>
              <a:t>Past downlistings vs. </a:t>
            </a:r>
            <a:r>
              <a:rPr lang="en-GB" sz="4000" b="1" dirty="0" smtClean="0">
                <a:solidFill>
                  <a:schemeClr val="bg1">
                    <a:lumMod val="65000"/>
                  </a:schemeClr>
                </a:solidFill>
              </a:rPr>
              <a:t>Model Costs</a:t>
            </a:r>
            <a:r>
              <a:rPr lang="en-GB" sz="4000" b="1" dirty="0" smtClean="0"/>
              <a:t/>
            </a:r>
            <a:br>
              <a:rPr lang="en-GB" sz="4000" b="1" dirty="0" smtClean="0"/>
            </a:br>
            <a:endParaRPr lang="en-GB" sz="4000" b="1" dirty="0" smtClean="0"/>
          </a:p>
        </p:txBody>
      </p:sp>
      <p:sp>
        <p:nvSpPr>
          <p:cNvPr id="12291" name="Content Placeholder 4"/>
          <p:cNvSpPr>
            <a:spLocks noGrp="1"/>
          </p:cNvSpPr>
          <p:nvPr>
            <p:ph sz="half" idx="4294967295"/>
          </p:nvPr>
        </p:nvSpPr>
        <p:spPr>
          <a:xfrm>
            <a:off x="179388" y="1268413"/>
            <a:ext cx="4824412" cy="4886325"/>
          </a:xfrm>
        </p:spPr>
        <p:txBody>
          <a:bodyPr/>
          <a:lstStyle/>
          <a:p>
            <a:pPr>
              <a:buFont typeface="Arial" charset="0"/>
              <a:buNone/>
            </a:pPr>
            <a:endParaRPr lang="en-GB" sz="2400" dirty="0" smtClean="0"/>
          </a:p>
          <a:p>
            <a:pPr>
              <a:buFontTx/>
              <a:buChar char="-"/>
            </a:pPr>
            <a:r>
              <a:rPr lang="en-GB" sz="2400" dirty="0" smtClean="0"/>
              <a:t>Compared with actual costs for   25 bird species that have experienced genuine improvements in their Red List Status since 1988 (out of 42)</a:t>
            </a:r>
          </a:p>
          <a:p>
            <a:pPr>
              <a:buFontTx/>
              <a:buChar char="-"/>
            </a:pPr>
            <a:endParaRPr lang="en-GB" sz="2400" dirty="0" smtClean="0"/>
          </a:p>
          <a:p>
            <a:pPr>
              <a:buFontTx/>
              <a:buChar char="-"/>
            </a:pPr>
            <a:r>
              <a:rPr lang="en-GB" sz="2400" dirty="0" smtClean="0"/>
              <a:t>Similar range of costs, although </a:t>
            </a:r>
          </a:p>
          <a:p>
            <a:pPr>
              <a:buFontTx/>
              <a:buNone/>
            </a:pPr>
            <a:r>
              <a:rPr lang="en-GB" sz="2400" dirty="0" smtClean="0"/>
              <a:t>	lower median for past downlistings</a:t>
            </a:r>
          </a:p>
          <a:p>
            <a:pPr>
              <a:buFontTx/>
              <a:buNone/>
            </a:pPr>
            <a:endParaRPr lang="en-GB" sz="2400" dirty="0" smtClean="0"/>
          </a:p>
          <a:p>
            <a:pPr>
              <a:buFontTx/>
              <a:buNone/>
            </a:pPr>
            <a:endParaRPr lang="en-GB" sz="2400" dirty="0" smtClean="0"/>
          </a:p>
          <a:p>
            <a:pPr>
              <a:buFont typeface="Arial" charset="0"/>
              <a:buNone/>
            </a:pPr>
            <a:endParaRPr lang="en-GB" sz="2800" dirty="0" smtClean="0"/>
          </a:p>
          <a:p>
            <a:pPr>
              <a:buFontTx/>
              <a:buNone/>
            </a:pPr>
            <a:endParaRPr lang="en-GB" sz="2400" dirty="0" smtClean="0"/>
          </a:p>
          <a:p>
            <a:pPr>
              <a:buFontTx/>
              <a:buChar char="-"/>
            </a:pPr>
            <a:endParaRPr lang="en-GB" sz="2400" dirty="0" smtClean="0"/>
          </a:p>
        </p:txBody>
      </p:sp>
      <p:pic>
        <p:nvPicPr>
          <p:cNvPr id="12292" name="Content Placeholder 6"/>
          <p:cNvPicPr>
            <a:picLocks noGrp="1"/>
          </p:cNvPicPr>
          <p:nvPr>
            <p:ph sz="half" idx="4294967295"/>
          </p:nvPr>
        </p:nvPicPr>
        <p:blipFill>
          <a:blip r:embed="rId3" cstate="print"/>
          <a:srcRect l="6612" r="10806"/>
          <a:stretch>
            <a:fillRect/>
          </a:stretch>
        </p:blipFill>
        <p:spPr>
          <a:xfrm>
            <a:off x="4932040" y="1484313"/>
            <a:ext cx="3852044" cy="4968875"/>
          </a:xfrm>
        </p:spPr>
      </p:pic>
      <p:sp>
        <p:nvSpPr>
          <p:cNvPr id="9" name="Rectangle 8"/>
          <p:cNvSpPr/>
          <p:nvPr/>
        </p:nvSpPr>
        <p:spPr>
          <a:xfrm>
            <a:off x="4932363" y="1700213"/>
            <a:ext cx="504825"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a:defRPr/>
            </a:pPr>
            <a:endParaRPr lang="en-GB" sz="1200" dirty="0">
              <a:solidFill>
                <a:schemeClr val="tx1">
                  <a:tint val="75000"/>
                </a:schemeClr>
              </a:solidFill>
            </a:endParaRPr>
          </a:p>
        </p:txBody>
      </p:sp>
      <p:sp>
        <p:nvSpPr>
          <p:cNvPr id="14339" name="Rectangle 6"/>
          <p:cNvSpPr>
            <a:spLocks noGrp="1" noChangeArrowheads="1"/>
          </p:cNvSpPr>
          <p:nvPr>
            <p:ph type="title" idx="4294967295"/>
          </p:nvPr>
        </p:nvSpPr>
        <p:spPr>
          <a:xfrm>
            <a:off x="519113" y="260350"/>
            <a:ext cx="8229600" cy="1143000"/>
          </a:xfrm>
        </p:spPr>
        <p:txBody>
          <a:bodyPr/>
          <a:lstStyle/>
          <a:p>
            <a:pPr algn="l" eaLnBrk="1" hangingPunct="1"/>
            <a:r>
              <a:rPr lang="en-GB" sz="4000" b="1" dirty="0" smtClean="0"/>
              <a:t>Costs of past successes?</a:t>
            </a:r>
            <a:r>
              <a:rPr lang="en-GB" sz="3000" dirty="0" smtClean="0"/>
              <a:t> </a:t>
            </a:r>
          </a:p>
        </p:txBody>
      </p:sp>
      <p:sp>
        <p:nvSpPr>
          <p:cNvPr id="14340" name="Rectangle 3"/>
          <p:cNvSpPr>
            <a:spLocks noGrp="1" noChangeArrowheads="1"/>
          </p:cNvSpPr>
          <p:nvPr>
            <p:ph idx="4294967295"/>
          </p:nvPr>
        </p:nvSpPr>
        <p:spPr>
          <a:xfrm>
            <a:off x="250825" y="1484784"/>
            <a:ext cx="4681215" cy="4896544"/>
          </a:xfrm>
        </p:spPr>
        <p:txBody>
          <a:bodyPr>
            <a:normAutofit/>
          </a:bodyPr>
          <a:lstStyle/>
          <a:p>
            <a:pPr eaLnBrk="1" hangingPunct="1">
              <a:lnSpc>
                <a:spcPct val="80000"/>
              </a:lnSpc>
              <a:buFont typeface="Arial" charset="0"/>
              <a:buNone/>
            </a:pPr>
            <a:r>
              <a:rPr lang="en-GB" sz="1800" b="1" dirty="0" smtClean="0"/>
              <a:t>	Pale-headed Brush-finch</a:t>
            </a:r>
            <a:r>
              <a:rPr lang="en-GB" sz="1800" dirty="0" smtClean="0"/>
              <a:t> </a:t>
            </a:r>
            <a:r>
              <a:rPr lang="en-GB" sz="1800" i="1" dirty="0" smtClean="0"/>
              <a:t>(Atlapetes pallidiceps): </a:t>
            </a:r>
          </a:p>
          <a:p>
            <a:pPr eaLnBrk="1" hangingPunct="1">
              <a:lnSpc>
                <a:spcPct val="80000"/>
              </a:lnSpc>
              <a:buFont typeface="Arial" charset="0"/>
              <a:buNone/>
            </a:pPr>
            <a:endParaRPr lang="en-GB" sz="1800" i="1" dirty="0" smtClean="0"/>
          </a:p>
          <a:p>
            <a:pPr eaLnBrk="1" hangingPunct="1">
              <a:lnSpc>
                <a:spcPct val="80000"/>
              </a:lnSpc>
              <a:buFont typeface="Arial" charset="0"/>
              <a:buNone/>
            </a:pPr>
            <a:r>
              <a:rPr lang="en-GB" sz="1800" b="1" dirty="0" smtClean="0">
                <a:solidFill>
                  <a:srgbClr val="FF3300"/>
                </a:solidFill>
              </a:rPr>
              <a:t>	CR:D1 </a:t>
            </a:r>
            <a:r>
              <a:rPr lang="en-GB" sz="1800" dirty="0" smtClean="0"/>
              <a:t>(&lt;50 mature individuals) to </a:t>
            </a:r>
            <a:r>
              <a:rPr lang="en-GB" sz="1800" b="1" dirty="0" smtClean="0">
                <a:solidFill>
                  <a:srgbClr val="FF3300"/>
                </a:solidFill>
              </a:rPr>
              <a:t>EN:D1</a:t>
            </a:r>
            <a:r>
              <a:rPr lang="en-GB" sz="1800" b="1" dirty="0" smtClean="0"/>
              <a:t> </a:t>
            </a:r>
            <a:r>
              <a:rPr lang="en-GB" sz="1800" dirty="0" smtClean="0"/>
              <a:t>(&lt;250 mature individuals)</a:t>
            </a:r>
          </a:p>
          <a:p>
            <a:pPr eaLnBrk="1" hangingPunct="1">
              <a:lnSpc>
                <a:spcPct val="80000"/>
              </a:lnSpc>
              <a:buFont typeface="Arial" charset="0"/>
              <a:buNone/>
            </a:pPr>
            <a:endParaRPr lang="en-GB" sz="1800" b="1" dirty="0" smtClean="0"/>
          </a:p>
          <a:p>
            <a:pPr eaLnBrk="1" hangingPunct="1">
              <a:lnSpc>
                <a:spcPct val="80000"/>
              </a:lnSpc>
              <a:buFont typeface="Arial" charset="0"/>
              <a:buNone/>
            </a:pPr>
            <a:r>
              <a:rPr lang="en-GB" sz="1800" b="1" dirty="0" smtClean="0"/>
              <a:t>	</a:t>
            </a:r>
            <a:r>
              <a:rPr lang="en-GB" sz="1800" dirty="0" smtClean="0"/>
              <a:t>Found in Southern Ecuador, the remaining 27ha of suitable habitat was purchased in 1999 and fenced to remove excessive grazing pressure. Some predator control was also carried out</a:t>
            </a:r>
            <a:r>
              <a:rPr lang="en-GB" sz="1800" b="1" dirty="0" smtClean="0"/>
              <a:t>.</a:t>
            </a:r>
          </a:p>
          <a:p>
            <a:pPr eaLnBrk="1" hangingPunct="1">
              <a:lnSpc>
                <a:spcPct val="80000"/>
              </a:lnSpc>
              <a:buFont typeface="Arial" charset="0"/>
              <a:buNone/>
            </a:pPr>
            <a:endParaRPr lang="en-GB" sz="1800" b="1" dirty="0" smtClean="0"/>
          </a:p>
          <a:p>
            <a:pPr eaLnBrk="1" hangingPunct="1">
              <a:lnSpc>
                <a:spcPct val="80000"/>
              </a:lnSpc>
              <a:buFont typeface="Arial" charset="0"/>
              <a:buNone/>
            </a:pPr>
            <a:r>
              <a:rPr lang="en-GB" sz="1800" b="1" dirty="0" smtClean="0"/>
              <a:t>	$350,000</a:t>
            </a:r>
            <a:r>
              <a:rPr lang="en-GB" sz="1800" dirty="0" smtClean="0"/>
              <a:t> in total ($35,000 per year) spent on land acquisition, reserve management and predator control</a:t>
            </a:r>
            <a:r>
              <a:rPr lang="en-GB" sz="1800" i="1" dirty="0" smtClean="0"/>
              <a:t>. </a:t>
            </a:r>
          </a:p>
          <a:p>
            <a:pPr eaLnBrk="1" hangingPunct="1">
              <a:lnSpc>
                <a:spcPct val="80000"/>
              </a:lnSpc>
              <a:buFont typeface="Arial" charset="0"/>
              <a:buNone/>
            </a:pPr>
            <a:endParaRPr lang="en-GB" sz="1800" i="1" dirty="0" smtClean="0"/>
          </a:p>
          <a:p>
            <a:pPr eaLnBrk="1" hangingPunct="1">
              <a:lnSpc>
                <a:spcPct val="80000"/>
              </a:lnSpc>
              <a:buFont typeface="Arial" charset="0"/>
              <a:buNone/>
            </a:pPr>
            <a:r>
              <a:rPr lang="en-GB" sz="1800" i="1" dirty="0" smtClean="0"/>
              <a:t>	</a:t>
            </a:r>
            <a:r>
              <a:rPr lang="en-GB" sz="1800" dirty="0" smtClean="0"/>
              <a:t>On-going cost of $15,000 a year (&lt;50%)</a:t>
            </a:r>
          </a:p>
          <a:p>
            <a:pPr eaLnBrk="1" hangingPunct="1">
              <a:lnSpc>
                <a:spcPct val="80000"/>
              </a:lnSpc>
              <a:buFont typeface="Arial" charset="0"/>
              <a:buNone/>
            </a:pPr>
            <a:endParaRPr lang="en-GB" sz="1600" b="1" dirty="0" smtClean="0"/>
          </a:p>
          <a:p>
            <a:pPr eaLnBrk="1" hangingPunct="1">
              <a:lnSpc>
                <a:spcPct val="80000"/>
              </a:lnSpc>
              <a:buFont typeface="Arial" charset="0"/>
              <a:buNone/>
            </a:pPr>
            <a:endParaRPr lang="en-GB" sz="1600" b="1" dirty="0" smtClean="0"/>
          </a:p>
          <a:p>
            <a:pPr eaLnBrk="1" hangingPunct="1">
              <a:lnSpc>
                <a:spcPct val="80000"/>
              </a:lnSpc>
              <a:buFont typeface="Arial" charset="0"/>
              <a:buNone/>
            </a:pPr>
            <a:endParaRPr lang="en-GB" sz="1600" b="1" dirty="0" smtClean="0"/>
          </a:p>
          <a:p>
            <a:pPr eaLnBrk="1" hangingPunct="1">
              <a:lnSpc>
                <a:spcPct val="80000"/>
              </a:lnSpc>
              <a:buFont typeface="Arial" charset="0"/>
              <a:buNone/>
            </a:pPr>
            <a:endParaRPr lang="en-GB" sz="1600" b="1" dirty="0" smtClean="0"/>
          </a:p>
          <a:p>
            <a:pPr eaLnBrk="1" hangingPunct="1">
              <a:lnSpc>
                <a:spcPct val="80000"/>
              </a:lnSpc>
              <a:buFont typeface="Arial" charset="0"/>
              <a:buNone/>
            </a:pPr>
            <a:endParaRPr lang="en-GB" sz="1600" b="1" dirty="0" smtClean="0"/>
          </a:p>
          <a:p>
            <a:pPr eaLnBrk="1" hangingPunct="1">
              <a:lnSpc>
                <a:spcPct val="80000"/>
              </a:lnSpc>
            </a:pPr>
            <a:endParaRPr lang="en-GB" sz="1600" i="1" dirty="0" smtClean="0"/>
          </a:p>
          <a:p>
            <a:pPr eaLnBrk="1" hangingPunct="1">
              <a:lnSpc>
                <a:spcPct val="80000"/>
              </a:lnSpc>
            </a:pPr>
            <a:endParaRPr lang="en-GB" sz="1600" i="1" dirty="0" smtClean="0"/>
          </a:p>
        </p:txBody>
      </p:sp>
      <p:pic>
        <p:nvPicPr>
          <p:cNvPr id="14341" name="Picture 5" descr="9063"/>
          <p:cNvPicPr>
            <a:picLocks noChangeAspect="1" noChangeArrowheads="1"/>
          </p:cNvPicPr>
          <p:nvPr/>
        </p:nvPicPr>
        <p:blipFill>
          <a:blip r:embed="rId3" cstate="print"/>
          <a:srcRect/>
          <a:stretch>
            <a:fillRect/>
          </a:stretch>
        </p:blipFill>
        <p:spPr bwMode="auto">
          <a:xfrm>
            <a:off x="4968329" y="1967684"/>
            <a:ext cx="3852143" cy="3261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072688.jpg"/>
          <p:cNvPicPr>
            <a:picLocks noGrp="1" noChangeAspect="1"/>
          </p:cNvPicPr>
          <p:nvPr>
            <p:ph type="pic" sz="quarter" idx="13"/>
          </p:nvPr>
        </p:nvPicPr>
        <p:blipFill>
          <a:blip r:embed="rId3" cstate="print"/>
          <a:srcRect l="28191" r="28191"/>
          <a:stretch>
            <a:fillRect/>
          </a:stretch>
        </p:blipFill>
        <p:spPr/>
      </p:pic>
      <p:sp>
        <p:nvSpPr>
          <p:cNvPr id="3" name="Title 2"/>
          <p:cNvSpPr>
            <a:spLocks noGrp="1"/>
          </p:cNvSpPr>
          <p:nvPr>
            <p:ph type="ctrTitle"/>
          </p:nvPr>
        </p:nvSpPr>
        <p:spPr/>
        <p:txBody>
          <a:bodyPr>
            <a:normAutofit/>
          </a:bodyPr>
          <a:lstStyle/>
          <a:p>
            <a:r>
              <a:rPr lang="en-US" sz="3200" dirty="0" smtClean="0"/>
              <a:t>Extrapolating to all threatened species</a:t>
            </a:r>
            <a:endParaRPr lang="en-GB" sz="3200" dirty="0"/>
          </a:p>
        </p:txBody>
      </p:sp>
      <p:sp>
        <p:nvSpPr>
          <p:cNvPr id="4" name="Text Placeholder 3"/>
          <p:cNvSpPr>
            <a:spLocks noGrp="1"/>
          </p:cNvSpPr>
          <p:nvPr>
            <p:ph type="body" sz="quarter" idx="10"/>
          </p:nvPr>
        </p:nvSpPr>
        <p:spPr>
          <a:xfrm>
            <a:off x="539552" y="1844824"/>
            <a:ext cx="4104456" cy="4680520"/>
          </a:xfrm>
        </p:spPr>
        <p:txBody>
          <a:bodyPr>
            <a:normAutofit fontScale="85000" lnSpcReduction="10000"/>
          </a:bodyPr>
          <a:lstStyle/>
          <a:p>
            <a:pPr>
              <a:buFontTx/>
              <a:buChar char="•"/>
            </a:pPr>
            <a:r>
              <a:rPr lang="en-GB" dirty="0" smtClean="0"/>
              <a:t>Approx. 13,000 </a:t>
            </a:r>
            <a:r>
              <a:rPr lang="en-GB" b="1" dirty="0" smtClean="0"/>
              <a:t>known</a:t>
            </a:r>
            <a:r>
              <a:rPr lang="en-GB" dirty="0" smtClean="0"/>
              <a:t> non-avian threatened species (no. of threatened birds x 12). </a:t>
            </a:r>
          </a:p>
          <a:p>
            <a:pPr>
              <a:buFontTx/>
              <a:buNone/>
            </a:pPr>
            <a:r>
              <a:rPr lang="en-GB" dirty="0" smtClean="0"/>
              <a:t> </a:t>
            </a:r>
          </a:p>
          <a:p>
            <a:pPr>
              <a:buFontTx/>
              <a:buChar char="•"/>
            </a:pPr>
            <a:r>
              <a:rPr lang="en-GB" dirty="0" smtClean="0"/>
              <a:t>Found that median costs for birds are approx. </a:t>
            </a:r>
            <a:r>
              <a:rPr lang="en-GB" b="1" dirty="0" smtClean="0"/>
              <a:t>4 time higher </a:t>
            </a:r>
            <a:r>
              <a:rPr lang="en-GB" dirty="0" smtClean="0"/>
              <a:t>than median costs across all other non-avian taxa (lit. review) </a:t>
            </a:r>
          </a:p>
          <a:p>
            <a:pPr>
              <a:buFontTx/>
              <a:buChar char="•"/>
            </a:pPr>
            <a:endParaRPr lang="en-GB" dirty="0" smtClean="0"/>
          </a:p>
          <a:p>
            <a:pPr>
              <a:buFontTx/>
              <a:buChar char="•"/>
            </a:pPr>
            <a:r>
              <a:rPr lang="en-GB" b="1" dirty="0" smtClean="0"/>
              <a:t>Results: </a:t>
            </a:r>
            <a:r>
              <a:rPr lang="en-GB" dirty="0" smtClean="0"/>
              <a:t>US$3.4 – 4.76 billion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468313" y="404813"/>
            <a:ext cx="8229600" cy="922337"/>
          </a:xfrm>
          <a:prstGeom prst="rect">
            <a:avLst/>
          </a:prstGeom>
          <a:noFill/>
          <a:ln w="9525">
            <a:noFill/>
            <a:miter lim="800000"/>
            <a:headEnd/>
            <a:tailEnd/>
          </a:ln>
        </p:spPr>
        <p:txBody>
          <a:bodyPr anchor="ctr"/>
          <a:lstStyle/>
          <a:p>
            <a:pPr algn="ctr" eaLnBrk="0" hangingPunct="0"/>
            <a:r>
              <a:rPr lang="en-GB" sz="4400" b="1" dirty="0">
                <a:latin typeface="Calibri" pitchFamily="34" charset="0"/>
              </a:rPr>
              <a:t>Is this a lot? </a:t>
            </a:r>
          </a:p>
        </p:txBody>
      </p:sp>
      <p:sp>
        <p:nvSpPr>
          <p:cNvPr id="15363" name="Content Placeholder 2"/>
          <p:cNvSpPr>
            <a:spLocks/>
          </p:cNvSpPr>
          <p:nvPr/>
        </p:nvSpPr>
        <p:spPr bwMode="auto">
          <a:xfrm>
            <a:off x="323850" y="1412875"/>
            <a:ext cx="8229600" cy="3744317"/>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charset="0"/>
              <a:buChar char="•"/>
            </a:pPr>
            <a:r>
              <a:rPr lang="en-GB" sz="1900" dirty="0">
                <a:latin typeface="Calibri" pitchFamily="34" charset="0"/>
              </a:rPr>
              <a:t>Preventing extinctions (CR bird species) = US$125 million a year = &lt;30% of U.S. spending on “pet insurance” in 2011. </a:t>
            </a:r>
            <a:endParaRPr lang="en-GB" sz="1900" dirty="0" smtClean="0">
              <a:latin typeface="Calibri" pitchFamily="34" charset="0"/>
            </a:endParaRPr>
          </a:p>
          <a:p>
            <a:pPr marL="342900" indent="-342900" eaLnBrk="0" hangingPunct="0">
              <a:lnSpc>
                <a:spcPct val="90000"/>
              </a:lnSpc>
              <a:spcBef>
                <a:spcPct val="20000"/>
              </a:spcBef>
            </a:pPr>
            <a:endParaRPr lang="en-GB" sz="1900" dirty="0">
              <a:latin typeface="Calibri" pitchFamily="34" charset="0"/>
            </a:endParaRPr>
          </a:p>
          <a:p>
            <a:pPr marL="342900" indent="-342900" eaLnBrk="0" hangingPunct="0">
              <a:lnSpc>
                <a:spcPct val="90000"/>
              </a:lnSpc>
              <a:spcBef>
                <a:spcPct val="20000"/>
              </a:spcBef>
              <a:buFont typeface="Arial" charset="0"/>
              <a:buChar char="•"/>
            </a:pPr>
            <a:r>
              <a:rPr lang="en-GB" sz="1900" dirty="0">
                <a:latin typeface="Calibri" pitchFamily="34" charset="0"/>
              </a:rPr>
              <a:t>Total needs (US$5 billion) </a:t>
            </a:r>
            <a:r>
              <a:rPr lang="en-GB" sz="1900" dirty="0" smtClean="0">
                <a:latin typeface="Calibri" pitchFamily="34" charset="0"/>
              </a:rPr>
              <a:t>10</a:t>
            </a:r>
            <a:r>
              <a:rPr lang="en-GB" sz="1900" dirty="0">
                <a:latin typeface="Calibri" pitchFamily="34" charset="0"/>
              </a:rPr>
              <a:t>% of total spending on “pets” in the U.S. (e.g. pet food + pet insurance + pet clothing + pet services [grooming etc</a:t>
            </a:r>
            <a:r>
              <a:rPr lang="en-GB" sz="1900" dirty="0" smtClean="0">
                <a:latin typeface="Calibri" pitchFamily="34" charset="0"/>
              </a:rPr>
              <a:t>.]…..)</a:t>
            </a:r>
          </a:p>
          <a:p>
            <a:pPr marL="342900" indent="-342900" eaLnBrk="0" hangingPunct="0">
              <a:lnSpc>
                <a:spcPct val="90000"/>
              </a:lnSpc>
              <a:spcBef>
                <a:spcPct val="20000"/>
              </a:spcBef>
            </a:pPr>
            <a:endParaRPr lang="en-GB" sz="1900" dirty="0">
              <a:latin typeface="Calibri" pitchFamily="34" charset="0"/>
            </a:endParaRPr>
          </a:p>
          <a:p>
            <a:pPr marL="342900" indent="-342900" eaLnBrk="0" hangingPunct="0">
              <a:lnSpc>
                <a:spcPct val="90000"/>
              </a:lnSpc>
              <a:spcBef>
                <a:spcPct val="20000"/>
              </a:spcBef>
              <a:buFont typeface="Arial" charset="0"/>
              <a:buChar char="•"/>
            </a:pPr>
            <a:r>
              <a:rPr lang="en-GB" sz="1900" dirty="0">
                <a:latin typeface="Calibri" pitchFamily="34" charset="0"/>
              </a:rPr>
              <a:t>&lt;50% of spending in Europe </a:t>
            </a:r>
            <a:r>
              <a:rPr lang="en-GB" sz="1900" dirty="0" smtClean="0">
                <a:latin typeface="Calibri" pitchFamily="34" charset="0"/>
              </a:rPr>
              <a:t>on ice-cream and </a:t>
            </a:r>
            <a:r>
              <a:rPr lang="en-US" sz="1900" dirty="0" smtClean="0">
                <a:latin typeface="Calibri" pitchFamily="34" charset="0"/>
              </a:rPr>
              <a:t>&lt;$5 per person per year in the world’s richest nations.</a:t>
            </a:r>
          </a:p>
          <a:p>
            <a:pPr marL="342900" indent="-342900" eaLnBrk="0" hangingPunct="0">
              <a:lnSpc>
                <a:spcPct val="90000"/>
              </a:lnSpc>
              <a:spcBef>
                <a:spcPct val="20000"/>
              </a:spcBef>
            </a:pPr>
            <a:endParaRPr lang="en-GB" sz="1900" dirty="0" smtClean="0">
              <a:latin typeface="Calibri" pitchFamily="34" charset="0"/>
            </a:endParaRPr>
          </a:p>
          <a:p>
            <a:pPr marL="342900" indent="-342900" eaLnBrk="0" hangingPunct="0">
              <a:lnSpc>
                <a:spcPct val="90000"/>
              </a:lnSpc>
              <a:spcBef>
                <a:spcPct val="20000"/>
              </a:spcBef>
              <a:buFont typeface="Arial" charset="0"/>
              <a:buChar char="•"/>
            </a:pPr>
            <a:r>
              <a:rPr lang="en-US" sz="1900" dirty="0" smtClean="0">
                <a:latin typeface="Calibri" pitchFamily="34" charset="0"/>
              </a:rPr>
              <a:t>≈ Consumer </a:t>
            </a:r>
            <a:r>
              <a:rPr lang="en-US" sz="1900" dirty="0">
                <a:latin typeface="Calibri" pitchFamily="34" charset="0"/>
              </a:rPr>
              <a:t>spending on video games </a:t>
            </a:r>
            <a:r>
              <a:rPr lang="en-US" sz="1900" dirty="0" smtClean="0">
                <a:latin typeface="Calibri" pitchFamily="34" charset="0"/>
              </a:rPr>
              <a:t>in 1</a:t>
            </a:r>
            <a:r>
              <a:rPr lang="en-US" sz="1900" baseline="30000" dirty="0" smtClean="0">
                <a:latin typeface="Calibri" pitchFamily="34" charset="0"/>
              </a:rPr>
              <a:t>st</a:t>
            </a:r>
            <a:r>
              <a:rPr lang="en-US" sz="1900" dirty="0" smtClean="0">
                <a:latin typeface="Calibri" pitchFamily="34" charset="0"/>
              </a:rPr>
              <a:t> quarter of 2011 in USA.</a:t>
            </a:r>
            <a:endParaRPr lang="en-US" sz="1900" dirty="0">
              <a:latin typeface="Calibri" pitchFamily="34" charset="0"/>
            </a:endParaRPr>
          </a:p>
          <a:p>
            <a:pPr marL="342900" indent="-342900" eaLnBrk="0" hangingPunct="0">
              <a:lnSpc>
                <a:spcPct val="90000"/>
              </a:lnSpc>
              <a:spcBef>
                <a:spcPct val="20000"/>
              </a:spcBef>
            </a:pPr>
            <a:endParaRPr lang="en-GB" dirty="0">
              <a:latin typeface="Calibri" pitchFamily="34" charset="0"/>
            </a:endParaRPr>
          </a:p>
          <a:p>
            <a:pPr marL="342900" indent="-342900" eaLnBrk="0" hangingPunct="0">
              <a:lnSpc>
                <a:spcPct val="90000"/>
              </a:lnSpc>
              <a:spcBef>
                <a:spcPct val="20000"/>
              </a:spcBef>
              <a:buFont typeface="Arial" charset="0"/>
              <a:buChar char="•"/>
            </a:pPr>
            <a:endParaRPr lang="en-GB" dirty="0">
              <a:latin typeface="Calibri" pitchFamily="34" charset="0"/>
            </a:endParaRPr>
          </a:p>
        </p:txBody>
      </p:sp>
      <p:pic>
        <p:nvPicPr>
          <p:cNvPr id="15364" name="Picture 2"/>
          <p:cNvPicPr>
            <a:picLocks noChangeAspect="1" noChangeArrowheads="1"/>
          </p:cNvPicPr>
          <p:nvPr/>
        </p:nvPicPr>
        <p:blipFill>
          <a:blip r:embed="rId3" cstate="print"/>
          <a:srcRect/>
          <a:stretch>
            <a:fillRect/>
          </a:stretch>
        </p:blipFill>
        <p:spPr bwMode="auto">
          <a:xfrm>
            <a:off x="5364163" y="4608513"/>
            <a:ext cx="3290887" cy="2060575"/>
          </a:xfrm>
          <a:prstGeom prst="rect">
            <a:avLst/>
          </a:prstGeom>
          <a:noFill/>
          <a:ln w="9525">
            <a:noFill/>
            <a:miter lim="800000"/>
            <a:headEnd/>
            <a:tailEnd/>
          </a:ln>
        </p:spPr>
      </p:pic>
      <p:pic>
        <p:nvPicPr>
          <p:cNvPr id="15365" name="Picture 2"/>
          <p:cNvPicPr>
            <a:picLocks noChangeAspect="1" noChangeArrowheads="1"/>
          </p:cNvPicPr>
          <p:nvPr/>
        </p:nvPicPr>
        <p:blipFill>
          <a:blip r:embed="rId3" cstate="print"/>
          <a:srcRect/>
          <a:stretch>
            <a:fillRect/>
          </a:stretch>
        </p:blipFill>
        <p:spPr bwMode="auto">
          <a:xfrm>
            <a:off x="3348038" y="5418138"/>
            <a:ext cx="1995487" cy="1250950"/>
          </a:xfrm>
          <a:prstGeom prst="rect">
            <a:avLst/>
          </a:prstGeom>
          <a:noFill/>
          <a:ln w="9525">
            <a:noFill/>
            <a:miter lim="800000"/>
            <a:headEnd/>
            <a:tailEnd/>
          </a:ln>
        </p:spPr>
      </p:pic>
      <p:pic>
        <p:nvPicPr>
          <p:cNvPr id="15366" name="Picture 2"/>
          <p:cNvPicPr>
            <a:picLocks noChangeAspect="1" noChangeArrowheads="1"/>
          </p:cNvPicPr>
          <p:nvPr/>
        </p:nvPicPr>
        <p:blipFill>
          <a:blip r:embed="rId4" cstate="print"/>
          <a:srcRect/>
          <a:stretch>
            <a:fillRect/>
          </a:stretch>
        </p:blipFill>
        <p:spPr bwMode="auto">
          <a:xfrm>
            <a:off x="2124075" y="5915025"/>
            <a:ext cx="1203325" cy="754063"/>
          </a:xfrm>
          <a:prstGeom prst="rect">
            <a:avLst/>
          </a:prstGeom>
          <a:noFill/>
          <a:ln w="9525">
            <a:noFill/>
            <a:miter lim="800000"/>
            <a:headEnd/>
            <a:tailEnd/>
          </a:ln>
        </p:spPr>
      </p:pic>
      <p:pic>
        <p:nvPicPr>
          <p:cNvPr id="15367" name="Picture 2"/>
          <p:cNvPicPr>
            <a:picLocks noChangeAspect="1" noChangeArrowheads="1"/>
          </p:cNvPicPr>
          <p:nvPr/>
        </p:nvPicPr>
        <p:blipFill>
          <a:blip r:embed="rId5" cstate="print"/>
          <a:srcRect/>
          <a:stretch>
            <a:fillRect/>
          </a:stretch>
        </p:blipFill>
        <p:spPr bwMode="auto">
          <a:xfrm>
            <a:off x="1258888" y="6234113"/>
            <a:ext cx="844550" cy="434975"/>
          </a:xfrm>
          <a:prstGeom prst="rect">
            <a:avLst/>
          </a:prstGeom>
          <a:noFill/>
          <a:ln w="9525">
            <a:noFill/>
            <a:miter lim="800000"/>
            <a:headEnd/>
            <a:tailEnd/>
          </a:ln>
        </p:spPr>
      </p:pic>
      <p:pic>
        <p:nvPicPr>
          <p:cNvPr id="15368" name="Picture 2"/>
          <p:cNvPicPr>
            <a:picLocks noChangeAspect="1" noChangeArrowheads="1"/>
          </p:cNvPicPr>
          <p:nvPr/>
        </p:nvPicPr>
        <p:blipFill>
          <a:blip r:embed="rId6" cstate="print"/>
          <a:srcRect/>
          <a:stretch>
            <a:fillRect/>
          </a:stretch>
        </p:blipFill>
        <p:spPr bwMode="auto">
          <a:xfrm>
            <a:off x="774700" y="6365875"/>
            <a:ext cx="484188" cy="303213"/>
          </a:xfrm>
          <a:prstGeom prst="rect">
            <a:avLst/>
          </a:prstGeom>
          <a:noFill/>
          <a:ln w="9525">
            <a:noFill/>
            <a:miter lim="800000"/>
            <a:headEnd/>
            <a:tailEnd/>
          </a:ln>
        </p:spPr>
      </p:pic>
      <p:pic>
        <p:nvPicPr>
          <p:cNvPr id="15369" name="Picture 2"/>
          <p:cNvPicPr>
            <a:picLocks noChangeAspect="1" noChangeArrowheads="1"/>
          </p:cNvPicPr>
          <p:nvPr/>
        </p:nvPicPr>
        <p:blipFill>
          <a:blip r:embed="rId7" cstate="print"/>
          <a:srcRect/>
          <a:stretch>
            <a:fillRect/>
          </a:stretch>
        </p:blipFill>
        <p:spPr bwMode="auto">
          <a:xfrm>
            <a:off x="488950" y="6502400"/>
            <a:ext cx="266700" cy="16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3276600" y="476250"/>
            <a:ext cx="5421313" cy="1143000"/>
          </a:xfrm>
        </p:spPr>
        <p:txBody>
          <a:bodyPr/>
          <a:lstStyle/>
          <a:p>
            <a:pPr eaLnBrk="1" hangingPunct="1"/>
            <a:r>
              <a:rPr lang="en-GB" smtClean="0"/>
              <a:t>  </a:t>
            </a:r>
            <a:r>
              <a:rPr lang="en-GB" b="1" smtClean="0"/>
              <a:t>Sites </a:t>
            </a:r>
            <a:r>
              <a:rPr lang="en-GB" b="1" smtClean="0">
                <a:solidFill>
                  <a:srgbClr val="5392D7"/>
                </a:solidFill>
              </a:rPr>
              <a:t>(Target 11)</a:t>
            </a:r>
          </a:p>
        </p:txBody>
      </p:sp>
      <p:sp>
        <p:nvSpPr>
          <p:cNvPr id="16387" name="Rectangle 3"/>
          <p:cNvSpPr>
            <a:spLocks noGrp="1"/>
          </p:cNvSpPr>
          <p:nvPr>
            <p:ph type="body" idx="4294967295"/>
          </p:nvPr>
        </p:nvSpPr>
        <p:spPr>
          <a:xfrm>
            <a:off x="684213" y="1125538"/>
            <a:ext cx="8229600" cy="5111774"/>
          </a:xfrm>
        </p:spPr>
        <p:txBody>
          <a:bodyPr>
            <a:normAutofit fontScale="70000" lnSpcReduction="20000"/>
          </a:bodyPr>
          <a:lstStyle/>
          <a:p>
            <a:pPr eaLnBrk="1" hangingPunct="1">
              <a:lnSpc>
                <a:spcPct val="80000"/>
              </a:lnSpc>
            </a:pPr>
            <a:endParaRPr lang="en-GB" sz="700" dirty="0" smtClean="0"/>
          </a:p>
          <a:p>
            <a:pPr eaLnBrk="1" hangingPunct="1">
              <a:lnSpc>
                <a:spcPct val="80000"/>
              </a:lnSpc>
              <a:buFont typeface="Arial" charset="0"/>
              <a:buNone/>
            </a:pPr>
            <a:endParaRPr lang="en-GB" sz="1800" dirty="0" smtClean="0"/>
          </a:p>
          <a:p>
            <a:pPr eaLnBrk="1" hangingPunct="1">
              <a:lnSpc>
                <a:spcPct val="80000"/>
              </a:lnSpc>
              <a:buFont typeface="Arial" charset="0"/>
              <a:buNone/>
            </a:pPr>
            <a:endParaRPr lang="en-GB" sz="1800" dirty="0" smtClean="0"/>
          </a:p>
          <a:p>
            <a:pPr eaLnBrk="1" hangingPunct="1">
              <a:lnSpc>
                <a:spcPct val="80000"/>
              </a:lnSpc>
              <a:buFont typeface="Arial" charset="0"/>
              <a:buNone/>
            </a:pPr>
            <a:endParaRPr lang="en-GB" sz="2000" dirty="0" smtClean="0"/>
          </a:p>
          <a:p>
            <a:pPr>
              <a:lnSpc>
                <a:spcPct val="80000"/>
              </a:lnSpc>
            </a:pPr>
            <a:endParaRPr lang="en-GB" sz="2000" b="1" dirty="0" smtClean="0"/>
          </a:p>
          <a:p>
            <a:endParaRPr lang="en-GB" sz="2000" dirty="0" smtClean="0"/>
          </a:p>
          <a:p>
            <a:pPr>
              <a:buFontTx/>
              <a:buChar char="•"/>
            </a:pPr>
            <a:endParaRPr lang="en-GB" sz="2400" dirty="0" smtClean="0"/>
          </a:p>
          <a:p>
            <a:pPr>
              <a:buFontTx/>
              <a:buChar char="•"/>
            </a:pPr>
            <a:r>
              <a:rPr lang="en-GB" sz="2400" dirty="0" smtClean="0"/>
              <a:t>Protected areas </a:t>
            </a:r>
            <a:r>
              <a:rPr lang="en-US" sz="2400" dirty="0" smtClean="0"/>
              <a:t>(for example, nature reserves, national parks and wilderness areas) are a cornerstone of national and international efforts to conserve </a:t>
            </a:r>
            <a:r>
              <a:rPr lang="en-GB" sz="2400" dirty="0" smtClean="0"/>
              <a:t>biodiversity.</a:t>
            </a:r>
          </a:p>
          <a:p>
            <a:pPr>
              <a:buFontTx/>
              <a:buChar char="•"/>
            </a:pPr>
            <a:endParaRPr lang="en-GB" sz="2400" dirty="0" smtClean="0"/>
          </a:p>
          <a:p>
            <a:pPr>
              <a:buFontTx/>
              <a:buChar char="•"/>
            </a:pPr>
            <a:r>
              <a:rPr lang="en-GB" sz="2400" dirty="0" smtClean="0"/>
              <a:t>Why IBAs? Largest systematically identified global network of important sites for biodiversity (sites of global significance). </a:t>
            </a:r>
          </a:p>
          <a:p>
            <a:pPr>
              <a:buFontTx/>
              <a:buChar char="•"/>
            </a:pPr>
            <a:endParaRPr lang="en-GB" sz="2400" dirty="0" smtClean="0"/>
          </a:p>
          <a:p>
            <a:pPr>
              <a:buFontTx/>
              <a:buChar char="•"/>
            </a:pPr>
            <a:r>
              <a:rPr lang="en-GB" sz="2400" dirty="0" smtClean="0"/>
              <a:t>&gt;11,000 sites identified based on clear quantitative criteria (e.g. presence and abundance of threatened or restricted-range species). </a:t>
            </a:r>
          </a:p>
          <a:p>
            <a:pPr>
              <a:buFontTx/>
              <a:buChar char="•"/>
            </a:pPr>
            <a:endParaRPr lang="en-GB" sz="2400" dirty="0" smtClean="0"/>
          </a:p>
          <a:p>
            <a:pPr>
              <a:buFontTx/>
              <a:buChar char="•"/>
            </a:pPr>
            <a:r>
              <a:rPr lang="en-GB" sz="2400" dirty="0" smtClean="0"/>
              <a:t>28% of terrestrial IBAs completely covered by existing protected areas, 23% are partially protected and 49% are entirely unprotected</a:t>
            </a:r>
          </a:p>
          <a:p>
            <a:pPr>
              <a:buFontTx/>
              <a:buChar char="•"/>
            </a:pPr>
            <a:endParaRPr lang="en-GB" sz="2400" dirty="0" smtClean="0"/>
          </a:p>
          <a:p>
            <a:pPr>
              <a:buFontTx/>
              <a:buChar char="•"/>
            </a:pPr>
            <a:r>
              <a:rPr lang="en-GB" sz="2400" dirty="0" smtClean="0"/>
              <a:t>Protection of all unprotected /partially protected IBAs (32% of which are in lower-income countries) would increase terrestrial protected area coverage to 17.5%</a:t>
            </a:r>
          </a:p>
        </p:txBody>
      </p:sp>
      <p:pic>
        <p:nvPicPr>
          <p:cNvPr id="16388" name="Picture 5" descr="ANd9GcS3jwrXbS5esJCK-NxZ3LXGkfykoydC_rXWe10ckP_ucC3ef1zS"/>
          <p:cNvPicPr>
            <a:picLocks noChangeAspect="1" noChangeArrowheads="1"/>
          </p:cNvPicPr>
          <p:nvPr/>
        </p:nvPicPr>
        <p:blipFill>
          <a:blip r:embed="rId3" cstate="print"/>
          <a:srcRect/>
          <a:stretch>
            <a:fillRect/>
          </a:stretch>
        </p:blipFill>
        <p:spPr bwMode="auto">
          <a:xfrm>
            <a:off x="250825" y="260350"/>
            <a:ext cx="2376488" cy="168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GB" b="1" dirty="0" smtClean="0">
                <a:solidFill>
                  <a:schemeClr val="tx2">
                    <a:lumMod val="60000"/>
                    <a:lumOff val="40000"/>
                  </a:schemeClr>
                </a:solidFill>
              </a:rPr>
              <a:t>Extrapolating to all KBAs</a:t>
            </a:r>
          </a:p>
        </p:txBody>
      </p:sp>
      <p:sp>
        <p:nvSpPr>
          <p:cNvPr id="18435" name="Content Placeholder 2"/>
          <p:cNvSpPr>
            <a:spLocks noGrp="1"/>
          </p:cNvSpPr>
          <p:nvPr>
            <p:ph idx="4294967295"/>
          </p:nvPr>
        </p:nvSpPr>
        <p:spPr>
          <a:xfrm>
            <a:off x="467544" y="1268761"/>
            <a:ext cx="8229600" cy="2736304"/>
          </a:xfrm>
        </p:spPr>
        <p:txBody>
          <a:bodyPr>
            <a:normAutofit fontScale="85000" lnSpcReduction="10000"/>
          </a:bodyPr>
          <a:lstStyle/>
          <a:p>
            <a:endParaRPr lang="en-GB" sz="2000" dirty="0" smtClean="0"/>
          </a:p>
          <a:p>
            <a:r>
              <a:rPr lang="en-GB" sz="2000" dirty="0" smtClean="0"/>
              <a:t>Globally important sites (‘Key Biodiversity Areas’) have also been systematically identified for other taxa (mammals, amphibians and certain reptile, fish, plant and invertebrate groups) </a:t>
            </a:r>
            <a:r>
              <a:rPr lang="en-GB" sz="2000" b="1" dirty="0" smtClean="0"/>
              <a:t>but only</a:t>
            </a:r>
            <a:r>
              <a:rPr lang="en-GB" sz="2000" dirty="0" smtClean="0"/>
              <a:t> in 12 countries</a:t>
            </a:r>
          </a:p>
          <a:p>
            <a:pPr>
              <a:buFont typeface="Arial" charset="0"/>
              <a:buNone/>
            </a:pPr>
            <a:endParaRPr lang="en-GB" sz="2000" dirty="0" smtClean="0"/>
          </a:p>
          <a:p>
            <a:r>
              <a:rPr lang="en-GB" sz="2000" dirty="0" smtClean="0"/>
              <a:t>70% already qualify as IBAs, covering 80% of the combined area (Butchart </a:t>
            </a:r>
            <a:r>
              <a:rPr lang="en-GB" sz="2000" i="1" dirty="0" smtClean="0"/>
              <a:t>et al.</a:t>
            </a:r>
            <a:r>
              <a:rPr lang="en-GB" sz="2000" dirty="0" smtClean="0"/>
              <a:t> 2012)</a:t>
            </a:r>
          </a:p>
          <a:p>
            <a:pPr>
              <a:buFont typeface="Arial" charset="0"/>
              <a:buNone/>
            </a:pPr>
            <a:endParaRPr lang="en-GB" sz="2000" dirty="0" smtClean="0"/>
          </a:p>
          <a:p>
            <a:r>
              <a:rPr lang="en-GB" sz="2000" dirty="0" smtClean="0"/>
              <a:t>Used this areal relationship to extrapolate results from IBA analysis to a global network of KBAs.</a:t>
            </a:r>
          </a:p>
        </p:txBody>
      </p:sp>
      <p:sp>
        <p:nvSpPr>
          <p:cNvPr id="18436" name="Rectangle 2"/>
          <p:cNvSpPr>
            <a:spLocks/>
          </p:cNvSpPr>
          <p:nvPr/>
        </p:nvSpPr>
        <p:spPr bwMode="auto">
          <a:xfrm>
            <a:off x="395288" y="260350"/>
            <a:ext cx="8229600" cy="1143000"/>
          </a:xfrm>
          <a:prstGeom prst="rect">
            <a:avLst/>
          </a:prstGeom>
          <a:noFill/>
          <a:ln w="9525">
            <a:noFill/>
            <a:miter lim="800000"/>
            <a:headEnd/>
            <a:tailEnd/>
          </a:ln>
        </p:spPr>
        <p:txBody>
          <a:bodyPr anchor="ctr"/>
          <a:lstStyle/>
          <a:p>
            <a:pPr algn="ctr"/>
            <a:r>
              <a:rPr lang="en-GB" sz="4400">
                <a:latin typeface="Calibri" pitchFamily="34" charset="0"/>
              </a:rPr>
              <a:t>  </a:t>
            </a:r>
            <a:endParaRPr lang="en-GB" sz="4400" b="1">
              <a:latin typeface="Calibri" pitchFamily="34" charset="0"/>
            </a:endParaRPr>
          </a:p>
        </p:txBody>
      </p:sp>
      <p:sp>
        <p:nvSpPr>
          <p:cNvPr id="18437" name="Rectangle 3"/>
          <p:cNvSpPr>
            <a:spLocks/>
          </p:cNvSpPr>
          <p:nvPr/>
        </p:nvSpPr>
        <p:spPr bwMode="auto">
          <a:xfrm>
            <a:off x="684213" y="1557338"/>
            <a:ext cx="8229600" cy="4525962"/>
          </a:xfrm>
          <a:prstGeom prst="rect">
            <a:avLst/>
          </a:prstGeom>
          <a:noFill/>
          <a:ln w="9525">
            <a:noFill/>
            <a:miter lim="800000"/>
            <a:headEnd/>
            <a:tailEnd/>
          </a:ln>
        </p:spPr>
        <p:txBody>
          <a:bodyPr/>
          <a:lstStyle/>
          <a:p>
            <a:pPr marL="742950" lvl="1" indent="-285750">
              <a:lnSpc>
                <a:spcPct val="80000"/>
              </a:lnSpc>
              <a:spcBef>
                <a:spcPct val="20000"/>
              </a:spcBef>
              <a:buFont typeface="Arial" charset="0"/>
              <a:buNone/>
            </a:pPr>
            <a:endParaRPr lang="en-US" sz="1000">
              <a:latin typeface="Calibri" pitchFamily="34" charset="0"/>
            </a:endParaRPr>
          </a:p>
        </p:txBody>
      </p:sp>
      <p:sp>
        <p:nvSpPr>
          <p:cNvPr id="18438" name="Oval 10"/>
          <p:cNvSpPr>
            <a:spLocks noChangeArrowheads="1"/>
          </p:cNvSpPr>
          <p:nvPr/>
        </p:nvSpPr>
        <p:spPr bwMode="auto">
          <a:xfrm>
            <a:off x="5651500" y="3789363"/>
            <a:ext cx="3168650" cy="2881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3" name="Oval 11"/>
          <p:cNvSpPr>
            <a:spLocks noChangeArrowheads="1"/>
          </p:cNvSpPr>
          <p:nvPr/>
        </p:nvSpPr>
        <p:spPr bwMode="auto">
          <a:xfrm>
            <a:off x="5867400" y="4365625"/>
            <a:ext cx="2592388" cy="2089150"/>
          </a:xfrm>
          <a:prstGeom prst="ellipse">
            <a:avLst/>
          </a:prstGeom>
          <a:solidFill>
            <a:schemeClr val="tx2">
              <a:lumMod val="20000"/>
              <a:lumOff val="80000"/>
              <a:alpha val="49000"/>
            </a:schemeClr>
          </a:solidFill>
          <a:ln w="9525">
            <a:solidFill>
              <a:schemeClr val="tx1"/>
            </a:solidFill>
            <a:round/>
            <a:headEnd/>
            <a:tailEnd/>
          </a:ln>
        </p:spPr>
        <p:txBody>
          <a:bodyPr wrap="none" anchor="ctr"/>
          <a:lstStyle/>
          <a:p>
            <a:pPr>
              <a:defRPr/>
            </a:pPr>
            <a:endParaRPr lang="en-US"/>
          </a:p>
        </p:txBody>
      </p:sp>
      <p:sp>
        <p:nvSpPr>
          <p:cNvPr id="18440" name="Text Box 12"/>
          <p:cNvSpPr txBox="1">
            <a:spLocks noChangeArrowheads="1"/>
          </p:cNvSpPr>
          <p:nvPr/>
        </p:nvSpPr>
        <p:spPr bwMode="auto">
          <a:xfrm>
            <a:off x="6227763" y="4005263"/>
            <a:ext cx="1008062" cy="400050"/>
          </a:xfrm>
          <a:prstGeom prst="rect">
            <a:avLst/>
          </a:prstGeom>
          <a:noFill/>
          <a:ln w="9525">
            <a:noFill/>
            <a:miter lim="800000"/>
            <a:headEnd/>
            <a:tailEnd/>
          </a:ln>
        </p:spPr>
        <p:txBody>
          <a:bodyPr>
            <a:spAutoFit/>
          </a:bodyPr>
          <a:lstStyle/>
          <a:p>
            <a:pPr algn="ctr">
              <a:spcBef>
                <a:spcPct val="50000"/>
              </a:spcBef>
            </a:pPr>
            <a:r>
              <a:rPr lang="en-GB" sz="2000" b="1"/>
              <a:t>KBAs</a:t>
            </a:r>
          </a:p>
        </p:txBody>
      </p:sp>
      <p:sp>
        <p:nvSpPr>
          <p:cNvPr id="18441" name="Text Box 13"/>
          <p:cNvSpPr txBox="1">
            <a:spLocks noChangeArrowheads="1"/>
          </p:cNvSpPr>
          <p:nvPr/>
        </p:nvSpPr>
        <p:spPr bwMode="auto">
          <a:xfrm>
            <a:off x="6732588" y="5229225"/>
            <a:ext cx="1008062" cy="400050"/>
          </a:xfrm>
          <a:prstGeom prst="rect">
            <a:avLst/>
          </a:prstGeom>
          <a:noFill/>
          <a:ln w="9525">
            <a:noFill/>
            <a:miter lim="800000"/>
            <a:headEnd/>
            <a:tailEnd/>
          </a:ln>
        </p:spPr>
        <p:txBody>
          <a:bodyPr>
            <a:spAutoFit/>
          </a:bodyPr>
          <a:lstStyle/>
          <a:p>
            <a:pPr algn="ctr">
              <a:spcBef>
                <a:spcPct val="50000"/>
              </a:spcBef>
            </a:pPr>
            <a:r>
              <a:rPr lang="en-GB" sz="2000" b="1"/>
              <a:t>IBAs</a:t>
            </a:r>
          </a:p>
        </p:txBody>
      </p:sp>
      <p:pic>
        <p:nvPicPr>
          <p:cNvPr id="25601" name="Picture 1" descr="C:\Users\donalmccarthy\Desktop\SOWB\SOWB2013 graphic1 p5.jpg"/>
          <p:cNvPicPr>
            <a:picLocks noChangeAspect="1" noChangeArrowheads="1"/>
          </p:cNvPicPr>
          <p:nvPr/>
        </p:nvPicPr>
        <p:blipFill>
          <a:blip r:embed="rId3" cstate="print"/>
          <a:srcRect/>
          <a:stretch>
            <a:fillRect/>
          </a:stretch>
        </p:blipFill>
        <p:spPr bwMode="auto">
          <a:xfrm>
            <a:off x="736156" y="4003896"/>
            <a:ext cx="4699940" cy="24494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normAutofit fontScale="90000"/>
          </a:bodyPr>
          <a:lstStyle/>
          <a:p>
            <a:r>
              <a:rPr lang="en-GB" sz="4000" b="1" smtClean="0">
                <a:solidFill>
                  <a:srgbClr val="5392D7"/>
                </a:solidFill>
              </a:rPr>
              <a:t>Step 1:</a:t>
            </a:r>
            <a:r>
              <a:rPr lang="en-GB" sz="4000" b="1" smtClean="0"/>
              <a:t> Recurrent costs of managing protected areas</a:t>
            </a:r>
          </a:p>
        </p:txBody>
      </p:sp>
      <p:sp>
        <p:nvSpPr>
          <p:cNvPr id="19459" name="Rectangle 3"/>
          <p:cNvSpPr>
            <a:spLocks noGrp="1"/>
          </p:cNvSpPr>
          <p:nvPr>
            <p:ph type="body" idx="4294967295"/>
          </p:nvPr>
        </p:nvSpPr>
        <p:spPr>
          <a:xfrm>
            <a:off x="457200" y="1600200"/>
            <a:ext cx="8229600" cy="4709120"/>
          </a:xfrm>
        </p:spPr>
        <p:txBody>
          <a:bodyPr>
            <a:normAutofit/>
          </a:bodyPr>
          <a:lstStyle/>
          <a:p>
            <a:pPr>
              <a:lnSpc>
                <a:spcPct val="80000"/>
              </a:lnSpc>
            </a:pPr>
            <a:endParaRPr lang="en-GB" sz="2000" dirty="0" smtClean="0"/>
          </a:p>
          <a:p>
            <a:pPr>
              <a:lnSpc>
                <a:spcPct val="80000"/>
              </a:lnSpc>
            </a:pPr>
            <a:r>
              <a:rPr lang="en-GB" sz="2000" dirty="0" smtClean="0"/>
              <a:t>Recurrent operational and capital costs of effectively managing terrestrial IBAs: collected site-level data on financing requirements for &gt;350 protected areas (overlapping with IBAs) across 50 countries </a:t>
            </a:r>
          </a:p>
          <a:p>
            <a:pPr>
              <a:lnSpc>
                <a:spcPct val="80000"/>
              </a:lnSpc>
            </a:pPr>
            <a:endParaRPr lang="en-GB" sz="2000" dirty="0" smtClean="0"/>
          </a:p>
          <a:p>
            <a:pPr>
              <a:lnSpc>
                <a:spcPct val="80000"/>
              </a:lnSpc>
            </a:pPr>
            <a:r>
              <a:rPr lang="en-GB" sz="2000" dirty="0" smtClean="0"/>
              <a:t>Modelled required expenditure per hectare as a function of socio-economic variables at the country level, and spatially explicit variables at the site-level. Used results to extrapolate to all IBAs (and then all KBAs</a:t>
            </a:r>
            <a:r>
              <a:rPr lang="en-GB" sz="2000" dirty="0" smtClean="0"/>
              <a:t>). 75% variation explained.</a:t>
            </a:r>
            <a:endParaRPr lang="en-GB" sz="2000" dirty="0" smtClean="0"/>
          </a:p>
          <a:p>
            <a:pPr>
              <a:lnSpc>
                <a:spcPct val="80000"/>
              </a:lnSpc>
              <a:buFont typeface="Arial" charset="0"/>
              <a:buNone/>
            </a:pPr>
            <a:endParaRPr lang="en-GB" sz="2000" dirty="0" smtClean="0"/>
          </a:p>
          <a:p>
            <a:pPr>
              <a:lnSpc>
                <a:spcPct val="80000"/>
              </a:lnSpc>
            </a:pPr>
            <a:r>
              <a:rPr lang="en-GB" sz="2000" dirty="0" smtClean="0"/>
              <a:t>Site-specific explanatory variables generated using IBA polygons and global spatial datasets for population, road density, land cover etc.</a:t>
            </a:r>
          </a:p>
          <a:p>
            <a:pPr>
              <a:lnSpc>
                <a:spcPct val="80000"/>
              </a:lnSpc>
            </a:pPr>
            <a:endParaRPr lang="en-GB" sz="2000" dirty="0" smtClean="0"/>
          </a:p>
          <a:p>
            <a:pPr>
              <a:lnSpc>
                <a:spcPct val="80000"/>
              </a:lnSpc>
            </a:pPr>
            <a:r>
              <a:rPr lang="en-GB" sz="2000" dirty="0" smtClean="0"/>
              <a:t>Country-specific variables such as GDP per ha, PPP, Human Development Index (HDI) Rank available from World Bank. </a:t>
            </a:r>
          </a:p>
          <a:p>
            <a:pPr>
              <a:lnSpc>
                <a:spcPct val="80000"/>
              </a:lnSpc>
            </a:pPr>
            <a:endParaRPr lang="en-GB" sz="2000" dirty="0" smtClean="0"/>
          </a:p>
          <a:p>
            <a:pPr>
              <a:lnSpc>
                <a:spcPct val="80000"/>
              </a:lnSpc>
              <a:buFont typeface="Arial" charset="0"/>
              <a:buNone/>
            </a:pPr>
            <a:endParaRPr lang="en-GB"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descr="W:\11 Species research\Donald, McCarthy etc Costs of species &amp; sites conservation\1. McCarthy et al Synthesis paper\Figures\Figure3D IBA and lower income countries map.png"/>
          <p:cNvPicPr>
            <a:picLocks/>
          </p:cNvPicPr>
          <p:nvPr/>
        </p:nvPicPr>
        <p:blipFill>
          <a:blip r:embed="rId3" cstate="print"/>
          <a:srcRect l="1962" t="11900" b="13023"/>
          <a:stretch>
            <a:fillRect/>
          </a:stretch>
        </p:blipFill>
        <p:spPr bwMode="auto">
          <a:xfrm>
            <a:off x="35496" y="188640"/>
            <a:ext cx="9144000" cy="5572125"/>
          </a:xfrm>
          <a:prstGeom prst="rect">
            <a:avLst/>
          </a:prstGeom>
          <a:noFill/>
          <a:ln w="9525">
            <a:noFill/>
            <a:miter lim="800000"/>
            <a:headEnd/>
            <a:tailEnd/>
          </a:ln>
        </p:spPr>
      </p:pic>
      <p:sp>
        <p:nvSpPr>
          <p:cNvPr id="17411" name="Rectangle 3"/>
          <p:cNvSpPr>
            <a:spLocks noChangeArrowheads="1"/>
          </p:cNvSpPr>
          <p:nvPr/>
        </p:nvSpPr>
        <p:spPr bwMode="auto">
          <a:xfrm>
            <a:off x="179388" y="5942013"/>
            <a:ext cx="6624637" cy="915987"/>
          </a:xfrm>
          <a:prstGeom prst="rect">
            <a:avLst/>
          </a:prstGeom>
          <a:solidFill>
            <a:schemeClr val="bg1"/>
          </a:solidFill>
          <a:ln w="9525">
            <a:noFill/>
            <a:miter lim="800000"/>
            <a:headEnd/>
            <a:tailEnd/>
          </a:ln>
        </p:spPr>
        <p:txBody>
          <a:bodyPr>
            <a:spAutoFit/>
          </a:bodyPr>
          <a:lstStyle/>
          <a:p>
            <a:r>
              <a:rPr lang="en-GB" b="1"/>
              <a:t>Black dots</a:t>
            </a:r>
            <a:r>
              <a:rPr lang="en-GB"/>
              <a:t> = all important sites identified for birds</a:t>
            </a:r>
          </a:p>
          <a:p>
            <a:r>
              <a:rPr lang="en-GB" b="1">
                <a:solidFill>
                  <a:srgbClr val="FF0000"/>
                </a:solidFill>
              </a:rPr>
              <a:t>Red dots</a:t>
            </a:r>
            <a:r>
              <a:rPr lang="en-GB">
                <a:solidFill>
                  <a:srgbClr val="FF0000"/>
                </a:solidFill>
              </a:rPr>
              <a:t> </a:t>
            </a:r>
            <a:r>
              <a:rPr lang="en-GB"/>
              <a:t>= sites for which we obtained management cost data</a:t>
            </a:r>
          </a:p>
          <a:p>
            <a:r>
              <a:rPr lang="en-GB" b="1">
                <a:solidFill>
                  <a:srgbClr val="E89424"/>
                </a:solidFill>
              </a:rPr>
              <a:t>Orange areas</a:t>
            </a:r>
            <a:r>
              <a:rPr lang="en-GB"/>
              <a:t> = lower-income countries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rspb-images.com/comp/1063147.jpg"/>
          <p:cNvPicPr>
            <a:picLocks noChangeAspect="1" noChangeArrowheads="1"/>
          </p:cNvPicPr>
          <p:nvPr/>
        </p:nvPicPr>
        <p:blipFill>
          <a:blip r:embed="rId3" cstate="print"/>
          <a:srcRect t="9426" r="29170" b="10930"/>
          <a:stretch>
            <a:fillRect/>
          </a:stretch>
        </p:blipFill>
        <p:spPr bwMode="auto">
          <a:xfrm>
            <a:off x="-36512" y="-27384"/>
            <a:ext cx="9180512" cy="6885384"/>
          </a:xfrm>
          <a:prstGeom prst="rect">
            <a:avLst/>
          </a:prstGeom>
          <a:noFill/>
        </p:spPr>
      </p:pic>
      <p:sp>
        <p:nvSpPr>
          <p:cNvPr id="2" name="Title 1"/>
          <p:cNvSpPr>
            <a:spLocks noGrp="1"/>
          </p:cNvSpPr>
          <p:nvPr>
            <p:ph type="ctrTitle"/>
          </p:nvPr>
        </p:nvSpPr>
        <p:spPr/>
        <p:txBody>
          <a:bodyPr/>
          <a:lstStyle/>
          <a:p>
            <a:r>
              <a:rPr lang="en-GB" dirty="0" smtClean="0">
                <a:solidFill>
                  <a:schemeClr val="bg1"/>
                </a:solidFill>
              </a:rPr>
              <a:t>Nature is in trouble: UK</a:t>
            </a:r>
            <a:endParaRPr lang="en-GB" dirty="0">
              <a:solidFill>
                <a:schemeClr val="bg1"/>
              </a:solidFill>
            </a:endParaRPr>
          </a:p>
        </p:txBody>
      </p:sp>
      <p:sp>
        <p:nvSpPr>
          <p:cNvPr id="3" name="Text Placeholder 2"/>
          <p:cNvSpPr>
            <a:spLocks noGrp="1"/>
          </p:cNvSpPr>
          <p:nvPr>
            <p:ph type="body" sz="quarter" idx="10"/>
          </p:nvPr>
        </p:nvSpPr>
        <p:spPr>
          <a:xfrm>
            <a:off x="539750" y="1484313"/>
            <a:ext cx="5328394" cy="4825007"/>
          </a:xfrm>
        </p:spPr>
        <p:txBody>
          <a:bodyPr>
            <a:normAutofit fontScale="62500" lnSpcReduction="20000"/>
          </a:bodyPr>
          <a:lstStyle/>
          <a:p>
            <a:r>
              <a:rPr lang="en-GB" dirty="0" smtClean="0">
                <a:solidFill>
                  <a:schemeClr val="bg1"/>
                </a:solidFill>
              </a:rPr>
              <a:t>60% of those species for which data available have declined over last 50 years. One in ten species at risk of extinction.</a:t>
            </a:r>
          </a:p>
          <a:p>
            <a:endParaRPr lang="en-GB" dirty="0" smtClean="0">
              <a:solidFill>
                <a:schemeClr val="bg1"/>
              </a:solidFill>
            </a:endParaRPr>
          </a:p>
          <a:p>
            <a:r>
              <a:rPr lang="en-GB" dirty="0" smtClean="0">
                <a:solidFill>
                  <a:schemeClr val="bg1"/>
                </a:solidFill>
              </a:rPr>
              <a:t>44 million breeding birds (one in five) lost in less than 50 years, along with over 90% of wildflower meadows. 75% of butterfly species are in decline</a:t>
            </a:r>
            <a:r>
              <a:rPr lang="en-GB" dirty="0" smtClean="0">
                <a:solidFill>
                  <a:schemeClr val="bg1"/>
                </a:solidFill>
              </a:rPr>
              <a:t>.</a:t>
            </a:r>
          </a:p>
          <a:p>
            <a:endParaRPr lang="en-GB" dirty="0" smtClean="0">
              <a:solidFill>
                <a:schemeClr val="bg1"/>
              </a:solidFill>
            </a:endParaRPr>
          </a:p>
          <a:p>
            <a:r>
              <a:rPr lang="en-US" dirty="0" smtClean="0">
                <a:solidFill>
                  <a:schemeClr val="bg1"/>
                </a:solidFill>
              </a:rPr>
              <a:t>Turtle Doves down 95% since 1995....and only one pair of Hen Harriers nested successfully in England in 2014. </a:t>
            </a:r>
          </a:p>
          <a:p>
            <a:pPr>
              <a:buNone/>
            </a:pPr>
            <a:endParaRPr lang="en-GB" dirty="0" smtClean="0">
              <a:solidFill>
                <a:schemeClr val="bg1"/>
              </a:solidFill>
            </a:endParaRPr>
          </a:p>
          <a:p>
            <a:r>
              <a:rPr lang="en-GB" dirty="0" smtClean="0">
                <a:solidFill>
                  <a:schemeClr val="bg1"/>
                </a:solidFill>
              </a:rPr>
              <a:t>77</a:t>
            </a:r>
            <a:r>
              <a:rPr lang="en-GB" dirty="0" smtClean="0">
                <a:solidFill>
                  <a:schemeClr val="bg1"/>
                </a:solidFill>
              </a:rPr>
              <a:t>% of species found in the UK Overseas Territories (which hold 90% of threatened wildlife for which UK is responsible, including more penguins than any other nation and 10 times the number of endemic species as the UK mainland)  are globally threatened.</a:t>
            </a:r>
          </a:p>
          <a:p>
            <a:pPr lvl="1"/>
            <a:endParaRPr lang="en-GB" dirty="0" smtClean="0"/>
          </a:p>
          <a:p>
            <a:pPr lvl="1"/>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544067" y="2749420"/>
          <a:ext cx="3816663" cy="4105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934653" y="333505"/>
          <a:ext cx="3925076" cy="4075813"/>
        </p:xfrm>
        <a:graphic>
          <a:graphicData uri="http://schemas.openxmlformats.org/drawingml/2006/chart">
            <c:chart xmlns:c="http://schemas.openxmlformats.org/drawingml/2006/chart" xmlns:r="http://schemas.openxmlformats.org/officeDocument/2006/relationships" r:id="rId4"/>
          </a:graphicData>
        </a:graphic>
      </p:graphicFrame>
      <p:sp>
        <p:nvSpPr>
          <p:cNvPr id="20484" name="Rectangle 3"/>
          <p:cNvSpPr>
            <a:spLocks noChangeArrowheads="1"/>
          </p:cNvSpPr>
          <p:nvPr/>
        </p:nvSpPr>
        <p:spPr bwMode="auto">
          <a:xfrm>
            <a:off x="323850" y="333375"/>
            <a:ext cx="4572000" cy="2843855"/>
          </a:xfrm>
          <a:prstGeom prst="rect">
            <a:avLst/>
          </a:prstGeom>
          <a:noFill/>
          <a:ln w="9525">
            <a:noFill/>
            <a:miter lim="800000"/>
            <a:headEnd/>
            <a:tailEnd/>
          </a:ln>
        </p:spPr>
        <p:txBody>
          <a:bodyPr>
            <a:spAutoFit/>
          </a:bodyPr>
          <a:lstStyle/>
          <a:p>
            <a:r>
              <a:rPr lang="en-GB" b="1" dirty="0" smtClean="0"/>
              <a:t>Size: </a:t>
            </a:r>
            <a:r>
              <a:rPr lang="en-GB" dirty="0"/>
              <a:t>total costs higher for larger sites, costs per unit area decrease rapidly as the size of a site increases (economies of scale) </a:t>
            </a:r>
          </a:p>
          <a:p>
            <a:endParaRPr lang="en-GB" dirty="0"/>
          </a:p>
          <a:p>
            <a:r>
              <a:rPr lang="en-GB" b="1" dirty="0"/>
              <a:t>Level of </a:t>
            </a:r>
            <a:r>
              <a:rPr lang="en-GB" b="1" dirty="0" smtClean="0"/>
              <a:t>threat </a:t>
            </a:r>
            <a:r>
              <a:rPr lang="en-GB" dirty="0" smtClean="0"/>
              <a:t>(proxied </a:t>
            </a:r>
            <a:r>
              <a:rPr lang="en-GB" dirty="0"/>
              <a:t>by human pop. density) positively correlated with costs.</a:t>
            </a:r>
          </a:p>
          <a:p>
            <a:endParaRPr lang="en-GB" dirty="0"/>
          </a:p>
          <a:p>
            <a:endParaRPr lang="en-GB" b="1" dirty="0"/>
          </a:p>
          <a:p>
            <a:pPr eaLnBrk="0" hangingPunct="0">
              <a:lnSpc>
                <a:spcPct val="90000"/>
              </a:lnSpc>
              <a:spcBef>
                <a:spcPct val="50000"/>
              </a:spcBef>
            </a:pPr>
            <a:endParaRPr lang="en-GB" sz="1200" dirty="0"/>
          </a:p>
        </p:txBody>
      </p:sp>
      <p:sp>
        <p:nvSpPr>
          <p:cNvPr id="20485" name="Text Box 5"/>
          <p:cNvSpPr txBox="1">
            <a:spLocks noChangeArrowheads="1"/>
          </p:cNvSpPr>
          <p:nvPr/>
        </p:nvSpPr>
        <p:spPr bwMode="auto">
          <a:xfrm>
            <a:off x="5076825" y="4652963"/>
            <a:ext cx="3600450" cy="1878012"/>
          </a:xfrm>
          <a:prstGeom prst="rect">
            <a:avLst/>
          </a:prstGeom>
          <a:noFill/>
          <a:ln w="9525">
            <a:noFill/>
            <a:miter lim="800000"/>
            <a:headEnd/>
            <a:tailEnd/>
          </a:ln>
        </p:spPr>
        <p:txBody>
          <a:bodyPr>
            <a:spAutoFit/>
          </a:bodyPr>
          <a:lstStyle/>
          <a:p>
            <a:r>
              <a:rPr lang="en-GB" b="1" dirty="0"/>
              <a:t>Economic variables (e.g. GDP): </a:t>
            </a:r>
            <a:r>
              <a:rPr lang="en-GB" dirty="0"/>
              <a:t>affect wage and other costs. Cost are positively correlated with economic activity as measured by GDP per ha</a:t>
            </a:r>
          </a:p>
          <a:p>
            <a:pPr>
              <a:spcBef>
                <a:spcPct val="50000"/>
              </a:spcBef>
            </a:pP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755576" y="2276872"/>
          <a:ext cx="8064896" cy="54726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900608" y="1196752"/>
          <a:ext cx="7560840" cy="3384376"/>
        </p:xfrm>
        <a:graphic>
          <a:graphicData uri="http://schemas.openxmlformats.org/drawingml/2006/chart">
            <c:chart xmlns:c="http://schemas.openxmlformats.org/drawingml/2006/chart" xmlns:r="http://schemas.openxmlformats.org/officeDocument/2006/relationships" r:id="rId4"/>
          </a:graphicData>
        </a:graphic>
      </p:graphicFrame>
      <p:sp>
        <p:nvSpPr>
          <p:cNvPr id="21508" name="TextBox 7"/>
          <p:cNvSpPr txBox="1">
            <a:spLocks noChangeArrowheads="1"/>
          </p:cNvSpPr>
          <p:nvPr/>
        </p:nvSpPr>
        <p:spPr bwMode="auto">
          <a:xfrm>
            <a:off x="1258888" y="549275"/>
            <a:ext cx="7129462" cy="1006475"/>
          </a:xfrm>
          <a:prstGeom prst="rect">
            <a:avLst/>
          </a:prstGeom>
          <a:noFill/>
          <a:ln w="9525">
            <a:noFill/>
            <a:miter lim="800000"/>
            <a:headEnd/>
            <a:tailEnd/>
          </a:ln>
        </p:spPr>
        <p:txBody>
          <a:bodyPr>
            <a:spAutoFit/>
          </a:bodyPr>
          <a:lstStyle/>
          <a:p>
            <a:pPr algn="ctr"/>
            <a:r>
              <a:rPr lang="en-GB" sz="3000" b="1" dirty="0">
                <a:latin typeface="Calibri" pitchFamily="34" charset="0"/>
              </a:rPr>
              <a:t>Results: </a:t>
            </a:r>
            <a:r>
              <a:rPr lang="en-GB" sz="3000" b="1" dirty="0">
                <a:solidFill>
                  <a:schemeClr val="tx2">
                    <a:lumMod val="60000"/>
                    <a:lumOff val="40000"/>
                  </a:schemeClr>
                </a:solidFill>
                <a:latin typeface="Calibri" pitchFamily="34" charset="0"/>
              </a:rPr>
              <a:t>Protected Area Management Costs (billions per annum)</a:t>
            </a:r>
          </a:p>
        </p:txBody>
      </p:sp>
      <p:graphicFrame>
        <p:nvGraphicFramePr>
          <p:cNvPr id="7" name="Chart 6"/>
          <p:cNvGraphicFramePr/>
          <p:nvPr/>
        </p:nvGraphicFramePr>
        <p:xfrm>
          <a:off x="3707904" y="3429000"/>
          <a:ext cx="5436096" cy="32403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250825" y="274638"/>
            <a:ext cx="8435975" cy="1143000"/>
          </a:xfrm>
        </p:spPr>
        <p:txBody>
          <a:bodyPr>
            <a:normAutofit/>
          </a:bodyPr>
          <a:lstStyle/>
          <a:p>
            <a:r>
              <a:rPr lang="en-GB" sz="3400" b="1" dirty="0" smtClean="0">
                <a:solidFill>
                  <a:srgbClr val="558ED5"/>
                </a:solidFill>
              </a:rPr>
              <a:t>Step 2: </a:t>
            </a:r>
            <a:r>
              <a:rPr lang="en-GB" sz="3400" b="1" dirty="0" smtClean="0"/>
              <a:t>Estimating current expenditure</a:t>
            </a:r>
          </a:p>
        </p:txBody>
      </p:sp>
      <p:sp>
        <p:nvSpPr>
          <p:cNvPr id="22531" name="Rectangle 3"/>
          <p:cNvSpPr>
            <a:spLocks noGrp="1"/>
          </p:cNvSpPr>
          <p:nvPr>
            <p:ph type="body" idx="1"/>
          </p:nvPr>
        </p:nvSpPr>
        <p:spPr>
          <a:xfrm>
            <a:off x="457200" y="1268761"/>
            <a:ext cx="8507413" cy="2376263"/>
          </a:xfrm>
        </p:spPr>
        <p:txBody>
          <a:bodyPr>
            <a:normAutofit lnSpcReduction="10000"/>
          </a:bodyPr>
          <a:lstStyle/>
          <a:p>
            <a:r>
              <a:rPr lang="en-GB" sz="2000" dirty="0" smtClean="0"/>
              <a:t>We also collected data (by country) regarding current expenditure on protected area management  (45% of area currently designated)</a:t>
            </a:r>
          </a:p>
          <a:p>
            <a:r>
              <a:rPr lang="en-GB" sz="2000" dirty="0" smtClean="0"/>
              <a:t>Current expenditure needs to </a:t>
            </a:r>
            <a:r>
              <a:rPr lang="en-GB" sz="2000" b="1" dirty="0" smtClean="0"/>
              <a:t>at least triple</a:t>
            </a:r>
            <a:r>
              <a:rPr lang="en-GB" sz="2000" dirty="0" smtClean="0"/>
              <a:t> to effectively manage existing sites in </a:t>
            </a:r>
            <a:r>
              <a:rPr lang="en-GB" sz="2000" b="1" dirty="0" smtClean="0"/>
              <a:t>lower-income countries</a:t>
            </a:r>
            <a:r>
              <a:rPr lang="en-GB" sz="2000" dirty="0" smtClean="0"/>
              <a:t>, and increase by </a:t>
            </a:r>
            <a:r>
              <a:rPr lang="en-GB" sz="2000" b="1" dirty="0" smtClean="0"/>
              <a:t>a factor of 6</a:t>
            </a:r>
            <a:r>
              <a:rPr lang="en-GB" sz="2000" dirty="0" smtClean="0"/>
              <a:t> to effectively manage an expanded IBA network.</a:t>
            </a:r>
          </a:p>
          <a:p>
            <a:r>
              <a:rPr lang="en-GB" sz="2000" dirty="0" smtClean="0"/>
              <a:t>Higher-income countries relatively well funded, but shortfalls still significant (&gt;50% in many cases)</a:t>
            </a:r>
            <a:r>
              <a:rPr lang="en-GB" sz="2800" dirty="0" smtClean="0"/>
              <a:t>	</a:t>
            </a:r>
          </a:p>
        </p:txBody>
      </p:sp>
      <p:graphicFrame>
        <p:nvGraphicFramePr>
          <p:cNvPr id="5" name="Chart 4"/>
          <p:cNvGraphicFramePr/>
          <p:nvPr/>
        </p:nvGraphicFramePr>
        <p:xfrm>
          <a:off x="0" y="2924944"/>
          <a:ext cx="8748464" cy="39330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323850" y="333375"/>
            <a:ext cx="8229600" cy="1143000"/>
          </a:xfrm>
        </p:spPr>
        <p:txBody>
          <a:bodyPr>
            <a:normAutofit fontScale="90000"/>
          </a:bodyPr>
          <a:lstStyle/>
          <a:p>
            <a:pPr>
              <a:defRPr/>
            </a:pPr>
            <a:r>
              <a:rPr lang="en-GB" b="1" dirty="0" smtClean="0">
                <a:solidFill>
                  <a:schemeClr val="tx2">
                    <a:lumMod val="60000"/>
                    <a:lumOff val="40000"/>
                  </a:schemeClr>
                </a:solidFill>
              </a:rPr>
              <a:t>Step 3:</a:t>
            </a:r>
            <a:r>
              <a:rPr lang="en-GB" b="1" dirty="0" smtClean="0"/>
              <a:t> Expanding the network</a:t>
            </a:r>
          </a:p>
        </p:txBody>
      </p:sp>
      <p:sp>
        <p:nvSpPr>
          <p:cNvPr id="23555" name="TextBox 3"/>
          <p:cNvSpPr txBox="1">
            <a:spLocks noChangeArrowheads="1"/>
          </p:cNvSpPr>
          <p:nvPr/>
        </p:nvSpPr>
        <p:spPr bwMode="auto">
          <a:xfrm>
            <a:off x="539750" y="1484313"/>
            <a:ext cx="8135938" cy="4801314"/>
          </a:xfrm>
          <a:prstGeom prst="rect">
            <a:avLst/>
          </a:prstGeom>
          <a:noFill/>
          <a:ln w="9525">
            <a:noFill/>
            <a:miter lim="800000"/>
            <a:headEnd/>
            <a:tailEnd/>
          </a:ln>
        </p:spPr>
        <p:txBody>
          <a:bodyPr wrap="square">
            <a:spAutoFit/>
          </a:bodyPr>
          <a:lstStyle/>
          <a:p>
            <a:pPr marL="285750" indent="-285750">
              <a:buFontTx/>
              <a:buChar char="•"/>
            </a:pPr>
            <a:r>
              <a:rPr lang="en-GB" dirty="0" smtClean="0"/>
              <a:t>Assumed </a:t>
            </a:r>
            <a:r>
              <a:rPr lang="en-GB" dirty="0"/>
              <a:t>that currently unprotected sites would be “strictly protected” and that full “compensation” would have to be paid. </a:t>
            </a:r>
          </a:p>
          <a:p>
            <a:pPr marL="285750" indent="-285750"/>
            <a:endParaRPr lang="en-GB" dirty="0"/>
          </a:p>
          <a:p>
            <a:pPr marL="285750" indent="-285750">
              <a:buFontTx/>
              <a:buChar char="•"/>
            </a:pPr>
            <a:r>
              <a:rPr lang="en-GB" dirty="0"/>
              <a:t>Used site-level spatially explicit agricultural land values (gross economic rents) from Naidoo and Iwamura (2007) </a:t>
            </a:r>
            <a:r>
              <a:rPr lang="en-GB" dirty="0" smtClean="0"/>
              <a:t>as </a:t>
            </a:r>
            <a:r>
              <a:rPr lang="en-GB" dirty="0"/>
              <a:t>proxy for purchase or compensation costs. </a:t>
            </a:r>
            <a:endParaRPr lang="en-GB" dirty="0" smtClean="0"/>
          </a:p>
          <a:p>
            <a:pPr marL="285750" indent="-285750">
              <a:buFontTx/>
              <a:buChar char="•"/>
            </a:pPr>
            <a:endParaRPr lang="en-GB" dirty="0" smtClean="0"/>
          </a:p>
          <a:p>
            <a:pPr marL="285750" indent="-285750">
              <a:buFontTx/>
              <a:buChar char="•"/>
            </a:pPr>
            <a:r>
              <a:rPr lang="en-GB" dirty="0" smtClean="0"/>
              <a:t>May </a:t>
            </a:r>
            <a:r>
              <a:rPr lang="en-GB" dirty="0"/>
              <a:t>be highly variable and depends on existing ownership and management status of the land as well as the type of protection that is deemed most appropriate (land acquisition vs. community-based </a:t>
            </a:r>
            <a:r>
              <a:rPr lang="en-GB" dirty="0" smtClean="0"/>
              <a:t>management). Assumes </a:t>
            </a:r>
            <a:r>
              <a:rPr lang="en-GB" dirty="0"/>
              <a:t>agriculture always the dominant form of alternative land use competing with </a:t>
            </a:r>
            <a:r>
              <a:rPr lang="en-GB" dirty="0" smtClean="0"/>
              <a:t>nature.</a:t>
            </a:r>
            <a:endParaRPr lang="en-GB" dirty="0"/>
          </a:p>
          <a:p>
            <a:pPr marL="285750" indent="-285750">
              <a:buFontTx/>
              <a:buChar char="•"/>
            </a:pPr>
            <a:endParaRPr lang="en-GB" dirty="0"/>
          </a:p>
          <a:p>
            <a:pPr marL="285750" indent="-285750">
              <a:buFontTx/>
              <a:buChar char="•"/>
            </a:pPr>
            <a:r>
              <a:rPr lang="en-GB" dirty="0"/>
              <a:t>Excludes the actual costs of establishment (e.g. capital investment in equipment/infrastructure, establishing management plans, demarcating boundaries etc.) and associated transaction costs…..could be 3 times the estimated costs of recurrent annual </a:t>
            </a:r>
            <a:r>
              <a:rPr lang="en-GB" dirty="0" smtClean="0"/>
              <a:t>management.</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68313" y="260350"/>
            <a:ext cx="8229600" cy="1143000"/>
          </a:xfrm>
        </p:spPr>
        <p:txBody>
          <a:bodyPr>
            <a:normAutofit fontScale="90000"/>
          </a:bodyPr>
          <a:lstStyle/>
          <a:p>
            <a:r>
              <a:rPr lang="en-GB" b="1" dirty="0" smtClean="0">
                <a:solidFill>
                  <a:schemeClr val="tx2">
                    <a:lumMod val="60000"/>
                    <a:lumOff val="40000"/>
                  </a:schemeClr>
                </a:solidFill>
              </a:rPr>
              <a:t>Results: </a:t>
            </a:r>
            <a:r>
              <a:rPr lang="en-GB" b="1" dirty="0" smtClean="0"/>
              <a:t>Expanding the Network</a:t>
            </a:r>
          </a:p>
        </p:txBody>
      </p:sp>
      <p:sp>
        <p:nvSpPr>
          <p:cNvPr id="24579" name="Content Placeholder 2"/>
          <p:cNvSpPr>
            <a:spLocks noGrp="1"/>
          </p:cNvSpPr>
          <p:nvPr>
            <p:ph idx="4294967295"/>
          </p:nvPr>
        </p:nvSpPr>
        <p:spPr>
          <a:xfrm>
            <a:off x="611560" y="1340768"/>
            <a:ext cx="8135938" cy="2376264"/>
          </a:xfrm>
        </p:spPr>
        <p:txBody>
          <a:bodyPr>
            <a:normAutofit fontScale="47500" lnSpcReduction="20000"/>
          </a:bodyPr>
          <a:lstStyle/>
          <a:p>
            <a:endParaRPr lang="en-GB" sz="2900" dirty="0" smtClean="0"/>
          </a:p>
          <a:p>
            <a:r>
              <a:rPr lang="en-GB" sz="3400" dirty="0" smtClean="0"/>
              <a:t>$50.7 billion annually required  (31% in lower- income countries) for all IBAs</a:t>
            </a:r>
          </a:p>
          <a:p>
            <a:pPr>
              <a:buFont typeface="Arial" charset="0"/>
              <a:buNone/>
            </a:pPr>
            <a:endParaRPr lang="en-GB" sz="3400" dirty="0" smtClean="0"/>
          </a:p>
          <a:p>
            <a:r>
              <a:rPr lang="en-GB" sz="3400" dirty="0" smtClean="0"/>
              <a:t>Per hectare costs in higher-income countries more than double what they are in lower-income countries. </a:t>
            </a:r>
          </a:p>
          <a:p>
            <a:pPr>
              <a:buFont typeface="Arial" charset="0"/>
              <a:buNone/>
            </a:pPr>
            <a:endParaRPr lang="en-GB" sz="3400" dirty="0" smtClean="0"/>
          </a:p>
          <a:p>
            <a:r>
              <a:rPr lang="en-GB" sz="3400" b="1" dirty="0" smtClean="0"/>
              <a:t>Global KBA network: </a:t>
            </a:r>
            <a:r>
              <a:rPr lang="en-GB" sz="3400" dirty="0" smtClean="0"/>
              <a:t>US$58.2 billion annually</a:t>
            </a:r>
          </a:p>
          <a:p>
            <a:endParaRPr lang="en-GB" sz="3400" dirty="0" smtClean="0"/>
          </a:p>
          <a:p>
            <a:r>
              <a:rPr lang="en-GB" sz="3400" b="1" dirty="0" smtClean="0"/>
              <a:t>Total Site Costs: </a:t>
            </a:r>
            <a:r>
              <a:rPr lang="en-GB" sz="3400" dirty="0" smtClean="0"/>
              <a:t>$58.2 + $17.9 = $76.1 billion</a:t>
            </a:r>
          </a:p>
          <a:p>
            <a:endParaRPr lang="en-GB" sz="2400" dirty="0" smtClean="0"/>
          </a:p>
          <a:p>
            <a:endParaRPr lang="en-GB" sz="2400" dirty="0" smtClean="0"/>
          </a:p>
        </p:txBody>
      </p:sp>
      <p:graphicFrame>
        <p:nvGraphicFramePr>
          <p:cNvPr id="4" name="Chart 3"/>
          <p:cNvGraphicFramePr/>
          <p:nvPr/>
        </p:nvGraphicFramePr>
        <p:xfrm>
          <a:off x="1115616" y="3789040"/>
          <a:ext cx="6192688" cy="28377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n-GB" sz="4000" b="1" dirty="0" smtClean="0">
                <a:solidFill>
                  <a:schemeClr val="tx2">
                    <a:lumMod val="60000"/>
                    <a:lumOff val="40000"/>
                  </a:schemeClr>
                </a:solidFill>
              </a:rPr>
              <a:t>Total Needs: A lot? </a:t>
            </a:r>
            <a:endParaRPr lang="en-GB" sz="4000" dirty="0" smtClean="0">
              <a:solidFill>
                <a:schemeClr val="tx2">
                  <a:lumMod val="60000"/>
                  <a:lumOff val="40000"/>
                </a:schemeClr>
              </a:solidFill>
            </a:endParaRPr>
          </a:p>
        </p:txBody>
      </p:sp>
      <p:sp>
        <p:nvSpPr>
          <p:cNvPr id="30723" name="Rectangle 8"/>
          <p:cNvSpPr>
            <a:spLocks noGrp="1"/>
          </p:cNvSpPr>
          <p:nvPr>
            <p:ph type="body" idx="4294967295"/>
          </p:nvPr>
        </p:nvSpPr>
        <p:spPr>
          <a:xfrm>
            <a:off x="457200" y="1341438"/>
            <a:ext cx="8229600" cy="4784725"/>
          </a:xfrm>
        </p:spPr>
        <p:txBody>
          <a:bodyPr/>
          <a:lstStyle/>
          <a:p>
            <a:pPr>
              <a:buFont typeface="Arial" charset="0"/>
              <a:buNone/>
            </a:pPr>
            <a:r>
              <a:rPr lang="en-GB" sz="2000" dirty="0" smtClean="0">
                <a:cs typeface="Arial" charset="0"/>
              </a:rPr>
              <a:t>	Combining costs for (Target 11) and (Target 12) yields </a:t>
            </a:r>
            <a:r>
              <a:rPr lang="en-GB" sz="2000" b="1" dirty="0" smtClean="0">
                <a:cs typeface="Arial" charset="0"/>
              </a:rPr>
              <a:t>a total cost of almost $80 billion annually. Order of magnitude increase required!</a:t>
            </a:r>
            <a:endParaRPr lang="en-GB" sz="2000" b="1" dirty="0" smtClean="0"/>
          </a:p>
        </p:txBody>
      </p:sp>
      <p:sp>
        <p:nvSpPr>
          <p:cNvPr id="30724" name="Text Box 11"/>
          <p:cNvSpPr txBox="1">
            <a:spLocks noChangeArrowheads="1"/>
          </p:cNvSpPr>
          <p:nvPr/>
        </p:nvSpPr>
        <p:spPr bwMode="auto">
          <a:xfrm>
            <a:off x="4248596" y="2492896"/>
            <a:ext cx="4787900" cy="3693319"/>
          </a:xfrm>
          <a:prstGeom prst="rect">
            <a:avLst/>
          </a:prstGeom>
          <a:noFill/>
          <a:ln w="9525">
            <a:noFill/>
            <a:miter lim="800000"/>
            <a:headEnd/>
            <a:tailEnd/>
          </a:ln>
        </p:spPr>
        <p:txBody>
          <a:bodyPr wrap="square">
            <a:spAutoFit/>
          </a:bodyPr>
          <a:lstStyle/>
          <a:p>
            <a:pPr eaLnBrk="0" hangingPunct="0">
              <a:lnSpc>
                <a:spcPct val="90000"/>
              </a:lnSpc>
              <a:spcBef>
                <a:spcPct val="30000"/>
              </a:spcBef>
              <a:buFontTx/>
              <a:buChar char="•"/>
            </a:pPr>
            <a:r>
              <a:rPr lang="en-GB" sz="2000" dirty="0" smtClean="0">
                <a:solidFill>
                  <a:srgbClr val="000000"/>
                </a:solidFill>
                <a:latin typeface="Calibri" pitchFamily="34" charset="0"/>
              </a:rPr>
              <a:t>50</a:t>
            </a:r>
            <a:r>
              <a:rPr lang="en-GB" sz="2000" dirty="0">
                <a:solidFill>
                  <a:srgbClr val="000000"/>
                </a:solidFill>
                <a:latin typeface="Calibri" pitchFamily="34" charset="0"/>
              </a:rPr>
              <a:t>% of “bankers bonuses” paid in 2011 by 7 major Wall street banks ($156 billion)</a:t>
            </a:r>
          </a:p>
          <a:p>
            <a:pPr eaLnBrk="0" hangingPunct="0">
              <a:lnSpc>
                <a:spcPct val="90000"/>
              </a:lnSpc>
              <a:spcBef>
                <a:spcPct val="30000"/>
              </a:spcBef>
            </a:pPr>
            <a:r>
              <a:rPr lang="en-GB" sz="2000" dirty="0">
                <a:solidFill>
                  <a:srgbClr val="000000"/>
                </a:solidFill>
                <a:latin typeface="Calibri" pitchFamily="34" charset="0"/>
              </a:rPr>
              <a:t> </a:t>
            </a:r>
          </a:p>
          <a:p>
            <a:pPr eaLnBrk="0" hangingPunct="0">
              <a:lnSpc>
                <a:spcPct val="90000"/>
              </a:lnSpc>
              <a:spcBef>
                <a:spcPct val="30000"/>
              </a:spcBef>
              <a:buFontTx/>
              <a:buChar char="•"/>
            </a:pPr>
            <a:r>
              <a:rPr lang="en-GB" sz="2000" dirty="0">
                <a:solidFill>
                  <a:srgbClr val="000000"/>
                </a:solidFill>
                <a:latin typeface="Calibri" pitchFamily="34" charset="0"/>
              </a:rPr>
              <a:t>&lt;20% of global consumer spending on soft drinks in 2011 (US$469 billion)</a:t>
            </a:r>
          </a:p>
          <a:p>
            <a:pPr eaLnBrk="0" hangingPunct="0">
              <a:lnSpc>
                <a:spcPct val="90000"/>
              </a:lnSpc>
              <a:spcBef>
                <a:spcPct val="30000"/>
              </a:spcBef>
              <a:buFontTx/>
              <a:buChar char="•"/>
            </a:pPr>
            <a:endParaRPr lang="en-GB" sz="2000" dirty="0">
              <a:solidFill>
                <a:srgbClr val="000000"/>
              </a:solidFill>
              <a:latin typeface="Calibri" pitchFamily="34" charset="0"/>
            </a:endParaRPr>
          </a:p>
          <a:p>
            <a:pPr eaLnBrk="0" hangingPunct="0">
              <a:lnSpc>
                <a:spcPct val="90000"/>
              </a:lnSpc>
              <a:spcBef>
                <a:spcPct val="30000"/>
              </a:spcBef>
              <a:buFontTx/>
              <a:buChar char="•"/>
            </a:pPr>
            <a:r>
              <a:rPr lang="en-GB" sz="2000" dirty="0">
                <a:latin typeface="Calibri" pitchFamily="34" charset="0"/>
              </a:rPr>
              <a:t> &lt;10% of fossil fuel subsidies (US$1,000 billion), or world military expenditure (US$1,700 billion)</a:t>
            </a:r>
          </a:p>
          <a:p>
            <a:pPr eaLnBrk="0" hangingPunct="0">
              <a:lnSpc>
                <a:spcPct val="90000"/>
              </a:lnSpc>
              <a:spcBef>
                <a:spcPct val="30000"/>
              </a:spcBef>
              <a:buFontTx/>
              <a:buChar char="•"/>
            </a:pPr>
            <a:endParaRPr lang="en-GB" sz="2000" dirty="0">
              <a:latin typeface="Calibri" pitchFamily="34" charset="0"/>
            </a:endParaRPr>
          </a:p>
          <a:p>
            <a:pPr eaLnBrk="0" hangingPunct="0">
              <a:lnSpc>
                <a:spcPct val="90000"/>
              </a:lnSpc>
              <a:spcBef>
                <a:spcPct val="30000"/>
              </a:spcBef>
              <a:buFontTx/>
              <a:buChar char="•"/>
            </a:pPr>
            <a:r>
              <a:rPr lang="en-GB" sz="2000" dirty="0">
                <a:latin typeface="Calibri" pitchFamily="34" charset="0"/>
              </a:rPr>
              <a:t>&lt;0.1% of Global </a:t>
            </a:r>
            <a:r>
              <a:rPr lang="en-GB" sz="2000" dirty="0" smtClean="0">
                <a:latin typeface="Calibri" pitchFamily="34" charset="0"/>
              </a:rPr>
              <a:t>GD</a:t>
            </a:r>
            <a:r>
              <a:rPr lang="en-GB" dirty="0">
                <a:latin typeface="Calibri" pitchFamily="34" charset="0"/>
              </a:rPr>
              <a:t>P</a:t>
            </a:r>
            <a:endParaRPr lang="en-GB" sz="2000" dirty="0" smtClean="0">
              <a:latin typeface="Calibri" pitchFamily="34" charset="0"/>
            </a:endParaRPr>
          </a:p>
        </p:txBody>
      </p:sp>
      <p:sp>
        <p:nvSpPr>
          <p:cNvPr id="30725" name="Rectangle 7"/>
          <p:cNvSpPr>
            <a:spLocks noChangeArrowheads="1"/>
          </p:cNvSpPr>
          <p:nvPr/>
        </p:nvSpPr>
        <p:spPr bwMode="auto">
          <a:xfrm>
            <a:off x="900113" y="1412875"/>
            <a:ext cx="7993062" cy="336550"/>
          </a:xfrm>
          <a:prstGeom prst="rect">
            <a:avLst/>
          </a:prstGeom>
          <a:noFill/>
          <a:ln w="9525">
            <a:noFill/>
            <a:miter lim="800000"/>
            <a:headEnd/>
            <a:tailEnd/>
          </a:ln>
        </p:spPr>
        <p:txBody>
          <a:bodyPr>
            <a:spAutoFit/>
          </a:bodyPr>
          <a:lstStyle/>
          <a:p>
            <a:pPr eaLnBrk="0" hangingPunct="0">
              <a:lnSpc>
                <a:spcPct val="80000"/>
              </a:lnSpc>
              <a:spcBef>
                <a:spcPct val="50000"/>
              </a:spcBef>
              <a:buFont typeface="Arial" charset="0"/>
              <a:buNone/>
            </a:pPr>
            <a:endParaRPr lang="en-US" sz="2000">
              <a:latin typeface="Calibri" pitchFamily="34" charset="0"/>
            </a:endParaRPr>
          </a:p>
        </p:txBody>
      </p:sp>
      <p:sp>
        <p:nvSpPr>
          <p:cNvPr id="30726" name="Rectangle 9"/>
          <p:cNvSpPr>
            <a:spLocks/>
          </p:cNvSpPr>
          <p:nvPr/>
        </p:nvSpPr>
        <p:spPr bwMode="auto">
          <a:xfrm>
            <a:off x="1763688" y="270892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GB">
              <a:latin typeface="Calibri" pitchFamily="34" charset="0"/>
            </a:endParaRPr>
          </a:p>
          <a:p>
            <a:pPr marL="342900" indent="-342900" eaLnBrk="0" hangingPunct="0">
              <a:spcBef>
                <a:spcPct val="20000"/>
              </a:spcBef>
              <a:buFont typeface="Arial" charset="0"/>
              <a:buChar char="•"/>
            </a:pPr>
            <a:endParaRPr lang="en-GB" sz="3200">
              <a:latin typeface="Calibri" pitchFamily="34" charset="0"/>
            </a:endParaRPr>
          </a:p>
        </p:txBody>
      </p:sp>
      <p:pic>
        <p:nvPicPr>
          <p:cNvPr id="30727" name="Picture 14" descr="crusheddrinkscan"/>
          <p:cNvPicPr>
            <a:picLocks noChangeAspect="1" noChangeArrowheads="1"/>
          </p:cNvPicPr>
          <p:nvPr/>
        </p:nvPicPr>
        <p:blipFill>
          <a:blip r:embed="rId3" cstate="print"/>
          <a:srcRect/>
          <a:stretch>
            <a:fillRect/>
          </a:stretch>
        </p:blipFill>
        <p:spPr bwMode="auto">
          <a:xfrm rot="4258516">
            <a:off x="794" y="2780507"/>
            <a:ext cx="4149725" cy="366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almccarthy\Desktop\SOWB\SOWB2013 graphic p16.jpg"/>
          <p:cNvPicPr>
            <a:picLocks noChangeAspect="1" noChangeArrowheads="1"/>
          </p:cNvPicPr>
          <p:nvPr/>
        </p:nvPicPr>
        <p:blipFill>
          <a:blip r:embed="rId3" cstate="print"/>
          <a:srcRect/>
          <a:stretch>
            <a:fillRect/>
          </a:stretch>
        </p:blipFill>
        <p:spPr bwMode="auto">
          <a:xfrm>
            <a:off x="1487647" y="135000"/>
            <a:ext cx="6168706" cy="658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537"/>
          </a:xfrm>
        </p:spPr>
        <p:txBody>
          <a:bodyPr>
            <a:normAutofit fontScale="90000"/>
          </a:bodyPr>
          <a:lstStyle/>
          <a:p>
            <a:pPr>
              <a:defRPr/>
            </a:pPr>
            <a:r>
              <a:rPr lang="en-GB" sz="3000" b="1" dirty="0" smtClean="0">
                <a:solidFill>
                  <a:schemeClr val="bg1">
                    <a:lumMod val="65000"/>
                  </a:schemeClr>
                </a:solidFill>
              </a:rPr>
              <a:t>Results: </a:t>
            </a:r>
            <a:r>
              <a:rPr lang="en-GB" sz="3000" b="1" dirty="0" smtClean="0"/>
              <a:t>Summary</a:t>
            </a:r>
            <a:endParaRPr lang="en-GB" sz="3000" b="1" dirty="0"/>
          </a:p>
        </p:txBody>
      </p:sp>
      <p:sp>
        <p:nvSpPr>
          <p:cNvPr id="3" name="Content Placeholder 2"/>
          <p:cNvSpPr>
            <a:spLocks noGrp="1"/>
          </p:cNvSpPr>
          <p:nvPr>
            <p:ph idx="1"/>
          </p:nvPr>
        </p:nvSpPr>
        <p:spPr>
          <a:xfrm>
            <a:off x="250825" y="908050"/>
            <a:ext cx="5329238" cy="5949950"/>
          </a:xfrm>
        </p:spPr>
        <p:txBody>
          <a:bodyPr>
            <a:noAutofit/>
          </a:bodyPr>
          <a:lstStyle/>
          <a:p>
            <a:pPr indent="0">
              <a:lnSpc>
                <a:spcPct val="120000"/>
              </a:lnSpc>
              <a:buFont typeface="Arial" charset="0"/>
              <a:buNone/>
              <a:defRPr/>
            </a:pPr>
            <a:r>
              <a:rPr lang="en-GB" sz="1600" b="1" dirty="0" smtClean="0"/>
              <a:t>Financing Needs (annual): US$78.1 </a:t>
            </a:r>
            <a:r>
              <a:rPr lang="en-GB" sz="1600" dirty="0" smtClean="0"/>
              <a:t>billion (&lt;30% in lower-income countries)</a:t>
            </a:r>
          </a:p>
          <a:p>
            <a:pPr>
              <a:lnSpc>
                <a:spcPct val="120000"/>
              </a:lnSpc>
              <a:buFont typeface="Arial" charset="0"/>
              <a:buNone/>
              <a:defRPr/>
            </a:pPr>
            <a:endParaRPr lang="en-GB" sz="1600" dirty="0" smtClean="0"/>
          </a:p>
          <a:p>
            <a:pPr>
              <a:lnSpc>
                <a:spcPct val="120000"/>
              </a:lnSpc>
              <a:defRPr/>
            </a:pPr>
            <a:r>
              <a:rPr lang="en-GB" sz="1600" b="1" dirty="0" smtClean="0">
                <a:solidFill>
                  <a:schemeClr val="bg1">
                    <a:lumMod val="65000"/>
                  </a:schemeClr>
                </a:solidFill>
                <a:ea typeface="+mj-ea"/>
                <a:cs typeface="+mj-cs"/>
              </a:rPr>
              <a:t>Target 12: </a:t>
            </a:r>
            <a:r>
              <a:rPr lang="en-GB" sz="1600" dirty="0" smtClean="0"/>
              <a:t>Improving the conservation status of threatened species</a:t>
            </a:r>
          </a:p>
          <a:p>
            <a:pPr lvl="1">
              <a:lnSpc>
                <a:spcPct val="120000"/>
              </a:lnSpc>
              <a:defRPr/>
            </a:pPr>
            <a:r>
              <a:rPr lang="en-GB" sz="1600" b="1" dirty="0" smtClean="0"/>
              <a:t>US$3.4 - 4.8 </a:t>
            </a:r>
            <a:r>
              <a:rPr lang="en-GB" sz="1600" dirty="0" smtClean="0"/>
              <a:t>billion</a:t>
            </a:r>
          </a:p>
          <a:p>
            <a:pPr lvl="1">
              <a:lnSpc>
                <a:spcPct val="120000"/>
              </a:lnSpc>
              <a:buFont typeface="Arial" charset="0"/>
              <a:buNone/>
              <a:defRPr/>
            </a:pPr>
            <a:endParaRPr lang="en-GB" sz="1600" dirty="0" smtClean="0"/>
          </a:p>
          <a:p>
            <a:pPr>
              <a:lnSpc>
                <a:spcPct val="120000"/>
              </a:lnSpc>
              <a:defRPr/>
            </a:pPr>
            <a:r>
              <a:rPr lang="en-GB" sz="1600" b="1" dirty="0" smtClean="0">
                <a:solidFill>
                  <a:schemeClr val="bg1">
                    <a:lumMod val="65000"/>
                  </a:schemeClr>
                </a:solidFill>
                <a:ea typeface="+mj-ea"/>
                <a:cs typeface="+mj-cs"/>
              </a:rPr>
              <a:t>Target 11: </a:t>
            </a:r>
            <a:r>
              <a:rPr lang="en-GB" sz="1600" dirty="0" smtClean="0"/>
              <a:t>Effectively safeguarding a network of important sites</a:t>
            </a:r>
          </a:p>
          <a:p>
            <a:pPr lvl="1">
              <a:lnSpc>
                <a:spcPct val="120000"/>
              </a:lnSpc>
              <a:defRPr/>
            </a:pPr>
            <a:r>
              <a:rPr lang="en-GB" sz="1600" b="1" dirty="0" smtClean="0"/>
              <a:t>US$76.1 </a:t>
            </a:r>
            <a:r>
              <a:rPr lang="en-GB" sz="1600" dirty="0" smtClean="0"/>
              <a:t>billion</a:t>
            </a:r>
            <a:endParaRPr lang="en-GB" sz="1600" dirty="0" smtClean="0">
              <a:solidFill>
                <a:srgbClr val="FF0000"/>
              </a:solidFill>
            </a:endParaRPr>
          </a:p>
          <a:p>
            <a:pPr>
              <a:lnSpc>
                <a:spcPct val="120000"/>
              </a:lnSpc>
              <a:buFont typeface="Arial" charset="0"/>
              <a:buNone/>
              <a:defRPr/>
            </a:pPr>
            <a:endParaRPr lang="en-GB" sz="1600" b="1" dirty="0" smtClean="0"/>
          </a:p>
          <a:p>
            <a:pPr>
              <a:lnSpc>
                <a:spcPct val="120000"/>
              </a:lnSpc>
              <a:buFont typeface="Arial" charset="0"/>
              <a:buNone/>
              <a:defRPr/>
            </a:pPr>
            <a:r>
              <a:rPr lang="en-GB" sz="1600" b="1" dirty="0" smtClean="0"/>
              <a:t>	Current Spending:</a:t>
            </a:r>
          </a:p>
          <a:p>
            <a:pPr lvl="1">
              <a:lnSpc>
                <a:spcPct val="120000"/>
              </a:lnSpc>
              <a:defRPr/>
            </a:pPr>
            <a:r>
              <a:rPr lang="en-GB" sz="1600" dirty="0" smtClean="0"/>
              <a:t>An order of magnitude below total financing needs.</a:t>
            </a:r>
          </a:p>
          <a:p>
            <a:pPr lvl="1">
              <a:lnSpc>
                <a:spcPct val="120000"/>
              </a:lnSpc>
              <a:defRPr/>
            </a:pPr>
            <a:r>
              <a:rPr lang="en-GB" sz="1600" dirty="0" smtClean="0"/>
              <a:t>Only </a:t>
            </a:r>
            <a:r>
              <a:rPr lang="en-GB" sz="1600" b="1" dirty="0" smtClean="0"/>
              <a:t>12% of estimated needs being met </a:t>
            </a:r>
            <a:r>
              <a:rPr lang="en-GB" sz="1600" dirty="0" smtClean="0"/>
              <a:t>for GTBs. For existing protected areas in lower-income countries, only 31% of estimated needs being met.  </a:t>
            </a:r>
          </a:p>
        </p:txBody>
      </p:sp>
      <p:pic>
        <p:nvPicPr>
          <p:cNvPr id="26628" name="Picture 2"/>
          <p:cNvPicPr>
            <a:picLocks noChangeAspect="1" noChangeArrowheads="1"/>
          </p:cNvPicPr>
          <p:nvPr/>
        </p:nvPicPr>
        <p:blipFill>
          <a:blip r:embed="rId3" cstate="print"/>
          <a:srcRect/>
          <a:stretch>
            <a:fillRect/>
          </a:stretch>
        </p:blipFill>
        <p:spPr bwMode="auto">
          <a:xfrm>
            <a:off x="5435600" y="1562894"/>
            <a:ext cx="3598863" cy="4170362"/>
          </a:xfrm>
          <a:prstGeom prst="rect">
            <a:avLst/>
          </a:prstGeom>
          <a:noFill/>
          <a:ln w="9525">
            <a:noFill/>
            <a:miter lim="800000"/>
            <a:headEnd/>
            <a:tailEnd/>
          </a:ln>
        </p:spPr>
      </p:pic>
      <p:pic>
        <p:nvPicPr>
          <p:cNvPr id="26629" name="Picture 6"/>
          <p:cNvPicPr>
            <a:picLocks noChangeAspect="1" noChangeArrowheads="1"/>
          </p:cNvPicPr>
          <p:nvPr/>
        </p:nvPicPr>
        <p:blipFill>
          <a:blip r:embed="rId4" cstate="print"/>
          <a:srcRect l="74617" t="31793" r="7123" b="56192"/>
          <a:stretch>
            <a:fillRect/>
          </a:stretch>
        </p:blipFill>
        <p:spPr bwMode="auto">
          <a:xfrm>
            <a:off x="5940425" y="1557338"/>
            <a:ext cx="1368425" cy="69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cstate="print"/>
          <a:srcRect l="13006" t="10454" r="37743" b="43281"/>
          <a:stretch>
            <a:fillRect/>
          </a:stretch>
        </p:blipFill>
        <p:spPr bwMode="auto">
          <a:xfrm>
            <a:off x="179512" y="3933056"/>
            <a:ext cx="4635723" cy="2448272"/>
          </a:xfrm>
          <a:prstGeom prst="rect">
            <a:avLst/>
          </a:prstGeom>
          <a:noFill/>
          <a:ln w="9525">
            <a:noFill/>
            <a:miter lim="800000"/>
            <a:headEnd/>
            <a:tailEnd/>
          </a:ln>
        </p:spPr>
      </p:pic>
      <p:pic>
        <p:nvPicPr>
          <p:cNvPr id="6145" name="Picture 1"/>
          <p:cNvPicPr>
            <a:picLocks noChangeAspect="1" noChangeArrowheads="1"/>
          </p:cNvPicPr>
          <p:nvPr/>
        </p:nvPicPr>
        <p:blipFill>
          <a:blip r:embed="rId4" cstate="print"/>
          <a:srcRect l="9741" t="21129" r="27063" b="31622"/>
          <a:stretch>
            <a:fillRect/>
          </a:stretch>
        </p:blipFill>
        <p:spPr bwMode="auto">
          <a:xfrm>
            <a:off x="1403648" y="188639"/>
            <a:ext cx="5688632" cy="3402547"/>
          </a:xfrm>
          <a:prstGeom prst="rect">
            <a:avLst/>
          </a:prstGeom>
          <a:noFill/>
          <a:ln w="9525">
            <a:noFill/>
            <a:miter lim="800000"/>
            <a:headEnd/>
            <a:tailEnd/>
          </a:ln>
        </p:spPr>
      </p:pic>
      <p:pic>
        <p:nvPicPr>
          <p:cNvPr id="92162" name="Picture 2"/>
          <p:cNvPicPr>
            <a:picLocks noChangeAspect="1" noChangeArrowheads="1"/>
          </p:cNvPicPr>
          <p:nvPr/>
        </p:nvPicPr>
        <p:blipFill>
          <a:blip r:embed="rId5" cstate="print"/>
          <a:srcRect l="34459" t="14391" r="26674" b="63513"/>
          <a:stretch>
            <a:fillRect/>
          </a:stretch>
        </p:blipFill>
        <p:spPr bwMode="auto">
          <a:xfrm>
            <a:off x="4067944" y="3645024"/>
            <a:ext cx="4824536" cy="154205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1"/>
          </p:nvPr>
        </p:nvSpPr>
        <p:spPr>
          <a:xfrm>
            <a:off x="457200" y="1412776"/>
            <a:ext cx="5050904" cy="5256584"/>
          </a:xfrm>
        </p:spPr>
        <p:txBody>
          <a:bodyPr>
            <a:normAutofit fontScale="77500" lnSpcReduction="20000"/>
          </a:bodyPr>
          <a:lstStyle/>
          <a:p>
            <a:pPr>
              <a:lnSpc>
                <a:spcPct val="80000"/>
              </a:lnSpc>
            </a:pPr>
            <a:endParaRPr lang="en-GB" sz="1600" dirty="0" smtClean="0"/>
          </a:p>
          <a:p>
            <a:pPr>
              <a:lnSpc>
                <a:spcPct val="80000"/>
              </a:lnSpc>
            </a:pPr>
            <a:endParaRPr lang="en-GB" sz="1600" dirty="0" smtClean="0"/>
          </a:p>
          <a:p>
            <a:pPr>
              <a:lnSpc>
                <a:spcPct val="80000"/>
              </a:lnSpc>
            </a:pPr>
            <a:endParaRPr lang="en-GB" sz="1600" dirty="0" smtClean="0"/>
          </a:p>
          <a:p>
            <a:r>
              <a:rPr lang="en-GB" sz="2600" dirty="0" smtClean="0"/>
              <a:t>High profile launch the week of COP11 (late 2012).</a:t>
            </a:r>
          </a:p>
          <a:p>
            <a:endParaRPr lang="en-GB" sz="2600" dirty="0" smtClean="0"/>
          </a:p>
          <a:p>
            <a:r>
              <a:rPr lang="en-GB" sz="2600" dirty="0" smtClean="0"/>
              <a:t>Developed countries agreed to double funding (by 2015) to support developing countries in meeting the goals of the Strategic Plan for Biodiversity 2011-2020.</a:t>
            </a:r>
          </a:p>
          <a:p>
            <a:endParaRPr lang="en-GB" sz="2600" dirty="0" smtClean="0"/>
          </a:p>
          <a:p>
            <a:r>
              <a:rPr lang="en-GB" sz="2600" dirty="0" smtClean="0"/>
              <a:t>But latest progress report (2014) is not so positive: </a:t>
            </a:r>
          </a:p>
          <a:p>
            <a:endParaRPr lang="en-GB" sz="2600" dirty="0" smtClean="0"/>
          </a:p>
          <a:p>
            <a:pPr>
              <a:buNone/>
            </a:pPr>
            <a:r>
              <a:rPr lang="en-GB" sz="2600" i="1" dirty="0" smtClean="0"/>
              <a:t>	“In most cases progress will not be sufficient to achieve the targets set for 2020, and additional action is required to keep the Strategic Plan for Biodiversity 2011–2020 on course.”</a:t>
            </a:r>
          </a:p>
          <a:p>
            <a:pPr>
              <a:lnSpc>
                <a:spcPct val="80000"/>
              </a:lnSpc>
            </a:pPr>
            <a:endParaRPr lang="en-GB" sz="1800" dirty="0" smtClean="0"/>
          </a:p>
          <a:p>
            <a:pPr>
              <a:lnSpc>
                <a:spcPct val="80000"/>
              </a:lnSpc>
              <a:buFont typeface="Arial" charset="0"/>
              <a:buNone/>
            </a:pPr>
            <a:endParaRPr lang="en-GB" sz="1600" dirty="0" smtClean="0"/>
          </a:p>
        </p:txBody>
      </p:sp>
      <p:pic>
        <p:nvPicPr>
          <p:cNvPr id="5" name="Picture 2" descr="http://ars.els-cdn.com/content/image/1-s2.0-S1439179114001261-gr2.jpg"/>
          <p:cNvPicPr>
            <a:picLocks noChangeAspect="1" noChangeArrowheads="1"/>
          </p:cNvPicPr>
          <p:nvPr/>
        </p:nvPicPr>
        <p:blipFill>
          <a:blip r:embed="rId3" cstate="print"/>
          <a:srcRect l="64706"/>
          <a:stretch>
            <a:fillRect/>
          </a:stretch>
        </p:blipFill>
        <p:spPr bwMode="auto">
          <a:xfrm>
            <a:off x="6012160" y="97603"/>
            <a:ext cx="3096344" cy="6715773"/>
          </a:xfrm>
          <a:prstGeom prst="rect">
            <a:avLst/>
          </a:prstGeom>
          <a:noFill/>
        </p:spPr>
      </p:pic>
      <p:sp>
        <p:nvSpPr>
          <p:cNvPr id="9" name="Title 1"/>
          <p:cNvSpPr txBox="1">
            <a:spLocks/>
          </p:cNvSpPr>
          <p:nvPr/>
        </p:nvSpPr>
        <p:spPr>
          <a:xfrm>
            <a:off x="540000" y="540000"/>
            <a:ext cx="4320032"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Outcome</a:t>
            </a:r>
            <a:endParaRPr kumimoji="0" lang="en-GB" sz="44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spb-images.com/comp/1013861.jpg"/>
          <p:cNvPicPr>
            <a:picLocks noChangeAspect="1" noChangeArrowheads="1"/>
          </p:cNvPicPr>
          <p:nvPr/>
        </p:nvPicPr>
        <p:blipFill>
          <a:blip r:embed="rId3" cstate="print"/>
          <a:srcRect l="24092" r="8681" b="24184"/>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lstStyle/>
          <a:p>
            <a:r>
              <a:rPr lang="en-GB" dirty="0" smtClean="0">
                <a:solidFill>
                  <a:schemeClr val="bg1"/>
                </a:solidFill>
              </a:rPr>
              <a:t>Nature is in trouble: Global</a:t>
            </a:r>
            <a:endParaRPr lang="en-GB" dirty="0">
              <a:solidFill>
                <a:schemeClr val="bg1"/>
              </a:solidFill>
            </a:endParaRPr>
          </a:p>
        </p:txBody>
      </p:sp>
      <p:sp>
        <p:nvSpPr>
          <p:cNvPr id="3" name="Text Placeholder 2"/>
          <p:cNvSpPr>
            <a:spLocks noGrp="1"/>
          </p:cNvSpPr>
          <p:nvPr>
            <p:ph type="body" sz="quarter" idx="10"/>
          </p:nvPr>
        </p:nvSpPr>
        <p:spPr/>
        <p:txBody>
          <a:bodyPr>
            <a:normAutofit fontScale="92500" lnSpcReduction="10000"/>
          </a:bodyPr>
          <a:lstStyle/>
          <a:p>
            <a:r>
              <a:rPr lang="en-GB" dirty="0" smtClean="0">
                <a:solidFill>
                  <a:schemeClr val="bg1"/>
                </a:solidFill>
              </a:rPr>
              <a:t>One third of amphibians, one quarter of mammals, and one fifth of plants are threatened with global extinction.</a:t>
            </a:r>
          </a:p>
          <a:p>
            <a:endParaRPr lang="en-GB" dirty="0" smtClean="0"/>
          </a:p>
          <a:p>
            <a:r>
              <a:rPr lang="en-GB" dirty="0" smtClean="0">
                <a:solidFill>
                  <a:schemeClr val="bg1"/>
                </a:solidFill>
              </a:rPr>
              <a:t>Since 1970 (in less than two generations),</a:t>
            </a:r>
            <a:r>
              <a:rPr lang="en-US" dirty="0" smtClean="0">
                <a:solidFill>
                  <a:schemeClr val="bg1"/>
                </a:solidFill>
              </a:rPr>
              <a:t> population sizes of vertebrate species have dropped by half on average.</a:t>
            </a:r>
          </a:p>
          <a:p>
            <a:endParaRPr lang="en-US" dirty="0" smtClean="0">
              <a:solidFill>
                <a:schemeClr val="bg1"/>
              </a:solidFill>
            </a:endParaRPr>
          </a:p>
          <a:p>
            <a:r>
              <a:rPr lang="en-US" dirty="0" smtClean="0">
                <a:solidFill>
                  <a:schemeClr val="bg1"/>
                </a:solidFill>
              </a:rPr>
              <a:t>1.5 Earths currently required to meet the demands humanity makes on nature each year.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ww.rspb-images.com/comp/1038951.jpg"/>
          <p:cNvPicPr>
            <a:picLocks noChangeAspect="1" noChangeArrowheads="1"/>
          </p:cNvPicPr>
          <p:nvPr/>
        </p:nvPicPr>
        <p:blipFill>
          <a:blip r:embed="rId3" cstate="print"/>
          <a:srcRect/>
          <a:stretch>
            <a:fillRect/>
          </a:stretch>
        </p:blipFill>
        <p:spPr bwMode="auto">
          <a:xfrm>
            <a:off x="-2337793" y="-1107504"/>
            <a:ext cx="11942425" cy="7965504"/>
          </a:xfrm>
          <a:prstGeom prst="rect">
            <a:avLst/>
          </a:prstGeom>
          <a:noFill/>
        </p:spPr>
      </p:pic>
      <p:sp>
        <p:nvSpPr>
          <p:cNvPr id="4" name="TextBox 3"/>
          <p:cNvSpPr txBox="1"/>
          <p:nvPr/>
        </p:nvSpPr>
        <p:spPr>
          <a:xfrm>
            <a:off x="2843808" y="4221088"/>
            <a:ext cx="5400600" cy="1477328"/>
          </a:xfrm>
          <a:prstGeom prst="rect">
            <a:avLst/>
          </a:prstGeom>
          <a:noFill/>
        </p:spPr>
        <p:txBody>
          <a:bodyPr wrap="square" rtlCol="0">
            <a:spAutoFit/>
          </a:bodyPr>
          <a:lstStyle/>
          <a:p>
            <a:r>
              <a:rPr lang="en-US" i="1" dirty="0" smtClean="0"/>
              <a:t>“The question is whether any civilization can wage relentless war on life without destroying itself, and without losing the right to be called civilized.” </a:t>
            </a:r>
          </a:p>
          <a:p>
            <a:r>
              <a:rPr lang="en-US" dirty="0" smtClean="0"/>
              <a:t/>
            </a:r>
            <a:br>
              <a:rPr lang="en-US" dirty="0" smtClean="0"/>
            </a:br>
            <a:r>
              <a:rPr lang="en-US" dirty="0" smtClean="0"/>
              <a:t>― Rachel Carson </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Is it worth it? The moral case</a:t>
            </a:r>
            <a:endParaRPr lang="en-GB" dirty="0"/>
          </a:p>
        </p:txBody>
      </p:sp>
      <p:sp>
        <p:nvSpPr>
          <p:cNvPr id="3" name="Text Placeholder 2"/>
          <p:cNvSpPr>
            <a:spLocks noGrp="1"/>
          </p:cNvSpPr>
          <p:nvPr>
            <p:ph type="body" sz="quarter" idx="10"/>
          </p:nvPr>
        </p:nvSpPr>
        <p:spPr>
          <a:xfrm>
            <a:off x="539750" y="1484312"/>
            <a:ext cx="5688434" cy="3960912"/>
          </a:xfrm>
        </p:spPr>
        <p:txBody>
          <a:bodyPr>
            <a:normAutofit fontScale="77500" lnSpcReduction="20000"/>
          </a:bodyPr>
          <a:lstStyle/>
          <a:p>
            <a:r>
              <a:rPr lang="en-GB" dirty="0" smtClean="0"/>
              <a:t>95% of Europeans feel that the environment is important to them. </a:t>
            </a:r>
          </a:p>
          <a:p>
            <a:pPr>
              <a:buNone/>
            </a:pPr>
            <a:endParaRPr lang="en-GB" dirty="0" smtClean="0"/>
          </a:p>
          <a:p>
            <a:r>
              <a:rPr lang="en-GB" dirty="0" smtClean="0"/>
              <a:t>77% see the conservation of biodiversity first and foremost as a moral obligation.</a:t>
            </a:r>
          </a:p>
          <a:p>
            <a:endParaRPr lang="en-GB" dirty="0" smtClean="0"/>
          </a:p>
          <a:p>
            <a:r>
              <a:rPr lang="en-GB" dirty="0" smtClean="0"/>
              <a:t>A healthy environment is fundamental to making human life both possible and worth living...</a:t>
            </a:r>
            <a:r>
              <a:rPr lang="en-US" dirty="0" smtClean="0"/>
              <a:t> over half of the adult population of England visit the natural environment at least once a week… </a:t>
            </a:r>
            <a:endParaRPr lang="en-GB" dirty="0" smtClean="0"/>
          </a:p>
          <a:p>
            <a:endParaRPr lang="en-GB" dirty="0" smtClean="0"/>
          </a:p>
        </p:txBody>
      </p:sp>
      <p:sp>
        <p:nvSpPr>
          <p:cNvPr id="7" name="Rectangle 6"/>
          <p:cNvSpPr/>
          <p:nvPr/>
        </p:nvSpPr>
        <p:spPr>
          <a:xfrm>
            <a:off x="6588224" y="5301208"/>
            <a:ext cx="230425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http://www.rspb-images.com/comp/1072714.jpg"/>
          <p:cNvPicPr>
            <a:picLocks noChangeAspect="1" noChangeArrowheads="1"/>
          </p:cNvPicPr>
          <p:nvPr/>
        </p:nvPicPr>
        <p:blipFill>
          <a:blip r:embed="rId3" cstate="print"/>
          <a:srcRect/>
          <a:stretch>
            <a:fillRect/>
          </a:stretch>
        </p:blipFill>
        <p:spPr bwMode="auto">
          <a:xfrm>
            <a:off x="6228184" y="1412776"/>
            <a:ext cx="2488501" cy="365956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540000"/>
            <a:ext cx="6336256" cy="792088"/>
          </a:xfrm>
        </p:spPr>
        <p:txBody>
          <a:bodyPr>
            <a:normAutofit/>
          </a:bodyPr>
          <a:lstStyle/>
          <a:p>
            <a:r>
              <a:rPr lang="en-GB" dirty="0" smtClean="0"/>
              <a:t>The economic case</a:t>
            </a:r>
            <a:endParaRPr lang="en-GB" dirty="0"/>
          </a:p>
        </p:txBody>
      </p:sp>
      <p:sp>
        <p:nvSpPr>
          <p:cNvPr id="3" name="Text Placeholder 2"/>
          <p:cNvSpPr>
            <a:spLocks noGrp="1"/>
          </p:cNvSpPr>
          <p:nvPr>
            <p:ph type="body" sz="quarter" idx="10"/>
          </p:nvPr>
        </p:nvSpPr>
        <p:spPr>
          <a:xfrm>
            <a:off x="539750" y="1484312"/>
            <a:ext cx="6408514" cy="5041031"/>
          </a:xfrm>
        </p:spPr>
        <p:txBody>
          <a:bodyPr>
            <a:normAutofit fontScale="70000" lnSpcReduction="20000"/>
          </a:bodyPr>
          <a:lstStyle/>
          <a:p>
            <a:r>
              <a:rPr lang="en-GB" dirty="0" smtClean="0"/>
              <a:t>Sites important for biodiversity also provide significant benefits to people by delivering ‘ecosystem services’ (the outputs of ecosystems from which people derive benefits</a:t>
            </a:r>
            <a:r>
              <a:rPr lang="en-GB" dirty="0" smtClean="0"/>
              <a:t>) locally and globally.</a:t>
            </a:r>
            <a:endParaRPr lang="en-GB" dirty="0" smtClean="0"/>
          </a:p>
          <a:p>
            <a:endParaRPr lang="en-GB" dirty="0" smtClean="0"/>
          </a:p>
          <a:p>
            <a:r>
              <a:rPr lang="en-GB" dirty="0" smtClean="0"/>
              <a:t>But this is frequently not valued at all in decision-making impacting on the natural environment.</a:t>
            </a:r>
          </a:p>
          <a:p>
            <a:endParaRPr lang="en-GB" dirty="0" smtClean="0"/>
          </a:p>
          <a:p>
            <a:r>
              <a:rPr lang="en-GB" dirty="0" smtClean="0"/>
              <a:t>A recent estimate of the total value of global ecosystem services is </a:t>
            </a:r>
            <a:r>
              <a:rPr lang="en-GB" b="1" dirty="0" smtClean="0"/>
              <a:t>$125-145 trillion/yr</a:t>
            </a:r>
            <a:r>
              <a:rPr lang="en-GB" dirty="0" smtClean="0"/>
              <a:t>, close to twice the size of global GDP.</a:t>
            </a:r>
          </a:p>
          <a:p>
            <a:endParaRPr lang="en-GB" dirty="0" smtClean="0"/>
          </a:p>
          <a:p>
            <a:r>
              <a:rPr lang="en-GB" dirty="0" smtClean="0"/>
              <a:t>In England, the costs of managing nature reserves are outweighed by the benefits 9:1. (2:1 for HS2).</a:t>
            </a:r>
          </a:p>
          <a:p>
            <a:endParaRPr lang="en-GB" dirty="0" smtClean="0"/>
          </a:p>
          <a:p>
            <a:r>
              <a:rPr lang="en-GB" dirty="0" smtClean="0"/>
              <a:t>There is </a:t>
            </a:r>
            <a:r>
              <a:rPr lang="en-GB" b="1" dirty="0" smtClean="0"/>
              <a:t>strong evidence of the benefits of biodiversity action.</a:t>
            </a:r>
            <a:endParaRPr lang="en-GB" dirty="0" smtClean="0"/>
          </a:p>
          <a:p>
            <a:pPr>
              <a:buNone/>
            </a:pPr>
            <a:endParaRPr lang="en-GB" dirty="0" smtClean="0"/>
          </a:p>
          <a:p>
            <a:endParaRPr lang="en-GB" dirty="0"/>
          </a:p>
        </p:txBody>
      </p:sp>
      <p:pic>
        <p:nvPicPr>
          <p:cNvPr id="4" name="Picture 1" descr="C:\Users\donalmccarthy\Desktop\SOWB\SOWB2013 graphic 2 p5.jpg"/>
          <p:cNvPicPr>
            <a:picLocks noChangeAspect="1" noChangeArrowheads="1"/>
          </p:cNvPicPr>
          <p:nvPr/>
        </p:nvPicPr>
        <p:blipFill>
          <a:blip r:embed="rId3" cstate="print"/>
          <a:srcRect/>
          <a:stretch>
            <a:fillRect/>
          </a:stretch>
        </p:blipFill>
        <p:spPr bwMode="auto">
          <a:xfrm>
            <a:off x="7092280" y="44624"/>
            <a:ext cx="1584176" cy="677021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552" y="836712"/>
            <a:ext cx="8136706" cy="4032250"/>
          </a:xfrm>
        </p:spPr>
        <p:txBody>
          <a:bodyPr>
            <a:normAutofit fontScale="77500" lnSpcReduction="20000"/>
          </a:bodyPr>
          <a:lstStyle/>
          <a:p>
            <a:pPr>
              <a:buNone/>
            </a:pPr>
            <a:r>
              <a:rPr lang="en-GB" dirty="0" smtClean="0"/>
              <a:t>	</a:t>
            </a:r>
          </a:p>
          <a:p>
            <a:pPr>
              <a:buNone/>
            </a:pPr>
            <a:r>
              <a:rPr lang="en-GB" i="1" dirty="0" smtClean="0"/>
              <a:t>	“The natural world, its biodiversity and its constituent ecosystems are critically important to our well-being and economic prosperity, but are consistently undervalued in conventional economic analyses and decision making. Ecosystems and the services they deliver underpin our very existence. We depend on them to produce our food, regulate water supplies and climate, and breakdown waste products. We also value them in less obvious ways: contact with nature gives pleasure, provides recreation and is known to have a positive impact on long-term health and happiness” </a:t>
            </a:r>
          </a:p>
          <a:p>
            <a:pPr>
              <a:buNone/>
            </a:pPr>
            <a:endParaRPr lang="en-GB" dirty="0" smtClean="0"/>
          </a:p>
          <a:p>
            <a:pPr>
              <a:buNone/>
            </a:pPr>
            <a:r>
              <a:rPr lang="en-GB" dirty="0" smtClean="0"/>
              <a:t>	– UKNEA (2011)</a:t>
            </a:r>
          </a:p>
          <a:p>
            <a:endParaRPr lang="en-GB" dirty="0"/>
          </a:p>
        </p:txBody>
      </p:sp>
      <p:pic>
        <p:nvPicPr>
          <p:cNvPr id="132098" name="Picture 2" descr="http://uknea.unep-wcmc.org/Portals/0/Images/bannerlwec_v2.gif"/>
          <p:cNvPicPr>
            <a:picLocks noChangeAspect="1" noChangeArrowheads="1"/>
          </p:cNvPicPr>
          <p:nvPr/>
        </p:nvPicPr>
        <p:blipFill>
          <a:blip r:embed="rId3" cstate="print"/>
          <a:srcRect/>
          <a:stretch>
            <a:fillRect/>
          </a:stretch>
        </p:blipFill>
        <p:spPr bwMode="auto">
          <a:xfrm>
            <a:off x="2352675" y="5400675"/>
            <a:ext cx="6791325" cy="14573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a:xfrm>
            <a:off x="6553200" y="6356350"/>
            <a:ext cx="2133600" cy="365125"/>
          </a:xfrm>
          <a:prstGeom prst="rect">
            <a:avLst/>
          </a:prstGeom>
          <a:noFill/>
        </p:spPr>
        <p:txBody>
          <a:bodyPr anchor="ctr"/>
          <a:lstStyle/>
          <a:p>
            <a:pPr algn="r">
              <a:defRPr/>
            </a:pPr>
            <a:fld id="{91BE36CB-8BF0-40BB-BE88-E72F2939DD92}" type="slidenum">
              <a:rPr lang="en-GB" sz="1200">
                <a:solidFill>
                  <a:schemeClr val="tx1">
                    <a:tint val="75000"/>
                  </a:schemeClr>
                </a:solidFill>
              </a:rPr>
              <a:pPr algn="r">
                <a:defRPr/>
              </a:pPr>
              <a:t>44</a:t>
            </a:fld>
            <a:endParaRPr lang="en-GB" sz="1200" dirty="0">
              <a:solidFill>
                <a:schemeClr val="tx1">
                  <a:tint val="75000"/>
                </a:schemeClr>
              </a:solidFill>
            </a:endParaRPr>
          </a:p>
        </p:txBody>
      </p:sp>
      <p:sp>
        <p:nvSpPr>
          <p:cNvPr id="32771" name="Rectangle 2"/>
          <p:cNvSpPr>
            <a:spLocks noGrp="1"/>
          </p:cNvSpPr>
          <p:nvPr>
            <p:ph type="title" idx="4294967295"/>
          </p:nvPr>
        </p:nvSpPr>
        <p:spPr>
          <a:xfrm>
            <a:off x="395288" y="0"/>
            <a:ext cx="8229600" cy="1143000"/>
          </a:xfrm>
        </p:spPr>
        <p:txBody>
          <a:bodyPr>
            <a:normAutofit/>
          </a:bodyPr>
          <a:lstStyle/>
          <a:p>
            <a:pPr eaLnBrk="1" hangingPunct="1"/>
            <a:r>
              <a:rPr lang="en-GB" sz="4000" b="1" dirty="0" smtClean="0">
                <a:solidFill>
                  <a:srgbClr val="007AC9"/>
                </a:solidFill>
              </a:rPr>
              <a:t>Summary and Conclusions</a:t>
            </a:r>
          </a:p>
        </p:txBody>
      </p:sp>
      <p:sp>
        <p:nvSpPr>
          <p:cNvPr id="32772" name="Rectangle 3"/>
          <p:cNvSpPr>
            <a:spLocks noGrp="1"/>
          </p:cNvSpPr>
          <p:nvPr>
            <p:ph type="body" idx="4294967295"/>
          </p:nvPr>
        </p:nvSpPr>
        <p:spPr>
          <a:xfrm>
            <a:off x="611188" y="1052513"/>
            <a:ext cx="8229600" cy="5102225"/>
          </a:xfrm>
        </p:spPr>
        <p:txBody>
          <a:bodyPr>
            <a:normAutofit/>
          </a:bodyPr>
          <a:lstStyle/>
          <a:p>
            <a:pPr>
              <a:buFont typeface="Arial" charset="0"/>
              <a:buNone/>
            </a:pPr>
            <a:r>
              <a:rPr lang="en-GB" sz="1800" dirty="0" smtClean="0"/>
              <a:t> </a:t>
            </a:r>
          </a:p>
          <a:p>
            <a:r>
              <a:rPr lang="en-GB" sz="1700" dirty="0" smtClean="0"/>
              <a:t>We can afford to save biodiversity (but no guarantees of success) ; we cannot afford not to.</a:t>
            </a:r>
          </a:p>
          <a:p>
            <a:endParaRPr lang="en-GB" sz="1700" dirty="0" smtClean="0"/>
          </a:p>
          <a:p>
            <a:r>
              <a:rPr lang="en-GB" sz="1700" dirty="0" smtClean="0"/>
              <a:t>Conservation, particularly in lower-income countries is grossly underfunded. Without a substantial increase in funding (by at least an order of magnitude), we will fail to meet the Aichi Targets 11 and 12...and species will continue to be lost. </a:t>
            </a:r>
            <a:r>
              <a:rPr lang="en-GB" sz="1600" dirty="0" smtClean="0">
                <a:solidFill>
                  <a:prstClr val="black"/>
                </a:solidFill>
              </a:rPr>
              <a:t>costs. </a:t>
            </a:r>
            <a:endParaRPr lang="en-GB" sz="1700" dirty="0" smtClean="0"/>
          </a:p>
          <a:p>
            <a:pPr>
              <a:buNone/>
            </a:pPr>
            <a:endParaRPr lang="en-GB" sz="1700" dirty="0" smtClean="0"/>
          </a:p>
          <a:p>
            <a:r>
              <a:rPr lang="en-GB" sz="1700" dirty="0" smtClean="0"/>
              <a:t>Biodiversity-rich lower-income countries, where relative needs are highest and the greatest gains per dollar will be, require much greater support from richer countries. </a:t>
            </a:r>
          </a:p>
          <a:p>
            <a:endParaRPr lang="en-GB" sz="1700" dirty="0" smtClean="0"/>
          </a:p>
          <a:p>
            <a:r>
              <a:rPr lang="en-GB" sz="1700" dirty="0" smtClean="0"/>
              <a:t>Resolving the on-going conservation “funding crisis” is urgent; the longer that investments in conservation are delayed, the more the costs will grow and the less likely it is that we will meet the targets (i.e. prevent extinctions occurring)</a:t>
            </a:r>
          </a:p>
          <a:p>
            <a:endParaRPr lang="en-GB" sz="17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p:cNvSpPr>
          <p:nvPr>
            <p:ph type="body" idx="4294967295"/>
          </p:nvPr>
        </p:nvSpPr>
        <p:spPr>
          <a:xfrm>
            <a:off x="395288" y="404813"/>
            <a:ext cx="8229600" cy="4884737"/>
          </a:xfrm>
        </p:spPr>
        <p:txBody>
          <a:bodyPr>
            <a:normAutofit/>
          </a:bodyPr>
          <a:lstStyle/>
          <a:p>
            <a:pPr>
              <a:buFontTx/>
              <a:buChar char="•"/>
            </a:pPr>
            <a:endParaRPr lang="en-GB" sz="3000" dirty="0" smtClean="0"/>
          </a:p>
          <a:p>
            <a:pPr>
              <a:buFontTx/>
              <a:buChar char="•"/>
            </a:pPr>
            <a:r>
              <a:rPr lang="en-GB" sz="3000" dirty="0" smtClean="0"/>
              <a:t>Funded by the Cambridge Conservation Initiative Collaborative Fund for Conservation</a:t>
            </a:r>
          </a:p>
          <a:p>
            <a:pPr>
              <a:buFontTx/>
              <a:buNone/>
            </a:pPr>
            <a:endParaRPr lang="en-GB" sz="3000" dirty="0" smtClean="0"/>
          </a:p>
          <a:p>
            <a:pPr>
              <a:buFontTx/>
              <a:buChar char="•"/>
            </a:pPr>
            <a:r>
              <a:rPr lang="en-GB" sz="3000" dirty="0" smtClean="0"/>
              <a:t>Project Team: BirdLife International, RSPB, UNEP-WCMC, University of Cambridge</a:t>
            </a:r>
          </a:p>
          <a:p>
            <a:pPr>
              <a:buFontTx/>
              <a:buNone/>
            </a:pPr>
            <a:endParaRPr lang="en-GB" sz="3400" dirty="0" smtClean="0"/>
          </a:p>
        </p:txBody>
      </p:sp>
      <p:sp>
        <p:nvSpPr>
          <p:cNvPr id="10" name="Slide Number Placeholder 5"/>
          <p:cNvSpPr txBox="1">
            <a:spLocks noGrp="1"/>
          </p:cNvSpPr>
          <p:nvPr/>
        </p:nvSpPr>
        <p:spPr>
          <a:xfrm>
            <a:off x="6483350" y="6356350"/>
            <a:ext cx="2133600" cy="365125"/>
          </a:xfrm>
          <a:prstGeom prst="rect">
            <a:avLst/>
          </a:prstGeom>
          <a:noFill/>
        </p:spPr>
        <p:txBody>
          <a:bodyPr anchor="ctr"/>
          <a:lstStyle/>
          <a:p>
            <a:pPr algn="r">
              <a:defRPr/>
            </a:pPr>
            <a:fld id="{0F0B3509-3821-4F8E-B91C-D922A81D625E}" type="slidenum">
              <a:rPr lang="en-GB" sz="1200">
                <a:solidFill>
                  <a:schemeClr val="tx1">
                    <a:tint val="75000"/>
                  </a:schemeClr>
                </a:solidFill>
              </a:rPr>
              <a:pPr algn="r">
                <a:defRPr/>
              </a:pPr>
              <a:t>45</a:t>
            </a:fld>
            <a:endParaRPr lang="en-GB" sz="1200" dirty="0">
              <a:solidFill>
                <a:schemeClr val="tx1">
                  <a:tint val="75000"/>
                </a:schemeClr>
              </a:solidFill>
            </a:endParaRPr>
          </a:p>
        </p:txBody>
      </p:sp>
      <p:sp>
        <p:nvSpPr>
          <p:cNvPr id="2052" name="Rectangle 2"/>
          <p:cNvSpPr>
            <a:spLocks/>
          </p:cNvSpPr>
          <p:nvPr/>
        </p:nvSpPr>
        <p:spPr bwMode="auto">
          <a:xfrm>
            <a:off x="387350" y="274638"/>
            <a:ext cx="8229600" cy="1143000"/>
          </a:xfrm>
          <a:prstGeom prst="rect">
            <a:avLst/>
          </a:prstGeom>
          <a:noFill/>
          <a:ln w="9525">
            <a:noFill/>
            <a:miter lim="800000"/>
            <a:headEnd/>
            <a:tailEnd/>
          </a:ln>
        </p:spPr>
        <p:txBody>
          <a:bodyPr anchor="ctr"/>
          <a:lstStyle/>
          <a:p>
            <a:pPr algn="ctr"/>
            <a:endParaRPr lang="en-US" sz="4000">
              <a:latin typeface="Calibri" pitchFamily="34" charset="0"/>
            </a:endParaRPr>
          </a:p>
        </p:txBody>
      </p:sp>
      <p:pic>
        <p:nvPicPr>
          <p:cNvPr id="2053" name="Picture 5" descr="UNEP_WCMC"/>
          <p:cNvPicPr>
            <a:picLocks noChangeAspect="1" noChangeArrowheads="1"/>
          </p:cNvPicPr>
          <p:nvPr/>
        </p:nvPicPr>
        <p:blipFill>
          <a:blip r:embed="rId3" cstate="print"/>
          <a:srcRect/>
          <a:stretch>
            <a:fillRect/>
          </a:stretch>
        </p:blipFill>
        <p:spPr bwMode="auto">
          <a:xfrm>
            <a:off x="0" y="4711647"/>
            <a:ext cx="2627784" cy="1828853"/>
          </a:xfrm>
          <a:prstGeom prst="rect">
            <a:avLst/>
          </a:prstGeom>
          <a:noFill/>
          <a:ln w="9525">
            <a:noFill/>
            <a:miter lim="800000"/>
            <a:headEnd/>
            <a:tailEnd/>
          </a:ln>
        </p:spPr>
      </p:pic>
      <p:pic>
        <p:nvPicPr>
          <p:cNvPr id="2055" name="Picture 11" descr="cambridge_logo"/>
          <p:cNvPicPr>
            <a:picLocks noChangeAspect="1" noChangeArrowheads="1"/>
          </p:cNvPicPr>
          <p:nvPr/>
        </p:nvPicPr>
        <p:blipFill>
          <a:blip r:embed="rId4" cstate="print"/>
          <a:srcRect/>
          <a:stretch>
            <a:fillRect/>
          </a:stretch>
        </p:blipFill>
        <p:spPr bwMode="auto">
          <a:xfrm>
            <a:off x="5868144" y="4313535"/>
            <a:ext cx="2700338" cy="555625"/>
          </a:xfrm>
          <a:prstGeom prst="rect">
            <a:avLst/>
          </a:prstGeom>
          <a:noFill/>
          <a:ln w="9525">
            <a:noFill/>
            <a:miter lim="800000"/>
            <a:headEnd/>
            <a:tailEnd/>
          </a:ln>
        </p:spPr>
      </p:pic>
      <p:pic>
        <p:nvPicPr>
          <p:cNvPr id="2057" name="Picture 19"/>
          <p:cNvPicPr>
            <a:picLocks noChangeAspect="1" noChangeArrowheads="1"/>
          </p:cNvPicPr>
          <p:nvPr/>
        </p:nvPicPr>
        <p:blipFill>
          <a:blip r:embed="rId5" cstate="print"/>
          <a:srcRect/>
          <a:stretch>
            <a:fillRect/>
          </a:stretch>
        </p:blipFill>
        <p:spPr bwMode="auto">
          <a:xfrm>
            <a:off x="251520" y="4005064"/>
            <a:ext cx="5400675" cy="955675"/>
          </a:xfrm>
          <a:prstGeom prst="rect">
            <a:avLst/>
          </a:prstGeom>
          <a:noFill/>
          <a:ln w="9525">
            <a:noFill/>
            <a:miter lim="800000"/>
            <a:headEnd/>
            <a:tailEnd/>
          </a:ln>
        </p:spPr>
      </p:pic>
      <p:pic>
        <p:nvPicPr>
          <p:cNvPr id="4098" name="Picture 2" descr="http://www.rspb.org.uk/Images/oglogo_tcm9-283522.gif"/>
          <p:cNvPicPr>
            <a:picLocks noChangeAspect="1" noChangeArrowheads="1"/>
          </p:cNvPicPr>
          <p:nvPr/>
        </p:nvPicPr>
        <p:blipFill>
          <a:blip r:embed="rId6" cstate="print"/>
          <a:srcRect/>
          <a:stretch>
            <a:fillRect/>
          </a:stretch>
        </p:blipFill>
        <p:spPr bwMode="auto">
          <a:xfrm>
            <a:off x="5004048" y="4544665"/>
            <a:ext cx="2313335" cy="2313335"/>
          </a:xfrm>
          <a:prstGeom prst="rect">
            <a:avLst/>
          </a:prstGeom>
          <a:noFill/>
        </p:spPr>
      </p:pic>
      <p:pic>
        <p:nvPicPr>
          <p:cNvPr id="12" name="Picture 2"/>
          <p:cNvPicPr>
            <a:picLocks noChangeAspect="1" noChangeArrowheads="1"/>
          </p:cNvPicPr>
          <p:nvPr/>
        </p:nvPicPr>
        <p:blipFill>
          <a:blip r:embed="rId7" cstate="print"/>
          <a:srcRect/>
          <a:stretch>
            <a:fillRect/>
          </a:stretch>
        </p:blipFill>
        <p:spPr bwMode="auto">
          <a:xfrm>
            <a:off x="2555776" y="4868918"/>
            <a:ext cx="1872208" cy="1398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Major Threats</a:t>
            </a:r>
            <a:endParaRPr lang="en-GB" dirty="0"/>
          </a:p>
        </p:txBody>
      </p:sp>
      <p:sp>
        <p:nvSpPr>
          <p:cNvPr id="3" name="Text Placeholder 2"/>
          <p:cNvSpPr>
            <a:spLocks noGrp="1"/>
          </p:cNvSpPr>
          <p:nvPr>
            <p:ph type="body" sz="quarter" idx="10"/>
          </p:nvPr>
        </p:nvSpPr>
        <p:spPr>
          <a:xfrm>
            <a:off x="539750" y="1484312"/>
            <a:ext cx="4896346" cy="4969024"/>
          </a:xfrm>
        </p:spPr>
        <p:txBody>
          <a:bodyPr>
            <a:normAutofit fontScale="47500" lnSpcReduction="20000"/>
          </a:bodyPr>
          <a:lstStyle/>
          <a:p>
            <a:r>
              <a:rPr lang="en-GB" b="1" dirty="0" smtClean="0"/>
              <a:t>World </a:t>
            </a:r>
            <a:r>
              <a:rPr lang="en-GB" b="1" dirty="0" smtClean="0"/>
              <a:t>GDP per capita has more than tripled since </a:t>
            </a:r>
            <a:r>
              <a:rPr lang="en-GB" b="1" dirty="0" smtClean="0"/>
              <a:t>1950</a:t>
            </a:r>
            <a:r>
              <a:rPr lang="en-GB" dirty="0" smtClean="0"/>
              <a:t>, but </a:t>
            </a:r>
            <a:r>
              <a:rPr lang="en-GB" dirty="0" smtClean="0"/>
              <a:t>changes in biodiversity due to human activities have been more rapid than at any time in human history. Extinction is a natural process, but current rates are significantly higher than what might be considered </a:t>
            </a:r>
            <a:r>
              <a:rPr lang="en-GB" dirty="0" smtClean="0"/>
              <a:t>natural.</a:t>
            </a:r>
            <a:endParaRPr lang="en-GB" dirty="0" smtClean="0"/>
          </a:p>
          <a:p>
            <a:endParaRPr lang="en-GB" dirty="0" smtClean="0"/>
          </a:p>
          <a:p>
            <a:r>
              <a:rPr lang="en-GB" dirty="0" smtClean="0"/>
              <a:t>The </a:t>
            </a:r>
            <a:r>
              <a:rPr lang="en-GB" dirty="0" smtClean="0"/>
              <a:t>loss of nature </a:t>
            </a:r>
            <a:r>
              <a:rPr lang="en-GB" dirty="0" smtClean="0"/>
              <a:t>is </a:t>
            </a:r>
            <a:r>
              <a:rPr lang="en-GB" dirty="0" smtClean="0"/>
              <a:t>a consequence of the way we produce the things we choose to consume, the amount we consume, and the number of us consuming. </a:t>
            </a:r>
          </a:p>
          <a:p>
            <a:endParaRPr lang="en-US" b="1" dirty="0" smtClean="0"/>
          </a:p>
          <a:p>
            <a:r>
              <a:rPr lang="en-US" b="1" dirty="0" smtClean="0"/>
              <a:t>Direct drivers of loss:</a:t>
            </a:r>
            <a:r>
              <a:rPr lang="en-US" dirty="0" smtClean="0"/>
              <a:t> </a:t>
            </a:r>
          </a:p>
          <a:p>
            <a:endParaRPr lang="en-US" dirty="0" smtClean="0"/>
          </a:p>
          <a:p>
            <a:pPr lvl="1"/>
            <a:r>
              <a:rPr lang="en-US" dirty="0" smtClean="0"/>
              <a:t>Habitat destruction/degradation</a:t>
            </a:r>
          </a:p>
          <a:p>
            <a:pPr lvl="1"/>
            <a:r>
              <a:rPr lang="en-US" dirty="0" smtClean="0"/>
              <a:t>Over-exploitation</a:t>
            </a:r>
          </a:p>
          <a:p>
            <a:pPr lvl="1"/>
            <a:r>
              <a:rPr lang="en-US" dirty="0" smtClean="0"/>
              <a:t>Invasive species</a:t>
            </a:r>
          </a:p>
          <a:p>
            <a:pPr lvl="1"/>
            <a:r>
              <a:rPr lang="en-US" dirty="0" smtClean="0"/>
              <a:t>Pollution and climate </a:t>
            </a:r>
            <a:r>
              <a:rPr lang="en-US" dirty="0" smtClean="0"/>
              <a:t>change (one-sixth)</a:t>
            </a:r>
            <a:endParaRPr lang="en-US" dirty="0" smtClean="0"/>
          </a:p>
          <a:p>
            <a:endParaRPr lang="en-US" dirty="0" smtClean="0"/>
          </a:p>
          <a:p>
            <a:r>
              <a:rPr lang="en-US" b="1" dirty="0" smtClean="0"/>
              <a:t>Indirect drivers:</a:t>
            </a:r>
            <a:r>
              <a:rPr lang="en-US" dirty="0" smtClean="0"/>
              <a:t> </a:t>
            </a:r>
          </a:p>
          <a:p>
            <a:pPr lvl="1"/>
            <a:endParaRPr lang="en-US" dirty="0" smtClean="0"/>
          </a:p>
          <a:p>
            <a:pPr lvl="1"/>
            <a:r>
              <a:rPr lang="en-US" dirty="0" smtClean="0"/>
              <a:t>Socio-economic factors influence consumption per capita (e.g. demand for food, energy, and other resources), population (size and growth) and technology</a:t>
            </a:r>
            <a:r>
              <a:rPr lang="en-US" dirty="0" smtClean="0"/>
              <a:t>.</a:t>
            </a:r>
          </a:p>
          <a:p>
            <a:pPr lvl="1">
              <a:buNone/>
            </a:pPr>
            <a:endParaRPr lang="en-US" dirty="0" smtClean="0"/>
          </a:p>
          <a:p>
            <a:pPr lvl="1"/>
            <a:r>
              <a:rPr lang="en-GB" dirty="0" smtClean="0"/>
              <a:t>People are increasingly disconnected from </a:t>
            </a:r>
            <a:r>
              <a:rPr lang="en-GB" dirty="0" smtClean="0"/>
              <a:t>nature.</a:t>
            </a:r>
            <a:endParaRPr lang="en-US" dirty="0" smtClean="0"/>
          </a:p>
          <a:p>
            <a:pPr lvl="1"/>
            <a:endParaRPr lang="en-US" dirty="0" smtClean="0"/>
          </a:p>
          <a:p>
            <a:endParaRPr lang="en-US" dirty="0" smtClean="0"/>
          </a:p>
          <a:p>
            <a:pPr>
              <a:buNone/>
            </a:pPr>
            <a:endParaRPr lang="en-US" dirty="0" smtClean="0"/>
          </a:p>
          <a:p>
            <a:endParaRPr lang="en-GB" dirty="0" smtClean="0"/>
          </a:p>
        </p:txBody>
      </p:sp>
      <p:pic>
        <p:nvPicPr>
          <p:cNvPr id="2050" name="Picture 2" descr="C:\Users\donalmccarthy\Desktop\view.jpg"/>
          <p:cNvPicPr>
            <a:picLocks noChangeAspect="1" noChangeArrowheads="1"/>
          </p:cNvPicPr>
          <p:nvPr/>
        </p:nvPicPr>
        <p:blipFill>
          <a:blip r:embed="rId3" cstate="print"/>
          <a:srcRect/>
          <a:stretch>
            <a:fillRect/>
          </a:stretch>
        </p:blipFill>
        <p:spPr bwMode="auto">
          <a:xfrm>
            <a:off x="5436096" y="260648"/>
            <a:ext cx="3557016" cy="6245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000" y="540000"/>
            <a:ext cx="8136454" cy="792088"/>
          </a:xfrm>
          <a:prstGeom prst="rect">
            <a:avLst/>
          </a:prstGeom>
        </p:spPr>
        <p:txBody>
          <a:bodyPr>
            <a:normAutofit/>
          </a:bodyPr>
          <a:lstStyle/>
          <a:p>
            <a:pPr marL="0" marR="0" lvl="0" indent="0" fontAlgn="auto">
              <a:lnSpc>
                <a:spcPct val="100000"/>
              </a:lnSpc>
              <a:spcBef>
                <a:spcPct val="0"/>
              </a:spcBef>
              <a:spcAft>
                <a:spcPts val="0"/>
              </a:spcAft>
              <a:buClrTx/>
              <a:buSzTx/>
              <a:tabLst/>
              <a:defRPr/>
            </a:pPr>
            <a:r>
              <a:rPr lang="en-GB" sz="3200" b="1" dirty="0" smtClean="0">
                <a:solidFill>
                  <a:srgbClr val="007AC9"/>
                </a:solidFill>
                <a:latin typeface="+mj-lt"/>
                <a:ea typeface="+mj-ea"/>
                <a:cs typeface="+mj-cs"/>
              </a:rPr>
              <a:t>What makes a species threatened? </a:t>
            </a:r>
            <a:endParaRPr lang="en-GB" sz="3200" b="1" dirty="0">
              <a:solidFill>
                <a:srgbClr val="007AC9"/>
              </a:solidFill>
              <a:latin typeface="+mj-lt"/>
              <a:ea typeface="+mj-ea"/>
              <a:cs typeface="+mj-cs"/>
            </a:endParaRPr>
          </a:p>
        </p:txBody>
      </p:sp>
      <p:sp>
        <p:nvSpPr>
          <p:cNvPr id="4" name="Text Placeholder 11"/>
          <p:cNvSpPr txBox="1">
            <a:spLocks/>
          </p:cNvSpPr>
          <p:nvPr/>
        </p:nvSpPr>
        <p:spPr>
          <a:xfrm>
            <a:off x="323528" y="1412776"/>
            <a:ext cx="8352928" cy="3528392"/>
          </a:xfrm>
          <a:prstGeom prst="rect">
            <a:avLst/>
          </a:prstGeom>
        </p:spPr>
        <p:txBody>
          <a:bodyPr vert="horz" lIns="91440" tIns="45720" rIns="91440" bIns="45720" rtlCol="0" anchor="ctr">
            <a:normAutofit fontScale="77500" lnSpcReduction="20000"/>
          </a:bodyPr>
          <a:lstStyle/>
          <a:p>
            <a:pPr marL="342900" indent="-342900">
              <a:lnSpc>
                <a:spcPct val="90000"/>
              </a:lnSpc>
              <a:spcBef>
                <a:spcPct val="20000"/>
              </a:spcBef>
              <a:buFont typeface="Arial" pitchFamily="34" charset="0"/>
              <a:buChar char="•"/>
            </a:pPr>
            <a:r>
              <a:rPr lang="en-US" sz="2400" dirty="0" smtClean="0"/>
              <a:t>The IUCN Red List is widely recognized as the most comprehensive, objective global approach for evaluating the conservation status of plant and animal species. It provides a scientifically rigorous approach to determine risks of extinction that is applicable to all species, has become a world standard. </a:t>
            </a:r>
          </a:p>
          <a:p>
            <a:pPr marL="342900" indent="-342900">
              <a:lnSpc>
                <a:spcPct val="90000"/>
              </a:lnSpc>
              <a:spcBef>
                <a:spcPct val="20000"/>
              </a:spcBef>
              <a:buFont typeface="Arial" pitchFamily="34" charset="0"/>
              <a:buChar char="•"/>
            </a:pPr>
            <a:endParaRPr lang="en-US" sz="2400" dirty="0" smtClean="0"/>
          </a:p>
          <a:p>
            <a:pPr marL="342900" indent="-342900">
              <a:lnSpc>
                <a:spcPct val="90000"/>
              </a:lnSpc>
              <a:spcBef>
                <a:spcPct val="20000"/>
              </a:spcBef>
              <a:buFont typeface="Arial" pitchFamily="34" charset="0"/>
              <a:buChar char="•"/>
            </a:pPr>
            <a:r>
              <a:rPr lang="en-US" sz="2400" dirty="0" smtClean="0"/>
              <a:t>Set of </a:t>
            </a:r>
            <a:r>
              <a:rPr lang="en-US" sz="2400" dirty="0" smtClean="0"/>
              <a:t>hierarchical categories </a:t>
            </a:r>
            <a:r>
              <a:rPr lang="en-US" sz="2400" dirty="0" smtClean="0"/>
              <a:t>and key criteria relating to population size, distribution, and trends.</a:t>
            </a:r>
            <a:endParaRPr lang="en-GB" sz="2400" dirty="0" smtClean="0"/>
          </a:p>
          <a:p>
            <a:pPr marL="342900" marR="0" lvl="0" indent="-342900" fontAlgn="auto">
              <a:lnSpc>
                <a:spcPct val="90000"/>
              </a:lnSpc>
              <a:spcBef>
                <a:spcPct val="20000"/>
              </a:spcBef>
              <a:spcAft>
                <a:spcPts val="0"/>
              </a:spcAft>
              <a:buClrTx/>
              <a:buSzTx/>
              <a:buFont typeface="Arial" pitchFamily="34" charset="0"/>
              <a:buChar char="•"/>
              <a:tabLst/>
              <a:defRPr/>
            </a:pPr>
            <a:endParaRPr lang="en-GB" sz="2400" dirty="0" smtClean="0"/>
          </a:p>
          <a:p>
            <a:pPr marL="342900" marR="0" lvl="0" indent="-342900" fontAlgn="auto">
              <a:lnSpc>
                <a:spcPct val="90000"/>
              </a:lnSpc>
              <a:spcBef>
                <a:spcPct val="20000"/>
              </a:spcBef>
              <a:spcAft>
                <a:spcPts val="0"/>
              </a:spcAft>
              <a:buClrTx/>
              <a:buSzTx/>
              <a:buFont typeface="Arial" pitchFamily="34" charset="0"/>
              <a:buChar char="•"/>
              <a:tabLst/>
              <a:defRPr/>
            </a:pPr>
            <a:r>
              <a:rPr lang="en-GB" sz="2400" dirty="0" smtClean="0"/>
              <a:t>Small population, small range size, and/or rapid decline = threatened. Most threatened birds have populations below 10,000 individuals, some are as low as 50 individuals. </a:t>
            </a:r>
          </a:p>
          <a:p>
            <a:pPr marL="342900" marR="0" lvl="0" indent="-342900" fontAlgn="auto">
              <a:lnSpc>
                <a:spcPct val="90000"/>
              </a:lnSpc>
              <a:spcBef>
                <a:spcPct val="20000"/>
              </a:spcBef>
              <a:spcAft>
                <a:spcPts val="0"/>
              </a:spcAft>
              <a:buClrTx/>
              <a:buSzTx/>
              <a:buFont typeface="Arial" pitchFamily="34" charset="0"/>
              <a:buChar char="•"/>
              <a:tabLst/>
              <a:defRPr/>
            </a:pPr>
            <a:endParaRPr lang="en-GB" sz="2400" dirty="0" smtClean="0"/>
          </a:p>
          <a:p>
            <a:pPr marL="342900" marR="0" lvl="0" indent="-342900" fontAlgn="auto">
              <a:lnSpc>
                <a:spcPct val="90000"/>
              </a:lnSpc>
              <a:spcBef>
                <a:spcPct val="20000"/>
              </a:spcBef>
              <a:spcAft>
                <a:spcPts val="0"/>
              </a:spcAft>
              <a:buClrTx/>
              <a:buSzTx/>
              <a:buFont typeface="Arial" pitchFamily="34" charset="0"/>
              <a:buChar char="•"/>
              <a:tabLst/>
              <a:defRPr/>
            </a:pPr>
            <a:r>
              <a:rPr lang="en-GB" sz="2400" dirty="0" smtClean="0"/>
              <a:t>In contrast, there are nearly 4 million pairs of breeding blue tits in the UK alone (and up to 50 million pairs across Europe as a whole).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6" descr="https://cmsdata.iucn.org/img/redlistrhinobumper_122593.jpg"/>
          <p:cNvPicPr>
            <a:picLocks noChangeAspect="1" noChangeArrowheads="1"/>
          </p:cNvPicPr>
          <p:nvPr/>
        </p:nvPicPr>
        <p:blipFill>
          <a:blip r:embed="rId3" cstate="print"/>
          <a:srcRect/>
          <a:stretch>
            <a:fillRect/>
          </a:stretch>
        </p:blipFill>
        <p:spPr bwMode="auto">
          <a:xfrm>
            <a:off x="0" y="5085184"/>
            <a:ext cx="4356745" cy="1389581"/>
          </a:xfrm>
          <a:prstGeom prst="rect">
            <a:avLst/>
          </a:prstGeom>
          <a:noFill/>
        </p:spPr>
      </p:pic>
      <p:pic>
        <p:nvPicPr>
          <p:cNvPr id="6" name="Picture 4" descr="http://upload.wikimedia.org/wikipedia/commons/thumb/1/18/Status_iucn3.1.svg/1000px-Status_iucn3.1.svg.png"/>
          <p:cNvPicPr>
            <a:picLocks noChangeAspect="1" noChangeArrowheads="1"/>
          </p:cNvPicPr>
          <p:nvPr/>
        </p:nvPicPr>
        <p:blipFill>
          <a:blip r:embed="rId4" cstate="print"/>
          <a:srcRect/>
          <a:stretch>
            <a:fillRect/>
          </a:stretch>
        </p:blipFill>
        <p:spPr bwMode="auto">
          <a:xfrm>
            <a:off x="4499992" y="5229200"/>
            <a:ext cx="4268400" cy="12116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OWB2013 graphic1 p7.jpg"/>
          <p:cNvPicPr>
            <a:picLocks noGrp="1" noChangeAspect="1"/>
          </p:cNvPicPr>
          <p:nvPr>
            <p:ph type="pic" sz="quarter" idx="13"/>
          </p:nvPr>
        </p:nvPicPr>
        <p:blipFill>
          <a:blip r:embed="rId3" cstate="print"/>
          <a:srcRect l="5445" r="5445"/>
          <a:stretch>
            <a:fillRect/>
          </a:stretch>
        </p:blipFill>
        <p:spPr/>
      </p:pic>
      <p:sp>
        <p:nvSpPr>
          <p:cNvPr id="11" name="Title 10"/>
          <p:cNvSpPr>
            <a:spLocks noGrp="1"/>
          </p:cNvSpPr>
          <p:nvPr>
            <p:ph type="ctrTitle"/>
          </p:nvPr>
        </p:nvSpPr>
        <p:spPr>
          <a:xfrm>
            <a:off x="540000" y="540000"/>
            <a:ext cx="5184128" cy="728760"/>
          </a:xfrm>
        </p:spPr>
        <p:txBody>
          <a:bodyPr>
            <a:normAutofit/>
          </a:bodyPr>
          <a:lstStyle/>
          <a:p>
            <a:r>
              <a:rPr lang="en-GB" sz="3200" dirty="0" smtClean="0"/>
              <a:t>State of the World’s Birds</a:t>
            </a:r>
            <a:endParaRPr lang="en-GB" sz="3200" dirty="0"/>
          </a:p>
        </p:txBody>
      </p:sp>
      <p:sp>
        <p:nvSpPr>
          <p:cNvPr id="12" name="Text Placeholder 11"/>
          <p:cNvSpPr>
            <a:spLocks noGrp="1"/>
          </p:cNvSpPr>
          <p:nvPr>
            <p:ph type="body" sz="quarter" idx="10"/>
          </p:nvPr>
        </p:nvSpPr>
        <p:spPr>
          <a:xfrm>
            <a:off x="395536" y="1268760"/>
            <a:ext cx="4680520" cy="5328592"/>
          </a:xfrm>
        </p:spPr>
        <p:txBody>
          <a:bodyPr>
            <a:normAutofit fontScale="62500" lnSpcReduction="20000"/>
          </a:bodyPr>
          <a:lstStyle/>
          <a:p>
            <a:pPr>
              <a:buNone/>
            </a:pPr>
            <a:endParaRPr lang="en-US" dirty="0" smtClean="0"/>
          </a:p>
          <a:p>
            <a:r>
              <a:rPr lang="en-US" dirty="0" smtClean="0"/>
              <a:t>13% of bird species globally threatened with extinction (1 in 8). </a:t>
            </a:r>
          </a:p>
          <a:p>
            <a:pPr>
              <a:buNone/>
            </a:pPr>
            <a:endParaRPr lang="en-US" dirty="0" smtClean="0"/>
          </a:p>
          <a:p>
            <a:r>
              <a:rPr lang="en-US" dirty="0" smtClean="0"/>
              <a:t>Approx. 200 species classed as Critically Endangered (extremely high risk of extinction), 400 as Endangered (very high risk of extinction) and 700 as Vulnerable (high risk of extinction).</a:t>
            </a:r>
          </a:p>
          <a:p>
            <a:pPr>
              <a:buNone/>
            </a:pPr>
            <a:endParaRPr lang="en-US" dirty="0" smtClean="0"/>
          </a:p>
          <a:p>
            <a:r>
              <a:rPr lang="en-US" dirty="0" smtClean="0"/>
              <a:t>An additional 1,000 species are classed as Near Threatened because they are close to qualifying as globally threatened.</a:t>
            </a:r>
          </a:p>
          <a:p>
            <a:endParaRPr lang="en-US" dirty="0" smtClean="0"/>
          </a:p>
          <a:p>
            <a:r>
              <a:rPr lang="en-US" dirty="0" smtClean="0"/>
              <a:t>There has been a steady and continuing deterioration in the status of the world’s birds over the last 25 years </a:t>
            </a:r>
          </a:p>
          <a:p>
            <a:endParaRPr lang="en-US"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nalmccarthy\Desktop\SOWB\SOWB2013 graphic p10.jpg"/>
          <p:cNvPicPr>
            <a:picLocks noChangeAspect="1" noChangeArrowheads="1"/>
          </p:cNvPicPr>
          <p:nvPr/>
        </p:nvPicPr>
        <p:blipFill>
          <a:blip r:embed="rId3" cstate="print"/>
          <a:srcRect b="1317"/>
          <a:stretch>
            <a:fillRect/>
          </a:stretch>
        </p:blipFill>
        <p:spPr bwMode="auto">
          <a:xfrm>
            <a:off x="1591005" y="45000"/>
            <a:ext cx="5961990" cy="676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nalmccarthy\Desktop\SOWB\SOWB2013 graphic1 p12.jpg"/>
          <p:cNvPicPr>
            <a:picLocks noChangeAspect="1" noChangeArrowheads="1"/>
          </p:cNvPicPr>
          <p:nvPr/>
        </p:nvPicPr>
        <p:blipFill>
          <a:blip r:embed="rId3" cstate="print"/>
          <a:srcRect/>
          <a:stretch>
            <a:fillRect/>
          </a:stretch>
        </p:blipFill>
        <p:spPr bwMode="auto">
          <a:xfrm>
            <a:off x="827584" y="980728"/>
            <a:ext cx="7127392" cy="5363952"/>
          </a:xfrm>
          <a:prstGeom prst="rect">
            <a:avLst/>
          </a:prstGeom>
          <a:noFill/>
        </p:spPr>
      </p:pic>
      <p:sp>
        <p:nvSpPr>
          <p:cNvPr id="3" name="TextBox 2"/>
          <p:cNvSpPr txBox="1"/>
          <p:nvPr/>
        </p:nvSpPr>
        <p:spPr>
          <a:xfrm>
            <a:off x="755576" y="332656"/>
            <a:ext cx="7560840" cy="861774"/>
          </a:xfrm>
          <a:prstGeom prst="rect">
            <a:avLst/>
          </a:prstGeom>
          <a:noFill/>
        </p:spPr>
        <p:txBody>
          <a:bodyPr wrap="square" rtlCol="0">
            <a:spAutoFit/>
          </a:bodyPr>
          <a:lstStyle/>
          <a:p>
            <a:r>
              <a:rPr lang="en-GB" sz="1600" dirty="0" smtClean="0"/>
              <a:t>At sea, birds face particular pressures from unsustainable fishing practices. Currently, 17 of the world’s 22 albatross species are threatened with extinction.</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10F2FEA26C5F458FE2E00F912C8A56" ma:contentTypeVersion="1" ma:contentTypeDescription="Create a new document." ma:contentTypeScope="" ma:versionID="f9ad4cfb412d063555046fe1290ab414">
  <xsd:schema xmlns:xsd="http://www.w3.org/2001/XMLSchema" xmlns:xs="http://www.w3.org/2001/XMLSchema" xmlns:p="http://schemas.microsoft.com/office/2006/metadata/properties" xmlns:ns1="http://schemas.microsoft.com/sharepoint/v3" xmlns:ns3="8ed2d491-5233-43d3-a461-d14db726008a" xmlns:ns4="cd866f47-0899-456e-ba92-8958cc8f9308" targetNamespace="http://schemas.microsoft.com/office/2006/metadata/properties" ma:root="true" ma:fieldsID="28ea72d529937f3f44504c008f21341a" ns1:_="" ns3:_="" ns4:_="">
    <xsd:import namespace="http://schemas.microsoft.com/sharepoint/v3"/>
    <xsd:import namespace="8ed2d491-5233-43d3-a461-d14db726008a"/>
    <xsd:import namespace="cd866f47-0899-456e-ba92-8958cc8f9308"/>
    <xsd:element name="properties">
      <xsd:complexType>
        <xsd:sequence>
          <xsd:element name="documentManagement">
            <xsd:complexType>
              <xsd:all>
                <xsd:element ref="ns1:RoutingRuleDescription"/>
                <xsd:element ref="ns3:RSPB_x0020_Role_x0020_Owner"/>
                <xsd:element ref="ns4: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ma:displayName="Description" ma:description=""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d2d491-5233-43d3-a461-d14db726008a" elementFormDefault="qualified">
    <xsd:import namespace="http://schemas.microsoft.com/office/2006/documentManagement/types"/>
    <xsd:import namespace="http://schemas.microsoft.com/office/infopath/2007/PartnerControls"/>
    <xsd:element name="RSPB_x0020_Role_x0020_Owner" ma:index="9" ma:displayName="RSPB Role Owner" ma:description="Please record here the job or role title of the person responsible for maintaining this document long term." ma:internalName="RSPB_x0020_Role_x0020_Own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866f47-0899-456e-ba92-8958cc8f9308" elementFormDefault="qualified">
    <xsd:import namespace="http://schemas.microsoft.com/office/2006/documentManagement/types"/>
    <xsd:import namespace="http://schemas.microsoft.com/office/infopath/2007/PartnerControls"/>
    <xsd:element name="Document_x0020_Type" ma:index="12" nillable="true" ma:displayName="Document Type" ma:format="Dropdown" ma:internalName="Document_x0020_Type">
      <xsd:simpleType>
        <xsd:union memberTypes="dms:Text">
          <xsd:simpleType>
            <xsd:restriction base="dms:Choice">
              <xsd:enumeration value="Briefing"/>
              <xsd:enumeration value="Communication"/>
              <xsd:enumeration value="Take Awa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11"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976ad19-e261-4cfa-883e-e17f8c48086a" ContentTypeId="0x0101" PreviousValue="false"/>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RSPB_x0020_Role_x0020_Owner xmlns="8ed2d491-5233-43d3-a461-d14db726008a">Paul Birmingham</RSPB_x0020_Role_x0020_Owner>
    <RoutingRuleDescription xmlns="http://schemas.microsoft.com/sharepoint/v3">Templates for all the on brand powerpoint slides you need</RoutingRuleDescription>
    <Document_x0020_Type xmlns="cd866f47-0899-456e-ba92-8958cc8f9308">PPT</Document_x0020_Type>
  </documentManagement>
</p:properties>
</file>

<file path=customXml/itemProps1.xml><?xml version="1.0" encoding="utf-8"?>
<ds:datastoreItem xmlns:ds="http://schemas.openxmlformats.org/officeDocument/2006/customXml" ds:itemID="{C8FE345E-0F4E-4BFA-8B17-3B4CA806486C}">
  <ds:schemaRefs>
    <ds:schemaRef ds:uri="http://schemas.microsoft.com/sharepoint/v3/contenttype/forms"/>
  </ds:schemaRefs>
</ds:datastoreItem>
</file>

<file path=customXml/itemProps2.xml><?xml version="1.0" encoding="utf-8"?>
<ds:datastoreItem xmlns:ds="http://schemas.openxmlformats.org/officeDocument/2006/customXml" ds:itemID="{6DE87E24-44D6-4363-BC04-41E025EA3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d2d491-5233-43d3-a461-d14db726008a"/>
    <ds:schemaRef ds:uri="cd866f47-0899-456e-ba92-8958cc8f9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B85F07-481D-4B57-A583-C915F1D9F304}">
  <ds:schemaRefs>
    <ds:schemaRef ds:uri="Microsoft.SharePoint.Taxonomy.ContentTypeSync"/>
  </ds:schemaRefs>
</ds:datastoreItem>
</file>

<file path=customXml/itemProps4.xml><?xml version="1.0" encoding="utf-8"?>
<ds:datastoreItem xmlns:ds="http://schemas.openxmlformats.org/officeDocument/2006/customXml" ds:itemID="{4881740D-DB38-4ACF-A27F-2D87F7BAFE2D}">
  <ds:schemaRefs>
    <ds:schemaRef ds:uri="http://schemas.microsoft.com/office/2006/metadata/customXsn"/>
  </ds:schemaRefs>
</ds:datastoreItem>
</file>

<file path=customXml/itemProps5.xml><?xml version="1.0" encoding="utf-8"?>
<ds:datastoreItem xmlns:ds="http://schemas.openxmlformats.org/officeDocument/2006/customXml" ds:itemID="{23CF13B8-5E27-42C8-BD06-093D74BB847F}">
  <ds:schemaRefs>
    <ds:schemaRef ds:uri="http://schemas.microsoft.com/office/2006/metadata/properties"/>
    <ds:schemaRef ds:uri="http://schemas.microsoft.com/office/infopath/2007/PartnerControls"/>
    <ds:schemaRef ds:uri="8ed2d491-5233-43d3-a461-d14db726008a"/>
    <ds:schemaRef ds:uri="http://schemas.microsoft.com/sharepoint/v3"/>
    <ds:schemaRef ds:uri="cd866f47-0899-456e-ba92-8958cc8f9308"/>
  </ds:schemaRefs>
</ds:datastoreItem>
</file>

<file path=docProps/app.xml><?xml version="1.0" encoding="utf-8"?>
<Properties xmlns="http://schemas.openxmlformats.org/officeDocument/2006/extended-properties" xmlns:vt="http://schemas.openxmlformats.org/officeDocument/2006/docPropsVTypes">
  <TotalTime>1167</TotalTime>
  <Words>2784</Words>
  <Application>Microsoft Office PowerPoint</Application>
  <PresentationFormat>On-screen Show (4:3)</PresentationFormat>
  <Paragraphs>382</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The cost of saving nature: how much and is it a price worth paying?</vt:lpstr>
      <vt:lpstr>Overview</vt:lpstr>
      <vt:lpstr>Nature is in trouble: UK</vt:lpstr>
      <vt:lpstr>Nature is in trouble: Global</vt:lpstr>
      <vt:lpstr>Major Threats</vt:lpstr>
      <vt:lpstr>Slide 6</vt:lpstr>
      <vt:lpstr>State of the World’s Birds</vt:lpstr>
      <vt:lpstr>Slide 8</vt:lpstr>
      <vt:lpstr>Slide 9</vt:lpstr>
      <vt:lpstr>Slide 10</vt:lpstr>
      <vt:lpstr>Saving Birds from Extinction</vt:lpstr>
      <vt:lpstr>Bringing Vultures Back from the Brink</vt:lpstr>
      <vt:lpstr>Solving the Crisis: CBD and the Aichi Targets</vt:lpstr>
      <vt:lpstr>Slide 14</vt:lpstr>
      <vt:lpstr>But how much will it cost? </vt:lpstr>
      <vt:lpstr>Threatened Species (Target 12)</vt:lpstr>
      <vt:lpstr>Species cost model </vt:lpstr>
      <vt:lpstr>Accounting for overlapping costs</vt:lpstr>
      <vt:lpstr>Results: Species (Birds)</vt:lpstr>
      <vt:lpstr>Slide 20</vt:lpstr>
      <vt:lpstr>Slide 21</vt:lpstr>
      <vt:lpstr>  Past downlistings vs. Model Costs </vt:lpstr>
      <vt:lpstr>Costs of past successes? </vt:lpstr>
      <vt:lpstr>Extrapolating to all threatened species</vt:lpstr>
      <vt:lpstr>Slide 25</vt:lpstr>
      <vt:lpstr>  Sites (Target 11)</vt:lpstr>
      <vt:lpstr>Extrapolating to all KBAs</vt:lpstr>
      <vt:lpstr>Step 1: Recurrent costs of managing protected areas</vt:lpstr>
      <vt:lpstr>Slide 29</vt:lpstr>
      <vt:lpstr>Slide 30</vt:lpstr>
      <vt:lpstr>Slide 31</vt:lpstr>
      <vt:lpstr>Step 2: Estimating current expenditure</vt:lpstr>
      <vt:lpstr>Step 3: Expanding the network</vt:lpstr>
      <vt:lpstr>Results: Expanding the Network</vt:lpstr>
      <vt:lpstr>Total Needs: A lot? </vt:lpstr>
      <vt:lpstr>Slide 36</vt:lpstr>
      <vt:lpstr>Results: Summary</vt:lpstr>
      <vt:lpstr>Slide 38</vt:lpstr>
      <vt:lpstr>Slide 39</vt:lpstr>
      <vt:lpstr>Slide 40</vt:lpstr>
      <vt:lpstr>Is it worth it? The moral case</vt:lpstr>
      <vt:lpstr>The economic case</vt:lpstr>
      <vt:lpstr>Slide 43</vt:lpstr>
      <vt:lpstr>Summary and Conclusions</vt:lpstr>
      <vt:lpstr>Slide 45</vt:lpstr>
    </vt:vector>
  </TitlesOfParts>
  <Company>RSPB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RSPB ppt slide templates June 2013</dc:title>
  <dc:creator>Paul Birmingham</dc:creator>
  <cp:keywords>brand templates powerpoint</cp:keywords>
  <cp:lastModifiedBy>donalmccarthy</cp:lastModifiedBy>
  <cp:revision>266</cp:revision>
  <dcterms:created xsi:type="dcterms:W3CDTF">2013-05-29T13:52:38Z</dcterms:created>
  <dcterms:modified xsi:type="dcterms:W3CDTF">2015-05-07T15:39:24Z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0x010100D910F2FEA26C5F458FE2E00F912C8A56</vt:lpwstr>
  </property>
</Properties>
</file>